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28"/>
  </p:handoutMasterIdLst>
  <p:sldIdLst>
    <p:sldId id="260" r:id="rId3"/>
    <p:sldId id="263" r:id="rId4"/>
    <p:sldId id="264" r:id="rId5"/>
    <p:sldId id="262" r:id="rId6"/>
    <p:sldId id="265" r:id="rId7"/>
    <p:sldId id="266" r:id="rId8"/>
    <p:sldId id="267" r:id="rId9"/>
    <p:sldId id="268" r:id="rId10"/>
    <p:sldId id="290" r:id="rId12"/>
    <p:sldId id="269" r:id="rId13"/>
    <p:sldId id="291" r:id="rId14"/>
    <p:sldId id="292" r:id="rId15"/>
    <p:sldId id="293" r:id="rId16"/>
    <p:sldId id="281" r:id="rId17"/>
    <p:sldId id="294" r:id="rId18"/>
    <p:sldId id="282" r:id="rId19"/>
    <p:sldId id="295" r:id="rId20"/>
    <p:sldId id="283" r:id="rId21"/>
    <p:sldId id="296" r:id="rId22"/>
    <p:sldId id="284" r:id="rId23"/>
    <p:sldId id="297" r:id="rId24"/>
    <p:sldId id="285" r:id="rId25"/>
    <p:sldId id="298" r:id="rId26"/>
    <p:sldId id="286" r:id="rId27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625D"/>
    <a:srgbClr val="91112C"/>
    <a:srgbClr val="E93F64"/>
    <a:srgbClr val="2E9491"/>
    <a:srgbClr val="174948"/>
    <a:srgbClr val="FF9409"/>
    <a:srgbClr val="FFD889"/>
    <a:srgbClr val="FDDA1E"/>
    <a:srgbClr val="E4151A"/>
    <a:srgbClr val="DB4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 autoAdjust="0"/>
    <p:restoredTop sz="94599" autoAdjust="0"/>
  </p:normalViewPr>
  <p:slideViewPr>
    <p:cSldViewPr snapToGrid="0">
      <p:cViewPr varScale="1">
        <p:scale>
          <a:sx n="79" d="100"/>
          <a:sy n="79" d="100"/>
        </p:scale>
        <p:origin x="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28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濉溪县新城中心</a:t>
            </a:r>
            <a:r>
              <a:rPr lang="zh-CN" altLang="en-US"/>
              <a:t>小学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1.xml"/><Relationship Id="rId14" Type="http://schemas.openxmlformats.org/officeDocument/2006/relationships/themeOverride" Target="../theme/themeOverride1.xml"/><Relationship Id="rId13" Type="http://schemas.openxmlformats.org/officeDocument/2006/relationships/tags" Target="../tags/tag3.xml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5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7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9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1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3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0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4.xml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5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7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sv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8" Type="http://schemas.openxmlformats.org/officeDocument/2006/relationships/slideLayout" Target="../slideLayouts/slideLayout3.xml"/><Relationship Id="rId27" Type="http://schemas.openxmlformats.org/officeDocument/2006/relationships/image" Target="../media/image37.png"/><Relationship Id="rId26" Type="http://schemas.openxmlformats.org/officeDocument/2006/relationships/image" Target="../media/image36.png"/><Relationship Id="rId25" Type="http://schemas.openxmlformats.org/officeDocument/2006/relationships/image" Target="../media/image35.svg"/><Relationship Id="rId24" Type="http://schemas.openxmlformats.org/officeDocument/2006/relationships/image" Target="../media/image34.png"/><Relationship Id="rId23" Type="http://schemas.openxmlformats.org/officeDocument/2006/relationships/image" Target="../media/image33.svg"/><Relationship Id="rId22" Type="http://schemas.openxmlformats.org/officeDocument/2006/relationships/image" Target="../media/image32.png"/><Relationship Id="rId21" Type="http://schemas.openxmlformats.org/officeDocument/2006/relationships/image" Target="../media/image31.svg"/><Relationship Id="rId20" Type="http://schemas.openxmlformats.org/officeDocument/2006/relationships/image" Target="../media/image30.png"/><Relationship Id="rId2" Type="http://schemas.openxmlformats.org/officeDocument/2006/relationships/image" Target="../media/image16.png"/><Relationship Id="rId19" Type="http://schemas.openxmlformats.org/officeDocument/2006/relationships/image" Target="../media/image29.svg"/><Relationship Id="rId18" Type="http://schemas.openxmlformats.org/officeDocument/2006/relationships/image" Target="../media/image28.png"/><Relationship Id="rId17" Type="http://schemas.openxmlformats.org/officeDocument/2006/relationships/image" Target="../media/image27.svg"/><Relationship Id="rId16" Type="http://schemas.openxmlformats.org/officeDocument/2006/relationships/image" Target="../media/image26.png"/><Relationship Id="rId15" Type="http://schemas.openxmlformats.org/officeDocument/2006/relationships/image" Target="../media/image25.svg"/><Relationship Id="rId14" Type="http://schemas.openxmlformats.org/officeDocument/2006/relationships/image" Target="../media/image24.png"/><Relationship Id="rId13" Type="http://schemas.openxmlformats.org/officeDocument/2006/relationships/image" Target="../media/image23.svg"/><Relationship Id="rId12" Type="http://schemas.openxmlformats.org/officeDocument/2006/relationships/image" Target="../media/image22.png"/><Relationship Id="rId11" Type="http://schemas.openxmlformats.org/officeDocument/2006/relationships/image" Target="../media/image21.svg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8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tags" Target="../tags/tag11.xml"/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3.xml"/><Relationship Id="rId10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sp>
        <p:nvSpPr>
          <p:cNvPr id="91" name="PA-文本框 90"/>
          <p:cNvSpPr txBox="1"/>
          <p:nvPr>
            <p:custDataLst>
              <p:tags r:id="rId3"/>
            </p:custDataLst>
          </p:nvPr>
        </p:nvSpPr>
        <p:spPr>
          <a:xfrm>
            <a:off x="2489744" y="1515179"/>
            <a:ext cx="65572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开学第一课</a:t>
            </a:r>
            <a:endParaRPr lang="zh-CN" altLang="en-US" sz="8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07" y="3831514"/>
            <a:ext cx="654771" cy="8814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415" y="1763864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74" y="1687334"/>
            <a:ext cx="765020" cy="1032235"/>
          </a:xfrm>
          <a:prstGeom prst="rect">
            <a:avLst/>
          </a:prstGeom>
        </p:spPr>
      </p:pic>
      <p:sp>
        <p:nvSpPr>
          <p:cNvPr id="40" name="PA-文本框 90"/>
          <p:cNvSpPr txBox="1"/>
          <p:nvPr>
            <p:custDataLst>
              <p:tags r:id="rId9"/>
            </p:custDataLst>
          </p:nvPr>
        </p:nvSpPr>
        <p:spPr>
          <a:xfrm>
            <a:off x="2020133" y="3010773"/>
            <a:ext cx="80243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安全教育班会</a:t>
            </a:r>
            <a:endParaRPr lang="zh-CN" altLang="en-US" sz="54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57" y="546370"/>
            <a:ext cx="2726685" cy="104533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137" y="3519932"/>
            <a:ext cx="1546763" cy="16156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32" y="5242396"/>
            <a:ext cx="2359293" cy="1645884"/>
          </a:xfrm>
          <a:prstGeom prst="rect">
            <a:avLst/>
          </a:prstGeom>
        </p:spPr>
      </p:pic>
      <p:sp>
        <p:nvSpPr>
          <p:cNvPr id="2" name="PA-文本框 90"/>
          <p:cNvSpPr txBox="1"/>
          <p:nvPr>
            <p:custDataLst>
              <p:tags r:id="rId13"/>
            </p:custDataLst>
          </p:nvPr>
        </p:nvSpPr>
        <p:spPr>
          <a:xfrm>
            <a:off x="1989018" y="4036933"/>
            <a:ext cx="80243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濉溪县新城中心</a:t>
            </a:r>
            <a:r>
              <a:rPr lang="zh-CN" altLang="en-US" sz="54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小学</a:t>
            </a:r>
            <a:endParaRPr lang="zh-CN" altLang="en-US" sz="54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449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449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48 0.4794 L 0.74961 0.47963 C 0.74844 0.4838 0.74753 0.48843 0.74609 0.49283 C 0.74531 0.4956 0.74401 0.49792 0.74284 0.50023 L 0.74115 0.50394 C 0.7401 0.50787 0.73932 0.51227 0.73815 0.51621 C 0.73724 0.51875 0.73555 0.52084 0.7349 0.52361 C 0.73425 0.52593 0.73359 0.52824 0.73268 0.53009 C 0.73177 0.53171 0.73086 0.5331 0.72995 0.53472 C 0.72721 0.54051 0.7293 0.53843 0.72656 0.54375 C 0.72526 0.54607 0.72396 0.54815 0.72266 0.55046 C 0.71745 0.56597 0.72331 0.55023 0.7181 0.56019 C 0.71693 0.56273 0.71641 0.56644 0.71484 0.56783 C 0.7138 0.56875 0.71263 0.56945 0.71159 0.5706 C 0.71003 0.57246 0.70742 0.57732 0.7056 0.57894 C 0.70469 0.58009 0.70339 0.58102 0.70221 0.58195 C 0.70156 0.58287 0.70091 0.58472 0.7 0.58519 C 0.69922 0.58588 0.69805 0.58496 0.6974 0.58519 C 0.69635 0.58542 0.69531 0.58634 0.6944 0.58658 C 0.69193 0.58727 0.68815 0.58519 0.68607 0.58472 C 0.67969 0.58009 0.67292 0.57616 0.66667 0.57107 C 0.66537 0.57014 0.66445 0.56759 0.66328 0.56597 C 0.66172 0.56389 0.6582 0.56111 0.65664 0.55857 C 0.65117 0.55046 0.65417 0.55417 0.65104 0.54746 C 0.65 0.54584 0.64909 0.54421 0.64831 0.54283 C 0.64766 0.54144 0.64727 0.53982 0.64649 0.53843 C 0.6457 0.53681 0.64479 0.53542 0.64388 0.53357 C 0.64258 0.53102 0.64193 0.52732 0.64024 0.52523 C 0.6388 0.52338 0.63737 0.52176 0.63607 0.51968 C 0.63464 0.51713 0.63346 0.51389 0.63242 0.51111 C 0.6319 0.50972 0.63138 0.5081 0.6306 0.50671 C 0.62969 0.50509 0.62891 0.50371 0.628 0.50185 C 0.62083 0.48773 0.62852 0.50209 0.62214 0.49051 C 0.62057 0.47894 0.62292 0.49097 0.61927 0.48264 C 0.61862 0.48102 0.61849 0.47871 0.61797 0.47709 C 0.61471 0.46759 0.61758 0.47824 0.61328 0.46806 C 0.61263 0.46644 0.61263 0.46412 0.61198 0.4625 C 0.60833 0.4544 0.60938 0.45996 0.60638 0.4544 C 0.60195 0.44607 0.60768 0.45371 0.60182 0.44676 C 0.59635 0.44421 0.59102 0.44097 0.58568 0.43866 C 0.5849 0.43773 0.58399 0.43843 0.58294 0.43843 C 0.58125 0.4382 0.57891 0.4375 0.57708 0.43796 C 0.57448 0.43843 0.57201 0.43982 0.56953 0.43982 C 0.56875 0.43935 0.56784 0.43935 0.56693 0.43959 C 0.56198 0.44074 0.56602 0.44097 0.56094 0.44375 C 0.55964 0.44445 0.55833 0.44421 0.55716 0.44468 C 0.55521 0.44537 0.55339 0.44653 0.55143 0.44722 L 0.54544 0.45 C 0.54453 0.45046 0.54362 0.45093 0.54258 0.45139 C 0.54128 0.45162 0.5401 0.45209 0.5388 0.45232 C 0.53802 0.45232 0.53711 0.45185 0.53633 0.45209 C 0.52995 0.45371 0.53711 0.45417 0.53008 0.45301 C 0.52891 0.45347 0.528 0.45417 0.52708 0.4544 C 0.52266 0.45533 0.52305 0.45463 0.51927 0.45417 C 0.51823 0.45417 0.51745 0.4544 0.51654 0.4544 C 0.51537 0.45417 0.51419 0.45371 0.51315 0.45371 C 0.51159 0.45371 0.51016 0.45394 0.50859 0.45417 C 0.50755 0.45417 0.50638 0.45371 0.50521 0.45347 C 0.50313 0.45324 0.50117 0.45347 0.49922 0.45301 C 0.49622 0.45232 0.49362 0.45139 0.49076 0.45093 C 0.48958 0.4507 0.48854 0.4507 0.48737 0.45023 C 0.48203 0.44931 0.47669 0.44746 0.47149 0.44537 C 0.46823 0.44398 0.46497 0.44259 0.46185 0.44121 C 0.45482 0.43634 0.44766 0.43171 0.44089 0.42662 C 0.43997 0.42593 0.43932 0.425 0.4388 0.42384 C 0.43594 0.41829 0.43138 0.4088 0.42969 0.40255 C 0.42891 0.40023 0.42826 0.39722 0.4276 0.39491 C 0.42279 0.38033 0.42787 0.39908 0.42149 0.38056 C 0.42044 0.37709 0.4194 0.37384 0.41823 0.3706 C 0.41771 0.36898 0.4168 0.36783 0.41628 0.36621 C 0.4155 0.36389 0.4151 0.36111 0.41432 0.35857 C 0.4138 0.35718 0.41302 0.35602 0.4125 0.3544 C 0.41185 0.35278 0.41159 0.3507 0.41094 0.34861 C 0.41003 0.34653 0.40885 0.34445 0.40768 0.34213 C 0.40703 0.34028 0.40638 0.33796 0.40547 0.33611 C 0.40469 0.33449 0.40352 0.3331 0.40287 0.33125 C 0.40221 0.32963 0.40195 0.32732 0.4013 0.3257 C 0.40026 0.32269 0.39857 0.32037 0.39766 0.31713 C 0.39675 0.31366 0.39596 0.30996 0.39427 0.30718 C 0.39297 0.30533 0.39141 0.30371 0.3901 0.30139 C 0.38906 0.29977 0.38698 0.29537 0.38542 0.29398 C 0.38203 0.29121 0.37878 0.28889 0.37539 0.28634 C 0.35781 0.26806 0.37031 0.28056 0.325 0.25556 C 0.32448 0.25509 0.31524 0.25232 0.31419 0.25209 C 0.3125 0.25185 0.31081 0.25139 0.30899 0.25185 C 0.30651 0.25255 0.30404 0.25394 0.30169 0.25371 C 0.29336 0.25232 0.29701 0.25301 0.2905 0.25162 C 0.28932 0.25185 0.28815 0.25255 0.28685 0.25255 C 0.28503 0.25255 0.28073 0.25116 0.27917 0.25093 C 0.27839 0.2507 0.27747 0.25116 0.27656 0.25093 C 0.27383 0.25 0.27109 0.24838 0.26836 0.24746 C 0.26484 0.24607 0.2612 0.24514 0.25768 0.24398 C 0.25664 0.24398 0.25586 0.24421 0.25508 0.24398 C 0.25065 0.24259 0.24635 0.23959 0.2418 0.23912 C 0.24076 0.23889 0.23945 0.23889 0.23828 0.23843 C 0.23346 0.23658 0.2237 0.23264 0.22357 0.23287 C 0.21667 0.22801 0.20964 0.22338 0.20274 0.21806 C 0.20143 0.21736 0.20013 0.21574 0.19909 0.21435 C 0.1974 0.2125 0.1957 0.21042 0.19414 0.2081 C 0.19336 0.20718 0.19258 0.20648 0.19206 0.20533 C 0.1901 0.20232 0.18841 0.19931 0.18672 0.19584 C 0.18581 0.19398 0.18529 0.19167 0.18438 0.18982 C 0.17344 0.16644 0.18516 0.19306 0.17865 0.17847 C 0.17839 0.17546 0.17813 0.17269 0.1776 0.16991 C 0.17656 0.16389 0.17565 0.16528 0.17539 0.15926 C 0.17526 0.15602 0.17539 0.15301 0.17539 0.14977 C 0.17526 0.14329 0.17396 0.13704 0.17279 0.13102 C 0.17292 0.12107 0.17422 0.12084 0.16901 0.11459 C 0.16628 0.11111 0.16003 0.10579 0.16003 0.10602 C 0.15117 0.10162 0.14245 0.09653 0.13372 0.09283 C 0.13216 0.09213 0.1306 0.09306 0.12904 0.09329 C 0.128 0.09329 0.12682 0.09283 0.12565 0.09259 C 0.12474 0.09259 0.12409 0.09283 0.12292 0.09259 C 0.12175 0.09329 0.12044 0.09445 0.11901 0.09491 C 0.11797 0.09514 0.1168 0.09445 0.11563 0.09421 C 0.10573 0.09421 0.11589 0.09537 0.10781 0.09445 C 0.10612 0.09491 0.10456 0.0956 0.103 0.09607 C 0.10208 0.0963 0.10117 0.09584 0.10026 0.09584 C 0.09779 0.09676 0.09531 0.09908 0.09284 0.09908 C 0.09128 0.09931 0.08971 0.09931 0.08815 0.09954 C 0.08659 0.1 0.08503 0.10139 0.08346 0.10116 C 0.08151 0.10139 0.07956 0.1 0.0776 0.09931 C 0.07604 0.09884 0.07435 0.09838 0.07266 0.09792 C 0.06615 0.09375 0.05951 0.08959 0.05339 0.08449 C 0.05208 0.08357 0.05143 0.08125 0.05052 0.07963 C 0.04948 0.07778 0.04831 0.07639 0.04714 0.07454 C 0.04232 0.06551 0.04583 0.0706 0.04219 0.06366 C 0.04154 0.06204 0.0405 0.06042 0.03971 0.0588 C 0.03854 0.05347 0.03789 0.04908 0.03633 0.04421 C 0.03568 0.04213 0.03464 0.04028 0.03399 0.0382 C 0.03359 0.03658 0.03372 0.03426 0.03333 0.0331 C 0.03112 0.02361 0.03099 0.02269 0.02747 0.0169 C 0.02682 0.01597 0.02617 0.01482 0.02539 0.01412 C 0.02344 0.01227 0.02135 0.01065 0.01953 0.00903 C 0.00143 0.00116 0.00807 0.00486 -6.25E-7 -1.85185E-6 " pathEditMode="relative" rAng="1140000" ptsTypes="AAAAAAAAAAAAAAAAAAAAAAAAAAAAAAAAAAAAAAAAAAAAAAAAAAAAAAAAAAAAAAAAAAAAAAAAAAAAAAAAAAAAAAAAAAAAAAAAAAAAAAAAAAAAAAAAAAAAAAAAAAAAAAAAAAAAAAA">
                                      <p:cBhvr>
                                        <p:cTn id="49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5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949"/>
                            </p:stCondLst>
                            <p:childTnLst>
                              <p:par>
                                <p:cTn id="5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449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449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949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449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9838"/>
            <a:ext cx="12192000" cy="207816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6780" y="-298697"/>
            <a:ext cx="3925220" cy="392522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29300" y="736473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校园安全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59938" y="1572421"/>
            <a:ext cx="3649205" cy="2328653"/>
            <a:chOff x="559938" y="1572421"/>
            <a:chExt cx="3649205" cy="23286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559938" y="1572421"/>
              <a:ext cx="3649205" cy="232865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185633" y="1964787"/>
              <a:ext cx="2541895" cy="1155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1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、禁止携带易燃易爆物品、管制刀具等一切工具进入校园。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554072" y="4032386"/>
            <a:ext cx="3649205" cy="2328653"/>
            <a:chOff x="3554072" y="4032386"/>
            <a:chExt cx="3649205" cy="2328653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flipH="1" flipV="1">
              <a:off x="3554072" y="4032386"/>
              <a:ext cx="3649205" cy="2328653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979578" y="4799731"/>
              <a:ext cx="2798192" cy="1155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2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、禁止攀爬高层和危险物。禁止在水库、河边上玩耍。严禁下河洗澡。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642003" y="1572421"/>
            <a:ext cx="3649205" cy="2328653"/>
            <a:chOff x="4642003" y="1572421"/>
            <a:chExt cx="3649205" cy="2328653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642003" y="1572421"/>
              <a:ext cx="3649205" cy="232865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174629" y="1994967"/>
              <a:ext cx="2583952" cy="1155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、与同学和睦相处，不能寻衅滋事，引发矛盾，打架斗殴。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832728" y="4032386"/>
            <a:ext cx="3649205" cy="2328653"/>
            <a:chOff x="7832728" y="4032386"/>
            <a:chExt cx="3649205" cy="2328653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flipH="1" flipV="1">
              <a:off x="7832728" y="4032386"/>
              <a:ext cx="3649205" cy="2328653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8320964" y="4799731"/>
              <a:ext cx="2672731" cy="1155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4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、不吸烟、不喝酒、不穿奇装异服、戴首饰，男生不许留长发。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0" y="3988158"/>
            <a:ext cx="12192000" cy="0"/>
          </a:xfrm>
          <a:prstGeom prst="line">
            <a:avLst/>
          </a:prstGeom>
          <a:ln w="28575">
            <a:solidFill>
              <a:srgbClr val="85625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2817401" y="3871936"/>
            <a:ext cx="252000" cy="252000"/>
          </a:xfrm>
          <a:prstGeom prst="ellipse">
            <a:avLst/>
          </a:prstGeom>
          <a:solidFill>
            <a:srgbClr val="856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693814" y="3871936"/>
            <a:ext cx="252000" cy="252000"/>
          </a:xfrm>
          <a:prstGeom prst="ellipse">
            <a:avLst/>
          </a:prstGeom>
          <a:solidFill>
            <a:srgbClr val="856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6905336" y="3871936"/>
            <a:ext cx="252000" cy="252000"/>
          </a:xfrm>
          <a:prstGeom prst="ellipse">
            <a:avLst/>
          </a:prstGeom>
          <a:solidFill>
            <a:srgbClr val="856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8978339" y="3871936"/>
            <a:ext cx="252000" cy="252000"/>
          </a:xfrm>
          <a:prstGeom prst="ellipse">
            <a:avLst/>
          </a:prstGeom>
          <a:solidFill>
            <a:srgbClr val="856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" y="4261587"/>
            <a:ext cx="3336571" cy="2426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食品安全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第三章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9838"/>
            <a:ext cx="12192000" cy="207816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202" y="-774363"/>
            <a:ext cx="3925220" cy="392522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78" y="311284"/>
            <a:ext cx="1967598" cy="7543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69" y="1151413"/>
            <a:ext cx="2726685" cy="1045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95737" y="1070208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食品安全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46532" y="2093402"/>
            <a:ext cx="3649205" cy="2328653"/>
            <a:chOff x="559938" y="1572421"/>
            <a:chExt cx="3649205" cy="23286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559938" y="1572421"/>
              <a:ext cx="3649205" cy="232865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185633" y="1964787"/>
              <a:ext cx="2541895" cy="1155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常洗手、洗头、洗衣服、剪指甲，被褥要整洁并要常晒。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96521" y="3998996"/>
            <a:ext cx="3649205" cy="2328653"/>
            <a:chOff x="3554072" y="4032386"/>
            <a:chExt cx="3649205" cy="2328653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flipH="1" flipV="1">
              <a:off x="3554072" y="4032386"/>
              <a:ext cx="3649205" cy="2328653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3979578" y="4799731"/>
              <a:ext cx="2798192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不随地吐痰，不随地抛包装袋、废纸等杂物。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622389" y="2078712"/>
            <a:ext cx="3649205" cy="2328653"/>
            <a:chOff x="4642003" y="1572421"/>
            <a:chExt cx="3649205" cy="2328653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642003" y="1572421"/>
              <a:ext cx="3649205" cy="232865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174629" y="1994967"/>
              <a:ext cx="2583952" cy="78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按时集队、跑步或做操，增强身体免疫能力。 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617575" y="4016315"/>
            <a:ext cx="3649205" cy="2328653"/>
            <a:chOff x="7832728" y="4032386"/>
            <a:chExt cx="3649205" cy="2328653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flipH="1" flipV="1">
              <a:off x="7832728" y="4032386"/>
              <a:ext cx="3649205" cy="2328653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8320964" y="4799731"/>
              <a:ext cx="2672731" cy="1155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教室的值日生每天清扫室内卫生，开门开窗，保证室内通风。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69" y="2796501"/>
            <a:ext cx="4088431" cy="473697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用电安全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第四章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93768" y="1239328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用电安全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12274" y="2284264"/>
            <a:ext cx="3912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、不能接近、触摸电源和电器。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712274" y="2776567"/>
            <a:ext cx="4691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、不要用湿手，湿布触摸、擦拭电器外壳，更不能在电线上晾衣服或悬挂物体。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712274" y="3601268"/>
            <a:ext cx="4690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、发现绝缘层损坏的电线、灯头、插座要及时报告，请电工检修。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712274" y="4425969"/>
            <a:ext cx="4691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、不得在配电房、变压器周围逗留，更不能攀爬变压器，不得把其它物体抛向变压器及配电房内，不得乱动电气设备。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90500" y="1854200"/>
            <a:ext cx="5905500" cy="5121804"/>
          </a:xfrm>
          <a:prstGeom prst="rect">
            <a:avLst/>
          </a:prstGeom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712274" y="5583069"/>
            <a:ext cx="466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、万一遇有电气设施引起的火灾，要迅速切断电源，然后再灭火。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72" y="1074188"/>
            <a:ext cx="855352" cy="89407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497" y="2022933"/>
            <a:ext cx="1546763" cy="1615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活动安全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第五章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2" y="4428931"/>
            <a:ext cx="12192000" cy="276344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93768" y="969752"/>
            <a:ext cx="38044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活动安全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44252" y="3183062"/>
            <a:ext cx="3358788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禁止在校园里追逐、打闹、嬉戏，上下楼梯靠右走，严禁翻爬扶栏等。禁止在操场逗留，玩耍，禁止到危险建筑物周围玩耍。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44144" y="3183062"/>
            <a:ext cx="2863069" cy="1155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不摸、不动灭火器，不触摸开启配电箱，校内各种开关，除实验外，校内严禁使用明火。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755707" y="3183062"/>
            <a:ext cx="2986854" cy="1155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在学校各种劳动中注意安全，如扫地，擦窗户，搬桌子等，预防意外事故。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636365" y="2226743"/>
            <a:ext cx="682171" cy="6821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832824" y="2326719"/>
            <a:ext cx="682171" cy="6821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03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734594" y="2226743"/>
            <a:ext cx="682171" cy="68217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疾病安全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第六章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97"/>
            <a:ext cx="12192000" cy="11046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93768" y="981725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疾病安全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95" y="2585629"/>
            <a:ext cx="4303089" cy="435687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99588" y="2930332"/>
            <a:ext cx="5608319" cy="1421223"/>
            <a:chOff x="740228" y="2167435"/>
            <a:chExt cx="5608319" cy="1421223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176323" y="2364418"/>
              <a:ext cx="3799637" cy="959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1</a:t>
              </a: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、生病要及时报告老师，以便及早治疗。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156508" y="2379661"/>
              <a:ext cx="929072" cy="929072"/>
            </a:xfrm>
            <a:prstGeom prst="rect">
              <a:avLst/>
            </a:prstGeom>
          </p:spPr>
        </p:pic>
        <p:sp>
          <p:nvSpPr>
            <p:cNvPr id="18" name="矩形: 圆角 17"/>
            <p:cNvSpPr/>
            <p:nvPr/>
          </p:nvSpPr>
          <p:spPr>
            <a:xfrm>
              <a:off x="740228" y="2167435"/>
              <a:ext cx="5608319" cy="1421223"/>
            </a:xfrm>
            <a:prstGeom prst="round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9588" y="4546589"/>
            <a:ext cx="5608319" cy="1463223"/>
            <a:chOff x="740228" y="3783692"/>
            <a:chExt cx="5608319" cy="1463223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176324" y="3783692"/>
              <a:ext cx="3868934" cy="1421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2</a:t>
              </a: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、患传染病的学生要积极配合学校、诊所隔离治疗，关心自己更要关心他人。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156508" y="4314072"/>
              <a:ext cx="827315" cy="607770"/>
            </a:xfrm>
            <a:prstGeom prst="rect">
              <a:avLst/>
            </a:prstGeom>
          </p:spPr>
        </p:pic>
        <p:sp>
          <p:nvSpPr>
            <p:cNvPr id="19" name="矩形: 圆角 18"/>
            <p:cNvSpPr/>
            <p:nvPr/>
          </p:nvSpPr>
          <p:spPr>
            <a:xfrm>
              <a:off x="740228" y="3825692"/>
              <a:ext cx="5608319" cy="1421223"/>
            </a:xfrm>
            <a:prstGeom prst="round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防震安全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第七章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97"/>
            <a:ext cx="12192000" cy="11046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3860891"/>
            <a:ext cx="2726685" cy="104533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26"/>
            <a:ext cx="2407920" cy="3649117"/>
          </a:xfrm>
          <a:prstGeom prst="rect">
            <a:avLst/>
          </a:prstGeom>
        </p:spPr>
      </p:pic>
      <p:sp>
        <p:nvSpPr>
          <p:cNvPr id="5" name="PA-矩形 4"/>
          <p:cNvSpPr/>
          <p:nvPr>
            <p:custDataLst>
              <p:tags r:id="rId4"/>
            </p:custDataLst>
          </p:nvPr>
        </p:nvSpPr>
        <p:spPr>
          <a:xfrm>
            <a:off x="2187812" y="1861716"/>
            <a:ext cx="7553432" cy="363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400" dirty="0">
                <a:cs typeface="+mn-ea"/>
                <a:sym typeface="+mn-lt"/>
              </a:rPr>
              <a:t>各位同学，经过了一个平安、愉快的寒假，我们满怀着新的希望迎来了</a:t>
            </a:r>
            <a:r>
              <a:rPr lang="en-US" altLang="zh-CN" sz="2400" dirty="0">
                <a:cs typeface="+mn-ea"/>
                <a:sym typeface="+mn-lt"/>
              </a:rPr>
              <a:t>2023</a:t>
            </a:r>
            <a:r>
              <a:rPr lang="zh-CN" altLang="en-US" sz="2400" dirty="0">
                <a:cs typeface="+mn-ea"/>
                <a:sym typeface="+mn-lt"/>
              </a:rPr>
              <a:t>年春季。今天是新学期的第一天，我们带着对寒假生活的美好记忆、怀着对新学期的向往，又走到了一起。同学们，生命只有一次、健康不能重来。生命安全就掌握在我们自己手中。这安全不仅关系我们个人、更关系到我们身后的家庭、学校、整个社会和整个国家。珍爱生命，增强安全意识，让快乐与幸福伴随我们的童年。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62" y="837384"/>
            <a:ext cx="1967598" cy="7543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57" y="546370"/>
            <a:ext cx="2726685" cy="104533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2" y="2396765"/>
            <a:ext cx="765020" cy="10322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188" y="1967545"/>
            <a:ext cx="1546763" cy="16156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5"/>
          <a:stretch>
            <a:fillRect/>
          </a:stretch>
        </p:blipFill>
        <p:spPr>
          <a:xfrm flipH="1">
            <a:off x="0" y="5026978"/>
            <a:ext cx="2144976" cy="18310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779" y="4360226"/>
            <a:ext cx="3720221" cy="249777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7" y="3860891"/>
            <a:ext cx="855352" cy="894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35 0.47963 L 0.74961 0.47963 C 0.74843 0.48379 0.74752 0.48842 0.74609 0.49282 C 0.74531 0.4956 0.74401 0.49792 0.74284 0.50023 L 0.74101 0.50393 C 0.73984 0.50787 0.73932 0.51227 0.73815 0.5162 C 0.73724 0.51875 0.73554 0.52083 0.73489 0.52361 C 0.73424 0.52592 0.73359 0.52824 0.73268 0.53009 C 0.73151 0.53171 0.73086 0.5331 0.72968 0.53449 C 0.72721 0.54051 0.72929 0.53842 0.72656 0.54375 C 0.72526 0.54606 0.72396 0.54815 0.72265 0.55046 C 0.71744 0.56597 0.7233 0.55023 0.7181 0.56018 C 0.71692 0.56273 0.7164 0.56643 0.71484 0.56782 C 0.7138 0.56875 0.71263 0.56944 0.71159 0.5706 C 0.71002 0.57245 0.70742 0.57731 0.7056 0.57893 C 0.70468 0.58009 0.70338 0.58102 0.70208 0.58194 C 0.70156 0.58287 0.70091 0.58472 0.7 0.58518 C 0.69922 0.58588 0.69778 0.58472 0.69739 0.58518 C 0.69635 0.58542 0.69531 0.58634 0.6944 0.58657 C 0.69192 0.58727 0.68815 0.58518 0.68606 0.58472 C 0.67968 0.58009 0.67291 0.57616 0.66666 0.57106 C 0.66536 0.57014 0.66445 0.56759 0.66328 0.56597 C 0.66172 0.56389 0.6582 0.56111 0.65664 0.55856 C 0.65117 0.55046 0.65403 0.55417 0.65104 0.54745 C 0.65 0.54583 0.64909 0.54421 0.6483 0.54282 C 0.64765 0.54143 0.64726 0.53981 0.64648 0.53842 C 0.6457 0.5368 0.64479 0.53542 0.64388 0.53356 C 0.64258 0.53102 0.64192 0.52731 0.64023 0.52523 C 0.6388 0.52338 0.63737 0.52176 0.63606 0.51967 C 0.63463 0.51713 0.63346 0.51389 0.63242 0.51111 C 0.6319 0.50972 0.63138 0.5081 0.6306 0.50671 C 0.62968 0.50509 0.6289 0.5037 0.62799 0.50185 C 0.62083 0.48773 0.62851 0.50208 0.62213 0.49051 C 0.62057 0.47893 0.62291 0.49097 0.61927 0.48264 C 0.61862 0.48102 0.61849 0.4787 0.61797 0.47708 C 0.61471 0.46759 0.61758 0.47824 0.61328 0.46805 C 0.61263 0.46643 0.61263 0.46412 0.61198 0.4625 C 0.60833 0.4544 0.60937 0.45995 0.60638 0.4544 C 0.60195 0.44606 0.60768 0.4537 0.60182 0.44676 C 0.59635 0.44421 0.59101 0.44097 0.58567 0.43866 C 0.58489 0.43773 0.58398 0.43842 0.58294 0.43842 C 0.58125 0.43819 0.5789 0.4375 0.57708 0.43796 C 0.57448 0.43842 0.572 0.43981 0.56953 0.43981 C 0.56875 0.43935 0.56784 0.43935 0.56692 0.43958 C 0.56198 0.44074 0.56601 0.44097 0.56093 0.44375 C 0.55963 0.44444 0.55833 0.44421 0.55716 0.44467 C 0.55521 0.44537 0.55338 0.44653 0.55143 0.44722 L 0.54544 0.45 C 0.54453 0.45046 0.54362 0.45092 0.54258 0.45139 C 0.54127 0.45162 0.5401 0.45208 0.5388 0.45231 C 0.53802 0.45231 0.53711 0.45185 0.53633 0.45208 C 0.52994 0.4537 0.53711 0.45417 0.53008 0.45301 C 0.5289 0.45347 0.52799 0.45417 0.52708 0.4544 C 0.52265 0.45532 0.52304 0.45463 0.51927 0.45417 C 0.51823 0.45417 0.51744 0.4544 0.51653 0.4544 C 0.51536 0.45417 0.51419 0.4537 0.51315 0.4537 C 0.51159 0.4537 0.51015 0.45393 0.50859 0.45417 C 0.50755 0.45417 0.50638 0.4537 0.50521 0.45347 C 0.50312 0.45324 0.50117 0.45347 0.49922 0.45301 C 0.49622 0.45231 0.49362 0.45139 0.49075 0.45092 C 0.48958 0.45069 0.48854 0.45069 0.48737 0.45023 C 0.48203 0.4493 0.47669 0.44745 0.47148 0.44537 C 0.46823 0.44398 0.46497 0.44259 0.46185 0.4412 C 0.45481 0.43634 0.44765 0.43171 0.44088 0.42662 C 0.43997 0.42592 0.43932 0.425 0.4388 0.42384 C 0.43593 0.41829 0.43138 0.40879 0.42968 0.40254 C 0.4289 0.40023 0.42825 0.39722 0.4276 0.39491 C 0.42278 0.38032 0.42786 0.39907 0.42148 0.38055 C 0.42044 0.37708 0.4194 0.37384 0.41823 0.3706 C 0.41771 0.36898 0.41679 0.36782 0.41627 0.3662 C 0.41549 0.36389 0.4151 0.36111 0.41432 0.35856 C 0.4138 0.35717 0.41302 0.35602 0.4125 0.3544 C 0.41185 0.35278 0.41159 0.35069 0.41093 0.34861 C 0.41002 0.34653 0.40885 0.34444 0.40768 0.34213 C 0.40703 0.34028 0.40638 0.33796 0.40547 0.33611 C 0.40468 0.33449 0.40351 0.3331 0.40286 0.33125 C 0.40221 0.32963 0.40182 0.32731 0.4013 0.32569 C 0.40026 0.32268 0.39856 0.32037 0.39765 0.31713 C 0.39674 0.31366 0.39596 0.30995 0.39427 0.30717 C 0.39297 0.30532 0.3914 0.3037 0.3901 0.30139 C 0.38906 0.29977 0.38698 0.29537 0.38541 0.29398 C 0.38203 0.2912 0.37851 0.28889 0.37539 0.28634 C 0.35781 0.26805 0.37031 0.28055 0.325 0.25555 C 0.32448 0.25509 0.31523 0.25231 0.31419 0.25208 C 0.3125 0.25185 0.3108 0.25139 0.30898 0.25185 C 0.30651 0.25254 0.30403 0.25393 0.30169 0.2537 C 0.29336 0.25231 0.297 0.25301 0.29049 0.25162 C 0.28932 0.25185 0.28815 0.25254 0.28685 0.25254 C 0.28502 0.25254 0.28073 0.25116 0.27916 0.25092 C 0.27838 0.25069 0.27747 0.25116 0.27656 0.25092 C 0.27383 0.25 0.27109 0.24838 0.26836 0.24745 C 0.26484 0.24606 0.26119 0.24514 0.25768 0.24398 C 0.25664 0.24398 0.25586 0.24421 0.25508 0.24398 C 0.25065 0.24259 0.24635 0.23958 0.24179 0.23912 C 0.24075 0.23889 0.23945 0.23889 0.23828 0.23842 C 0.23346 0.23657 0.22369 0.23264 0.22356 0.23287 C 0.21666 0.22801 0.20963 0.22338 0.20273 0.21805 C 0.20143 0.21736 0.20013 0.21574 0.19909 0.21435 C 0.19739 0.2125 0.1957 0.21042 0.19414 0.2081 C 0.19336 0.20717 0.19258 0.20648 0.19205 0.20532 C 0.1901 0.20231 0.18841 0.1993 0.18672 0.19583 C 0.1858 0.19398 0.18528 0.19167 0.18437 0.18981 C 0.17343 0.16643 0.18515 0.19305 0.17864 0.17847 C 0.17838 0.17546 0.17812 0.17268 0.1776 0.16991 C 0.17656 0.16389 0.17565 0.16528 0.17539 0.15926 C 0.17526 0.15602 0.17539 0.15301 0.17539 0.14977 C 0.17526 0.14329 0.17396 0.13704 0.17278 0.13102 C 0.17291 0.12106 0.17422 0.12083 0.16901 0.11458 C 0.16627 0.11111 0.16002 0.10579 0.16002 0.10602 C 0.15117 0.10162 0.14244 0.09653 0.13372 0.09282 C 0.13216 0.09213 0.1306 0.09305 0.12903 0.09329 C 0.12799 0.09329 0.12682 0.09282 0.12565 0.09259 C 0.12474 0.09259 0.12409 0.09282 0.12291 0.09259 C 0.12174 0.09329 0.12044 0.09444 0.11901 0.09491 C 0.11797 0.09514 0.11679 0.09444 0.11562 0.09421 C 0.10573 0.09421 0.11588 0.09537 0.10781 0.09444 C 0.10612 0.09491 0.10455 0.0956 0.10299 0.09606 C 0.10208 0.09629 0.10117 0.09583 0.10026 0.09583 C 0.09778 0.09676 0.09531 0.09907 0.09284 0.09884 C 0.09127 0.0993 0.08971 0.0993 0.08815 0.09954 C 0.08659 0.1 0.08502 0.10139 0.08346 0.10116 C 0.08151 0.10139 0.07955 0.1 0.0776 0.0993 C 0.07604 0.09884 0.07435 0.09838 0.07265 0.09792 C 0.06614 0.09375 0.0595 0.08958 0.05338 0.08449 C 0.05208 0.08356 0.05143 0.08125 0.05052 0.07963 C 0.04948 0.07778 0.0483 0.07639 0.04713 0.07454 C 0.04231 0.06551 0.04583 0.0706 0.04218 0.06366 C 0.04153 0.06204 0.04049 0.06042 0.03971 0.05879 C 0.03854 0.05347 0.03789 0.04907 0.03633 0.04421 C 0.03567 0.04213 0.03463 0.04028 0.03398 0.03819 C 0.03359 0.03657 0.03372 0.03426 0.03333 0.0331 C 0.03112 0.02361 0.03099 0.02268 0.02747 0.0169 C 0.02682 0.01597 0.02617 0.01481 0.02539 0.01412 C 0.02343 0.01227 0.02135 0.01065 0.01966 0.00903 C 0.00143 0.00116 0.00807 0.00486 3.125E-6 1.48148E-6 " pathEditMode="relative" rAng="1140000" ptsTypes="AAAAAAAAAAAAAAAAAAAAAAAAAAAAAAAAAAAAAAAAAAAAAAAAAAAAAAAAAAAAAAAAAAAAAAAAAAAAAAAAAAAAAAAAAAAAAAAAAAAAAAAAAAAAAAAAAAAAAAAAAAAAAAAAAAAAAAA">
                                      <p:cBhvr>
                                        <p:cTn id="29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887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999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999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97"/>
            <a:ext cx="12192000" cy="11046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93768" y="1101769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防震安全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051606" y="2030953"/>
            <a:ext cx="10088788" cy="21965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51606" y="4227515"/>
            <a:ext cx="10088788" cy="219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8" decel="3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2" decel="3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居家安全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第八章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27408" r="18148" b="27111"/>
          <a:stretch>
            <a:fillRect/>
          </a:stretch>
        </p:blipFill>
        <p:spPr>
          <a:xfrm rot="282691">
            <a:off x="7917188" y="2795924"/>
            <a:ext cx="3541857" cy="25332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27408" r="18148" b="27111"/>
          <a:stretch>
            <a:fillRect/>
          </a:stretch>
        </p:blipFill>
        <p:spPr>
          <a:xfrm rot="282691">
            <a:off x="4179222" y="2795924"/>
            <a:ext cx="3541857" cy="25332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27408" r="18148" b="27111"/>
          <a:stretch>
            <a:fillRect/>
          </a:stretch>
        </p:blipFill>
        <p:spPr>
          <a:xfrm rot="282691">
            <a:off x="441255" y="2795924"/>
            <a:ext cx="3541857" cy="253324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76651" y="1150620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居家安全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14701" y="3261160"/>
            <a:ext cx="2257509" cy="1421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、活动要远离建筑工地、道路等存在安全隐患的场所。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712140" y="3261159"/>
            <a:ext cx="2733485" cy="1421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、不到坑、池、沟、河、施工重地等不安全的地方玩耍。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559361" y="3261158"/>
            <a:ext cx="2257509" cy="1421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000" dirty="0">
                <a:solidFill>
                  <a:srgbClr val="000000">
                    <a:lumMod val="85000"/>
                    <a:lumOff val="15000"/>
                  </a:srgbClr>
                </a:solidFill>
                <a:cs typeface="+mn-ea"/>
                <a:sym typeface="+mn-lt"/>
              </a:rPr>
              <a:t>3</a:t>
            </a:r>
            <a:r>
              <a:rPr lang="zh-CN" altLang="en-US" sz="2000" dirty="0">
                <a:solidFill>
                  <a:srgbClr val="000000">
                    <a:lumMod val="85000"/>
                    <a:lumOff val="15000"/>
                  </a:srgbClr>
                </a:solidFill>
                <a:cs typeface="+mn-ea"/>
                <a:sym typeface="+mn-lt"/>
              </a:rPr>
              <a:t>、不玩火，不燃放烟花爆竹，防止意外伤害。</a:t>
            </a:r>
            <a:endParaRPr lang="zh-CN" altLang="en-US" sz="2000" dirty="0">
              <a:solidFill>
                <a:srgbClr val="000000">
                  <a:lumMod val="85000"/>
                  <a:lumOff val="15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97"/>
            <a:ext cx="12192000" cy="11046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5"/>
          <a:stretch>
            <a:fillRect/>
          </a:stretch>
        </p:blipFill>
        <p:spPr>
          <a:xfrm flipH="1">
            <a:off x="0" y="5026978"/>
            <a:ext cx="2144976" cy="183102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651" y="4589010"/>
            <a:ext cx="3720221" cy="2497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防溺安全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第九章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93768" y="1141905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防溺安全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51305" y="2263475"/>
            <a:ext cx="4363812" cy="373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、不准私自下水游泳；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、不擅自与同学结伴游泳、戏水；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、不在没有监护人看护的情况下游泳；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、注意安全警示，不到无安全设施、无救护人员、无安全保障的水域游泳；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、不到不熟悉的水域游泳；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6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、不准擅自下水施救。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6434183" y="2541109"/>
            <a:ext cx="5201727" cy="378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图片 9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97"/>
            <a:ext cx="12192000" cy="1104610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62" y="4507799"/>
            <a:ext cx="3516018" cy="2452836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89" y="634391"/>
            <a:ext cx="1967598" cy="754325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57" y="546370"/>
            <a:ext cx="2726685" cy="1045339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sp>
        <p:nvSpPr>
          <p:cNvPr id="8" name="PA-矩形 7"/>
          <p:cNvSpPr/>
          <p:nvPr>
            <p:custDataLst>
              <p:tags r:id="rId5"/>
            </p:custDataLst>
          </p:nvPr>
        </p:nvSpPr>
        <p:spPr>
          <a:xfrm rot="20431496">
            <a:off x="4603027" y="182891"/>
            <a:ext cx="13933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ln w="2540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目</a:t>
            </a:r>
            <a:endParaRPr lang="zh-CN" altLang="en-US" dirty="0">
              <a:ln w="2540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PA-矩形 9"/>
          <p:cNvSpPr/>
          <p:nvPr>
            <p:custDataLst>
              <p:tags r:id="rId6"/>
            </p:custDataLst>
          </p:nvPr>
        </p:nvSpPr>
        <p:spPr>
          <a:xfrm rot="1204330">
            <a:off x="6195643" y="178825"/>
            <a:ext cx="139333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ln w="2540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录</a:t>
            </a:r>
            <a:endParaRPr lang="zh-CN" altLang="en-US" sz="9600" b="1" dirty="0">
              <a:ln w="2540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367898" y="1396637"/>
            <a:ext cx="203612" cy="1983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63973" y="2148825"/>
            <a:ext cx="2805371" cy="645160"/>
            <a:chOff x="998943" y="2380333"/>
            <a:chExt cx="3007000" cy="648454"/>
          </a:xfrm>
        </p:grpSpPr>
        <p:sp>
          <p:nvSpPr>
            <p:cNvPr id="26" name="矩形 25"/>
            <p:cNvSpPr/>
            <p:nvPr/>
          </p:nvSpPr>
          <p:spPr>
            <a:xfrm>
              <a:off x="1540732" y="2380333"/>
              <a:ext cx="2464594" cy="64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交通安全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8" cstate="screen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938" y="2149842"/>
            <a:ext cx="420347" cy="684019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4850831" y="2148825"/>
            <a:ext cx="2805371" cy="645160"/>
            <a:chOff x="998943" y="2380333"/>
            <a:chExt cx="3007000" cy="648454"/>
          </a:xfrm>
        </p:grpSpPr>
        <p:sp>
          <p:nvSpPr>
            <p:cNvPr id="54" name="矩形 53"/>
            <p:cNvSpPr/>
            <p:nvPr/>
          </p:nvSpPr>
          <p:spPr>
            <a:xfrm>
              <a:off x="1540732" y="2380333"/>
              <a:ext cx="2331189" cy="64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校园安全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5" name="矩形: 圆角 54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10" cstate="screen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6796" y="2160026"/>
            <a:ext cx="511054" cy="643048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8587583" y="2148828"/>
            <a:ext cx="2805371" cy="645160"/>
            <a:chOff x="998943" y="2380332"/>
            <a:chExt cx="3007000" cy="648453"/>
          </a:xfrm>
        </p:grpSpPr>
        <p:sp>
          <p:nvSpPr>
            <p:cNvPr id="58" name="矩形 57"/>
            <p:cNvSpPr/>
            <p:nvPr/>
          </p:nvSpPr>
          <p:spPr>
            <a:xfrm>
              <a:off x="1540732" y="2380332"/>
              <a:ext cx="2350247" cy="6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食品安全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9" name="矩形: 圆角 58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12" cstate="screen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3548" y="2201764"/>
            <a:ext cx="511054" cy="559571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963973" y="3363873"/>
            <a:ext cx="2805371" cy="645160"/>
            <a:chOff x="998943" y="2380333"/>
            <a:chExt cx="3007000" cy="648454"/>
          </a:xfrm>
        </p:grpSpPr>
        <p:sp>
          <p:nvSpPr>
            <p:cNvPr id="62" name="矩形 61"/>
            <p:cNvSpPr/>
            <p:nvPr/>
          </p:nvSpPr>
          <p:spPr>
            <a:xfrm>
              <a:off x="1540732" y="2380333"/>
              <a:ext cx="2464594" cy="64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用电安全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63" name="矩形: 圆角 62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14" cstate="screen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9938" y="3349155"/>
            <a:ext cx="511054" cy="694886"/>
          </a:xfrm>
          <a:prstGeom prst="rect">
            <a:avLst/>
          </a:prstGeom>
        </p:spPr>
      </p:pic>
      <p:grpSp>
        <p:nvGrpSpPr>
          <p:cNvPr id="65" name="组合 64"/>
          <p:cNvGrpSpPr/>
          <p:nvPr/>
        </p:nvGrpSpPr>
        <p:grpSpPr>
          <a:xfrm>
            <a:off x="4850831" y="3363873"/>
            <a:ext cx="2805371" cy="645160"/>
            <a:chOff x="998943" y="2380333"/>
            <a:chExt cx="3007000" cy="648454"/>
          </a:xfrm>
        </p:grpSpPr>
        <p:sp>
          <p:nvSpPr>
            <p:cNvPr id="66" name="矩形 65"/>
            <p:cNvSpPr/>
            <p:nvPr/>
          </p:nvSpPr>
          <p:spPr>
            <a:xfrm>
              <a:off x="1540732" y="2380333"/>
              <a:ext cx="2313492" cy="64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活动安全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67" name="矩形: 圆角 66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>
          <a:blip r:embed="rId16" cstate="screen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86796" y="3420028"/>
            <a:ext cx="511054" cy="553140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8587583" y="3363873"/>
            <a:ext cx="2805371" cy="645160"/>
            <a:chOff x="998943" y="2380333"/>
            <a:chExt cx="3007000" cy="648454"/>
          </a:xfrm>
        </p:grpSpPr>
        <p:sp>
          <p:nvSpPr>
            <p:cNvPr id="70" name="矩形 69"/>
            <p:cNvSpPr/>
            <p:nvPr/>
          </p:nvSpPr>
          <p:spPr>
            <a:xfrm>
              <a:off x="1540732" y="2380333"/>
              <a:ext cx="2316895" cy="64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疾病安全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1" name="矩形: 圆角 70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18" cstate="screen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23548" y="3375463"/>
            <a:ext cx="511054" cy="642270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963973" y="4568549"/>
            <a:ext cx="2805371" cy="645160"/>
            <a:chOff x="998943" y="2380333"/>
            <a:chExt cx="3007000" cy="648454"/>
          </a:xfrm>
        </p:grpSpPr>
        <p:sp>
          <p:nvSpPr>
            <p:cNvPr id="74" name="矩形 73"/>
            <p:cNvSpPr/>
            <p:nvPr/>
          </p:nvSpPr>
          <p:spPr>
            <a:xfrm>
              <a:off x="1540732" y="2380333"/>
              <a:ext cx="2464594" cy="64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防震安全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5" name="矩形: 圆角 74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20" cstate="screen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9938" y="4594980"/>
            <a:ext cx="511054" cy="612587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4850831" y="4568549"/>
            <a:ext cx="2805371" cy="645160"/>
            <a:chOff x="998943" y="2380333"/>
            <a:chExt cx="3007000" cy="648454"/>
          </a:xfrm>
        </p:grpSpPr>
        <p:sp>
          <p:nvSpPr>
            <p:cNvPr id="78" name="矩形 77"/>
            <p:cNvSpPr/>
            <p:nvPr/>
          </p:nvSpPr>
          <p:spPr>
            <a:xfrm>
              <a:off x="1540732" y="2380333"/>
              <a:ext cx="2313492" cy="648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居家安全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9" name="矩形: 圆角 78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22" cstate="screen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686796" y="4620353"/>
            <a:ext cx="511054" cy="561841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>
            <a:off x="8587583" y="4568552"/>
            <a:ext cx="2805371" cy="645160"/>
            <a:chOff x="998943" y="2380332"/>
            <a:chExt cx="3007000" cy="648453"/>
          </a:xfrm>
        </p:grpSpPr>
        <p:sp>
          <p:nvSpPr>
            <p:cNvPr id="82" name="矩形 81"/>
            <p:cNvSpPr/>
            <p:nvPr/>
          </p:nvSpPr>
          <p:spPr>
            <a:xfrm>
              <a:off x="1540732" y="2380332"/>
              <a:ext cx="2365221" cy="64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pc="-3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dist="38100" dir="12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防溺安全</a:t>
              </a:r>
              <a:endParaRPr lang="zh-CN" altLang="en-US" sz="3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3" name="矩形: 圆角 82"/>
            <p:cNvSpPr/>
            <p:nvPr/>
          </p:nvSpPr>
          <p:spPr>
            <a:xfrm>
              <a:off x="998943" y="2436364"/>
              <a:ext cx="3007000" cy="5903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2E949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24" cstate="screen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23548" y="4572739"/>
            <a:ext cx="511054" cy="6570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00" y="5284829"/>
            <a:ext cx="1473074" cy="16758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750" y="4749756"/>
            <a:ext cx="2327015" cy="2331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031 0.03912 L -0.67031 0.03912 C -0.66094 0.03797 -0.65143 0.03774 -0.64206 0.03612 C -0.63971 0.03565 -0.63763 0.03311 -0.63542 0.03311 L -0.58034 0.03149 L -0.51628 0.03311 L -0.34961 0.0301 C -0.34427 0.02848 -0.34297 0.02778 -0.33711 0.02709 C -0.33268 0.02639 -0.32813 0.02616 -0.3237 0.02547 C -0.31875 0.02338 -0.31797 0.02269 -0.3112 0.02246 L -0.01042 0.02107 C -0.0086 0.02037 -0.00274 0.01829 -0.00117 0.01806 C 0.00156 0.01783 0.0043 0.01806 0.00716 0.01806 " pathEditMode="relative" ptsTypes="AAAAAAAAAAAAA">
                                      <p:cBhvr>
                                        <p:cTn id="1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交通安全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第一章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57" y="546370"/>
            <a:ext cx="2726685" cy="10453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17" y="920808"/>
            <a:ext cx="2726685" cy="10453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/>
          <a:srcRect t="-3389"/>
          <a:stretch>
            <a:fillRect/>
          </a:stretch>
        </p:blipFill>
        <p:spPr>
          <a:xfrm>
            <a:off x="35449" y="2931886"/>
            <a:ext cx="2994798" cy="392611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93768" y="920808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交通安全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670870" y="1951771"/>
            <a:ext cx="7169815" cy="4087749"/>
            <a:chOff x="2728333" y="1607999"/>
            <a:chExt cx="6443854" cy="386418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2728333" y="1607999"/>
              <a:ext cx="6443854" cy="3864189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3116426" y="1765654"/>
              <a:ext cx="5277876" cy="3475573"/>
            </a:xfrm>
            <a:prstGeom prst="rect">
              <a:avLst/>
            </a:prstGeom>
            <a:solidFill>
              <a:srgbClr val="FDF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PA-矩形 2"/>
          <p:cNvSpPr/>
          <p:nvPr>
            <p:custDataLst>
              <p:tags r:id="rId5"/>
            </p:custDataLst>
          </p:nvPr>
        </p:nvSpPr>
        <p:spPr>
          <a:xfrm>
            <a:off x="3159382" y="3131663"/>
            <a:ext cx="5611393" cy="18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行人靠右行，不闯红灯，不跨越护栏，横穿马路时要看是否有车辆经过，不脱把骑车，不骑“英雄”车，不跳车，不扒车。乘车时不向窗外招手探头，乘车须抓紧扶手，车停稳后再下车。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PA-矩形 5"/>
          <p:cNvSpPr/>
          <p:nvPr>
            <p:custDataLst>
              <p:tags r:id="rId6"/>
            </p:custDataLst>
          </p:nvPr>
        </p:nvSpPr>
        <p:spPr>
          <a:xfrm>
            <a:off x="3989689" y="2278722"/>
            <a:ext cx="3603023" cy="82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要遵守交通法规 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79" y="4738764"/>
            <a:ext cx="5084411" cy="2298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cos(4*pi*$)*(1-$)^2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75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4259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02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364 0.00371 L -0.80364 0.00371 C -0.80338 0.00348 -0.79245 -0.00069 -0.79036 -0.00092 C -0.78424 -0.00162 -0.77812 -0.00208 -0.772 -0.00231 L -0.70625 -0.00393 L -0.647 -0.00532 L -0.30794 -0.00393 C -0.29479 -0.0037 -0.28177 -0.00231 -0.26875 -0.00231 C -0.26484 -0.00231 -0.26094 -0.00347 -0.25703 -0.00393 L -0.24036 -0.00532 L -0.21211 -0.00671 L -0.20117 -0.00833 C -0.1987 -0.00879 -0.19622 -0.00972 -0.19375 -0.00972 L -0.11289 -0.01134 C -0.11185 -0.0118 -0.11068 -0.01226 -0.1095 -0.01273 C -0.10872 -0.01319 -0.10794 -0.01388 -0.10703 -0.01412 C -0.10547 -0.01481 -0.10377 -0.0155 -0.10208 -0.01574 C -0.08711 -0.01666 -0.072 -0.01666 -0.05703 -0.01712 L -0.03125 -0.01875 C -0.01732 -0.02314 -0.02695 -0.0206 -0.01367 -0.02314 C -0.01146 -0.02361 -0.00924 -0.02384 -0.00703 -0.02453 C -0.00599 -0.025 -0.00482 -0.02592 -0.00377 -0.02615 C 0.00261 -0.02662 0.00899 -0.02615 0.0155 -0.02615 " pathEditMode="relative" ptsTypes="AAAAAAAAAAAAAAAAAAAAA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602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897"/>
            <a:ext cx="12192000" cy="11046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78" y="957211"/>
            <a:ext cx="2726685" cy="10453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t="27408" r="18148" b="27111"/>
          <a:stretch>
            <a:fillRect/>
          </a:stretch>
        </p:blipFill>
        <p:spPr>
          <a:xfrm rot="282691">
            <a:off x="1014382" y="865223"/>
            <a:ext cx="10218586" cy="56564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21443" y="1642905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交通安全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2" name="PA-矩形 11"/>
          <p:cNvSpPr/>
          <p:nvPr>
            <p:custDataLst>
              <p:tags r:id="rId4"/>
            </p:custDataLst>
          </p:nvPr>
        </p:nvSpPr>
        <p:spPr>
          <a:xfrm>
            <a:off x="2199640" y="3017639"/>
            <a:ext cx="8219440" cy="1230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2000" dirty="0">
                <a:cs typeface="+mn-ea"/>
                <a:sym typeface="+mn-lt"/>
              </a:rPr>
              <a:t>“因为这些车辆，有诸多不安全因素，出了问题，费用难以保证，更谈不上赔偿。”不乘坐“三无”车辆，不乘坐非载客营运车辆。 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57" y="546370"/>
            <a:ext cx="2726685" cy="1045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99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57" y="546370"/>
            <a:ext cx="2726685" cy="10453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17" y="920808"/>
            <a:ext cx="2726685" cy="10453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9838"/>
            <a:ext cx="12192000" cy="20781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32978" y="1881638"/>
            <a:ext cx="5799500" cy="47096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61411" y="830437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交通安全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23340" y="3711410"/>
            <a:ext cx="480131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不乘坐超员车辆，不乘坐黑车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16956" y="2550382"/>
            <a:ext cx="1415772" cy="1065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800" dirty="0">
                <a:cs typeface="+mn-ea"/>
                <a:sym typeface="+mn-lt"/>
              </a:rPr>
              <a:t>坚决</a:t>
            </a:r>
            <a:endParaRPr lang="en-US" altLang="zh-CN" sz="4800" dirty="0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5872084" y="2988726"/>
            <a:ext cx="447675" cy="4857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7965875" y="2988726"/>
            <a:ext cx="447675" cy="4857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192664" y="1881638"/>
            <a:ext cx="5082523" cy="5082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6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8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6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6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8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6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9838"/>
            <a:ext cx="12192000" cy="207816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78" y="957211"/>
            <a:ext cx="2726685" cy="10453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57" y="546370"/>
            <a:ext cx="2726685" cy="1045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28402" y="1238524"/>
            <a:ext cx="380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交通安全</a:t>
            </a:r>
            <a:endParaRPr lang="zh-CN" altLang="en-US" sz="60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20674" y="2339996"/>
            <a:ext cx="4408774" cy="2317213"/>
            <a:chOff x="1390745" y="2094080"/>
            <a:chExt cx="4408774" cy="231721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16200000">
              <a:off x="2436525" y="1048300"/>
              <a:ext cx="2317213" cy="440877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054752" y="2321135"/>
              <a:ext cx="3144869" cy="1703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 在上学和放学时段，不要在路上玩耍，更不要在公路上乱穿，不在马路中间行走，要走人行道；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025060" y="4842063"/>
            <a:ext cx="6246789" cy="193378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61237" y="2339997"/>
            <a:ext cx="4408774" cy="2317213"/>
            <a:chOff x="6709955" y="2094081"/>
            <a:chExt cx="4408774" cy="231721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16200000">
              <a:off x="7755735" y="1048301"/>
              <a:ext cx="2317213" cy="4408774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7447501" y="2361082"/>
              <a:ext cx="2933679" cy="1294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过马路不得翻越栏杆和隔离墩，要走人行横道线，还要注意来往车辆。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11" y="4179544"/>
            <a:ext cx="3980433" cy="15259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6" y="3348896"/>
            <a:ext cx="6527719" cy="25025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24" y="4179544"/>
            <a:ext cx="3980433" cy="152599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1"/>
            <a:ext cx="12192000" cy="3908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724" y="-893571"/>
            <a:ext cx="3925220" cy="3925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12" y="1697896"/>
            <a:ext cx="1389787" cy="14833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4" y="2719569"/>
            <a:ext cx="855352" cy="8940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2" y="433923"/>
            <a:ext cx="1967598" cy="75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37" y="665578"/>
            <a:ext cx="2726685" cy="10453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7" y="906432"/>
            <a:ext cx="2726685" cy="10453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40" y="3112494"/>
            <a:ext cx="1546763" cy="1615604"/>
          </a:xfrm>
          <a:prstGeom prst="rect">
            <a:avLst/>
          </a:prstGeom>
        </p:spPr>
      </p:pic>
      <p:sp>
        <p:nvSpPr>
          <p:cNvPr id="3" name="PA-矩形 2"/>
          <p:cNvSpPr/>
          <p:nvPr>
            <p:custDataLst>
              <p:tags r:id="rId9"/>
            </p:custDataLst>
          </p:nvPr>
        </p:nvSpPr>
        <p:spPr>
          <a:xfrm>
            <a:off x="2073410" y="3088049"/>
            <a:ext cx="7608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校园安全</a:t>
            </a:r>
            <a:endParaRPr lang="zh-CN" altLang="en-US" sz="88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99" y="5050989"/>
            <a:ext cx="2662632" cy="1936287"/>
          </a:xfrm>
          <a:prstGeom prst="rect">
            <a:avLst/>
          </a:prstGeom>
        </p:spPr>
      </p:pic>
      <p:sp>
        <p:nvSpPr>
          <p:cNvPr id="29" name="PA-矩形 2"/>
          <p:cNvSpPr/>
          <p:nvPr>
            <p:custDataLst>
              <p:tags r:id="rId11"/>
            </p:custDataLst>
          </p:nvPr>
        </p:nvSpPr>
        <p:spPr>
          <a:xfrm>
            <a:off x="4554293" y="1896212"/>
            <a:ext cx="2726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6600" b="1" spc="-3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dist="38100" dir="12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第二章</a:t>
            </a:r>
            <a:endParaRPr lang="zh-CN" altLang="en-US" sz="6600" b="1" spc="-3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dist="38100" dir="12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75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75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75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75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tags/tag1.xml><?xml version="1.0" encoding="utf-8"?>
<p:tagLst xmlns:p="http://schemas.openxmlformats.org/presentationml/2006/main">
  <p:tag name="PA" val="v5.1.1"/>
  <p:tag name="RESOURCELIBID_ANIM" val="449"/>
</p:tagLst>
</file>

<file path=ppt/tags/tag10.xml><?xml version="1.0" encoding="utf-8"?>
<p:tagLst xmlns:p="http://schemas.openxmlformats.org/presentationml/2006/main">
  <p:tag name="PA" val="v5.1.1"/>
  <p:tag name="RESOURCELIBID_ANIM" val="430"/>
</p:tagLst>
</file>

<file path=ppt/tags/tag11.xml><?xml version="1.0" encoding="utf-8"?>
<p:tagLst xmlns:p="http://schemas.openxmlformats.org/presentationml/2006/main">
  <p:tag name="PA" val="v5.1.1"/>
</p:tagLst>
</file>

<file path=ppt/tags/tag12.xml><?xml version="1.0" encoding="utf-8"?>
<p:tagLst xmlns:p="http://schemas.openxmlformats.org/presentationml/2006/main">
  <p:tag name="PA" val="v5.1.1"/>
  <p:tag name="RESOURCELIBID_ANIM" val="435"/>
</p:tagLst>
</file>

<file path=ppt/tags/tag13.xml><?xml version="1.0" encoding="utf-8"?>
<p:tagLst xmlns:p="http://schemas.openxmlformats.org/presentationml/2006/main">
  <p:tag name="PA" val="v5.1.1"/>
  <p:tag name="RESOURCELIBID_ANIM" val="435"/>
</p:tagLst>
</file>

<file path=ppt/tags/tag14.xml><?xml version="1.0" encoding="utf-8"?>
<p:tagLst xmlns:p="http://schemas.openxmlformats.org/presentationml/2006/main">
  <p:tag name="PA" val="v5.1.1"/>
  <p:tag name="RESOURCELIBID_ANIM" val="435"/>
</p:tagLst>
</file>

<file path=ppt/tags/tag15.xml><?xml version="1.0" encoding="utf-8"?>
<p:tagLst xmlns:p="http://schemas.openxmlformats.org/presentationml/2006/main">
  <p:tag name="PA" val="v5.1.1"/>
  <p:tag name="RESOURCELIBID_ANIM" val="435"/>
</p:tagLst>
</file>

<file path=ppt/tags/tag16.xml><?xml version="1.0" encoding="utf-8"?>
<p:tagLst xmlns:p="http://schemas.openxmlformats.org/presentationml/2006/main">
  <p:tag name="PA" val="v5.1.1"/>
  <p:tag name="RESOURCELIBID_ANIM" val="435"/>
</p:tagLst>
</file>

<file path=ppt/tags/tag17.xml><?xml version="1.0" encoding="utf-8"?>
<p:tagLst xmlns:p="http://schemas.openxmlformats.org/presentationml/2006/main">
  <p:tag name="PA" val="v5.1.1"/>
  <p:tag name="RESOURCELIBID_ANIM" val="435"/>
</p:tagLst>
</file>

<file path=ppt/tags/tag18.xml><?xml version="1.0" encoding="utf-8"?>
<p:tagLst xmlns:p="http://schemas.openxmlformats.org/presentationml/2006/main">
  <p:tag name="PA" val="v5.1.1"/>
  <p:tag name="RESOURCELIBID_ANIM" val="435"/>
</p:tagLst>
</file>

<file path=ppt/tags/tag19.xml><?xml version="1.0" encoding="utf-8"?>
<p:tagLst xmlns:p="http://schemas.openxmlformats.org/presentationml/2006/main">
  <p:tag name="PA" val="v5.1.1"/>
  <p:tag name="RESOURCELIBID_ANIM" val="435"/>
</p:tagLst>
</file>

<file path=ppt/tags/tag2.xml><?xml version="1.0" encoding="utf-8"?>
<p:tagLst xmlns:p="http://schemas.openxmlformats.org/presentationml/2006/main">
  <p:tag name="PA" val="v5.1.1"/>
  <p:tag name="RESOURCELIBID_ANIM" val="449"/>
</p:tagLst>
</file>

<file path=ppt/tags/tag20.xml><?xml version="1.0" encoding="utf-8"?>
<p:tagLst xmlns:p="http://schemas.openxmlformats.org/presentationml/2006/main">
  <p:tag name="PA" val="v5.1.1"/>
  <p:tag name="RESOURCELIBID_ANIM" val="435"/>
</p:tagLst>
</file>

<file path=ppt/tags/tag21.xml><?xml version="1.0" encoding="utf-8"?>
<p:tagLst xmlns:p="http://schemas.openxmlformats.org/presentationml/2006/main">
  <p:tag name="PA" val="v5.1.1"/>
  <p:tag name="RESOURCELIBID_ANIM" val="435"/>
</p:tagLst>
</file>

<file path=ppt/tags/tag22.xml><?xml version="1.0" encoding="utf-8"?>
<p:tagLst xmlns:p="http://schemas.openxmlformats.org/presentationml/2006/main">
  <p:tag name="PA" val="v5.1.1"/>
  <p:tag name="RESOURCELIBID_ANIM" val="435"/>
</p:tagLst>
</file>

<file path=ppt/tags/tag23.xml><?xml version="1.0" encoding="utf-8"?>
<p:tagLst xmlns:p="http://schemas.openxmlformats.org/presentationml/2006/main">
  <p:tag name="PA" val="v5.1.1"/>
  <p:tag name="RESOURCELIBID_ANIM" val="435"/>
</p:tagLst>
</file>

<file path=ppt/tags/tag24.xml><?xml version="1.0" encoding="utf-8"?>
<p:tagLst xmlns:p="http://schemas.openxmlformats.org/presentationml/2006/main">
  <p:tag name="PA" val="v5.1.1"/>
  <p:tag name="RESOURCELIBID_ANIM" val="435"/>
</p:tagLst>
</file>

<file path=ppt/tags/tag25.xml><?xml version="1.0" encoding="utf-8"?>
<p:tagLst xmlns:p="http://schemas.openxmlformats.org/presentationml/2006/main">
  <p:tag name="PA" val="v5.1.1"/>
  <p:tag name="RESOURCELIBID_ANIM" val="435"/>
</p:tagLst>
</file>

<file path=ppt/tags/tag26.xml><?xml version="1.0" encoding="utf-8"?>
<p:tagLst xmlns:p="http://schemas.openxmlformats.org/presentationml/2006/main">
  <p:tag name="PA" val="v5.1.1"/>
  <p:tag name="RESOURCELIBID_ANIM" val="435"/>
</p:tagLst>
</file>

<file path=ppt/tags/tag27.xml><?xml version="1.0" encoding="utf-8"?>
<p:tagLst xmlns:p="http://schemas.openxmlformats.org/presentationml/2006/main">
  <p:tag name="PA" val="v5.1.1"/>
  <p:tag name="RESOURCELIBID_ANIM" val="435"/>
</p:tagLst>
</file>

<file path=ppt/tags/tag28.xml><?xml version="1.0" encoding="utf-8"?>
<p:tagLst xmlns:p="http://schemas.openxmlformats.org/presentationml/2006/main">
  <p:tag name="KSO_WPP_MARK_KEY" val="97987c86-25c3-412d-986b-8ad36586c8b9"/>
  <p:tag name="COMMONDATA" val="eyJoZGlkIjoiMzkwYjVhMjE1YmU2MmE4Zjc2YTBkZTRhMTdlMmJhMWQifQ=="/>
</p:tagLst>
</file>

<file path=ppt/tags/tag3.xml><?xml version="1.0" encoding="utf-8"?>
<p:tagLst xmlns:p="http://schemas.openxmlformats.org/presentationml/2006/main">
  <p:tag name="PA" val="v5.1.1"/>
  <p:tag name="RESOURCELIBID_ANIM" val="449"/>
</p:tagLst>
</file>

<file path=ppt/tags/tag4.xml><?xml version="1.0" encoding="utf-8"?>
<p:tagLst xmlns:p="http://schemas.openxmlformats.org/presentationml/2006/main">
  <p:tag name="PA" val="v5.1.1"/>
</p:tagLst>
</file>

<file path=ppt/tags/tag5.xml><?xml version="1.0" encoding="utf-8"?>
<p:tagLst xmlns:p="http://schemas.openxmlformats.org/presentationml/2006/main">
  <p:tag name="PA" val="v5.1.1"/>
  <p:tag name="RESOURCELIBID_ANIM" val="430"/>
</p:tagLst>
</file>

<file path=ppt/tags/tag6.xml><?xml version="1.0" encoding="utf-8"?>
<p:tagLst xmlns:p="http://schemas.openxmlformats.org/presentationml/2006/main">
  <p:tag name="PA" val="v5.1.1"/>
  <p:tag name="RESOURCELIBID_ANIM" val="430"/>
</p:tagLst>
</file>

<file path=ppt/tags/tag7.xml><?xml version="1.0" encoding="utf-8"?>
<p:tagLst xmlns:p="http://schemas.openxmlformats.org/presentationml/2006/main">
  <p:tag name="PA" val="v5.1.1"/>
  <p:tag name="RESOURCELIBID_ANIM" val="435"/>
</p:tagLst>
</file>

<file path=ppt/tags/tag8.xml><?xml version="1.0" encoding="utf-8"?>
<p:tagLst xmlns:p="http://schemas.openxmlformats.org/presentationml/2006/main">
  <p:tag name="PA" val="v5.1.1"/>
  <p:tag name="RESOURCELIBID_ANIM" val="435"/>
</p:tagLst>
</file>

<file path=ppt/tags/tag9.xml><?xml version="1.0" encoding="utf-8"?>
<p:tagLst xmlns:p="http://schemas.openxmlformats.org/presentationml/2006/main">
  <p:tag name="PA" val="v5.1.1"/>
</p:tagLst>
</file>

<file path=ppt/theme/theme1.xml><?xml version="1.0" encoding="utf-8"?>
<a:theme xmlns:a="http://schemas.openxmlformats.org/drawingml/2006/main" name="Office Theme">
  <a:themeElements>
    <a:clrScheme name="自定义 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E6406"/>
      </a:accent1>
      <a:accent2>
        <a:srgbClr val="FF7E2F"/>
      </a:accent2>
      <a:accent3>
        <a:srgbClr val="FC670C"/>
      </a:accent3>
      <a:accent4>
        <a:srgbClr val="EA8908"/>
      </a:accent4>
      <a:accent5>
        <a:srgbClr val="E55A0D"/>
      </a:accent5>
      <a:accent6>
        <a:srgbClr val="CF4507"/>
      </a:accent6>
      <a:hlink>
        <a:srgbClr val="FE6406"/>
      </a:hlink>
      <a:folHlink>
        <a:srgbClr val="BFBFBF"/>
      </a:folHlink>
    </a:clrScheme>
    <a:fontScheme name="urvsqf45">
      <a:majorFont>
        <a:latin typeface="Arial"/>
        <a:ea typeface="HappyZcool-2016"/>
        <a:cs typeface=""/>
      </a:majorFont>
      <a:minorFont>
        <a:latin typeface="Arial"/>
        <a:ea typeface="HappyZcool-2016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FE6406"/>
    </a:accent1>
    <a:accent2>
      <a:srgbClr val="FF7E2F"/>
    </a:accent2>
    <a:accent3>
      <a:srgbClr val="FC670C"/>
    </a:accent3>
    <a:accent4>
      <a:srgbClr val="EA8908"/>
    </a:accent4>
    <a:accent5>
      <a:srgbClr val="E55A0D"/>
    </a:accent5>
    <a:accent6>
      <a:srgbClr val="CF4507"/>
    </a:accent6>
    <a:hlink>
      <a:srgbClr val="FE64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1321</Words>
  <Application>WPS 演示</Application>
  <PresentationFormat>宽屏</PresentationFormat>
  <Paragraphs>159</Paragraphs>
  <Slides>24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Wingdings</vt:lpstr>
      <vt:lpstr>HappyZcool-2016</vt:lpstr>
      <vt:lpstr>Segoe Print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畅</dc:creator>
  <cp:lastModifiedBy>Administrator</cp:lastModifiedBy>
  <cp:revision>137</cp:revision>
  <dcterms:created xsi:type="dcterms:W3CDTF">2017-08-18T03:02:00Z</dcterms:created>
  <dcterms:modified xsi:type="dcterms:W3CDTF">2023-02-03T00:03:12Z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E7188E42D4C2418EB84CF7D9C1C58868</vt:lpwstr>
  </property>
</Properties>
</file>