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704" r:id="rId6"/>
  </p:sldMasterIdLst>
  <p:notesMasterIdLst>
    <p:notesMasterId r:id="rId8"/>
  </p:notesMasterIdLst>
  <p:handoutMasterIdLst>
    <p:handoutMasterId r:id="rId41"/>
  </p:handoutMasterIdLst>
  <p:sldIdLst>
    <p:sldId id="421" r:id="rId7"/>
    <p:sldId id="424" r:id="rId9"/>
    <p:sldId id="376" r:id="rId10"/>
    <p:sldId id="438" r:id="rId11"/>
    <p:sldId id="439" r:id="rId12"/>
    <p:sldId id="377" r:id="rId13"/>
    <p:sldId id="466" r:id="rId14"/>
    <p:sldId id="345" r:id="rId15"/>
    <p:sldId id="346" r:id="rId16"/>
    <p:sldId id="347" r:id="rId17"/>
    <p:sldId id="349" r:id="rId18"/>
    <p:sldId id="351" r:id="rId19"/>
    <p:sldId id="384" r:id="rId20"/>
    <p:sldId id="436" r:id="rId21"/>
    <p:sldId id="437" r:id="rId22"/>
    <p:sldId id="352" r:id="rId23"/>
    <p:sldId id="441" r:id="rId24"/>
    <p:sldId id="386" r:id="rId25"/>
    <p:sldId id="380" r:id="rId26"/>
    <p:sldId id="381" r:id="rId27"/>
    <p:sldId id="442" r:id="rId28"/>
    <p:sldId id="383" r:id="rId29"/>
    <p:sldId id="443" r:id="rId30"/>
    <p:sldId id="444" r:id="rId31"/>
    <p:sldId id="396" r:id="rId32"/>
    <p:sldId id="397" r:id="rId33"/>
    <p:sldId id="394" r:id="rId34"/>
    <p:sldId id="445" r:id="rId35"/>
    <p:sldId id="467" r:id="rId36"/>
    <p:sldId id="468" r:id="rId37"/>
    <p:sldId id="371" r:id="rId38"/>
    <p:sldId id="387" r:id="rId39"/>
    <p:sldId id="388" r:id="rId40"/>
  </p:sldIdLst>
  <p:sldSz cx="12192000" cy="6858000"/>
  <p:notesSz cx="6858000" cy="9144000"/>
  <p:custDataLst>
    <p:tags r:id="rId46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4" userDrawn="1">
          <p15:clr>
            <a:srgbClr val="A4A3A4"/>
          </p15:clr>
        </p15:guide>
        <p15:guide id="2" pos="383" userDrawn="1">
          <p15:clr>
            <a:srgbClr val="A4A3A4"/>
          </p15:clr>
        </p15:guide>
        <p15:guide id="3" pos="72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00"/>
    <a:srgbClr val="FFCC00"/>
    <a:srgbClr val="DDDDD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452" y="48"/>
      </p:cViewPr>
      <p:guideLst>
        <p:guide orient="horz" pos="4294"/>
        <p:guide pos="383"/>
        <p:guide pos="72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6" Type="http://schemas.openxmlformats.org/officeDocument/2006/relationships/tags" Target="tags/tag263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ABED038-7764-4555-B6F8-EF35990767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DCD9B-A581-40CE-B965-72AF3F4BEB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7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69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13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12.png"/><Relationship Id="rId2" Type="http://schemas.openxmlformats.org/officeDocument/2006/relationships/tags" Target="../tags/tag76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8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83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9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9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file:///C:\Users\1V994W2\Documents\Tencent%20Files\574576071\FileRecv\&#25340;&#35013;&#32032;&#26448;\sup\26\subject.png" TargetMode="External"/><Relationship Id="rId3" Type="http://schemas.openxmlformats.org/officeDocument/2006/relationships/image" Target="../media/image14.png"/><Relationship Id="rId2" Type="http://schemas.openxmlformats.org/officeDocument/2006/relationships/tags" Target="../tags/tag101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11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111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12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119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12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126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13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138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4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6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7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8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19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0.pn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0" descr="bg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23300" y="188913"/>
            <a:ext cx="2730500" cy="59880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8913"/>
            <a:ext cx="7988300" cy="5988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5232400" cy="8366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802005" y="3461385"/>
            <a:ext cx="5962650" cy="111125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2400" b="0" spc="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751840" y="2286000"/>
            <a:ext cx="6024880" cy="97091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l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826000"/>
            <a:ext cx="4064000" cy="20320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2032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4131946" y="2785110"/>
            <a:ext cx="5767705" cy="83566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4131946" y="3823971"/>
            <a:ext cx="5767705" cy="32194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234440"/>
            <a:ext cx="4389120" cy="4389120"/>
          </a:xfrm>
          <a:prstGeom prst="rect">
            <a:avLst/>
          </a:prstGeom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295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1147128" y="3932238"/>
            <a:ext cx="4359910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1147128" y="2555558"/>
            <a:ext cx="4359910" cy="117221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l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237797"/>
            <a:ext cx="1620202" cy="16202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797"/>
            <a:ext cx="1620202" cy="1620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3F7-5DA2-411D-9DF4-709BF0552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2B6B-3D62-46D7-AB56-76DCFCF3D9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723472"/>
            <a:ext cx="12192000" cy="134528"/>
          </a:xfrm>
          <a:prstGeom prst="rect">
            <a:avLst/>
          </a:prstGeom>
          <a:solidFill>
            <a:srgbClr val="CC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2" Type="http://schemas.openxmlformats.org/officeDocument/2006/relationships/theme" Target="../theme/theme2.xml"/><Relationship Id="rId21" Type="http://schemas.openxmlformats.org/officeDocument/2006/relationships/image" Target="../media/image8.png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9" Type="http://schemas.openxmlformats.org/officeDocument/2006/relationships/hyperlink" Target="http://www.nordri.net/" TargetMode="External"/><Relationship Id="rId18" Type="http://schemas.openxmlformats.org/officeDocument/2006/relationships/hyperlink" Target="http://www.nordridesign.cn/" TargetMode="External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15" Type="http://schemas.openxmlformats.org/officeDocument/2006/relationships/image" Target="../media/image4.png"/><Relationship Id="rId14" Type="http://schemas.openxmlformats.org/officeDocument/2006/relationships/image" Target="../media/image3.png"/><Relationship Id="rId13" Type="http://schemas.openxmlformats.org/officeDocument/2006/relationships/hyperlink" Target="http://creativecommons.org/licenses/by-nc/2.5/cn/legalcode" TargetMode="External"/><Relationship Id="rId12" Type="http://schemas.openxmlformats.org/officeDocument/2006/relationships/hyperlink" Target="http://www.nordridesign.com/" TargetMode="Externa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5" Type="http://schemas.openxmlformats.org/officeDocument/2006/relationships/theme" Target="../theme/theme4.xml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tags" Target="../tags/tag200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slideLayout" Target="../slideLayouts/slideLayout36.xml"/><Relationship Id="rId19" Type="http://schemas.openxmlformats.org/officeDocument/2006/relationships/tags" Target="../tags/tag197.xml"/><Relationship Id="rId18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7" descr="bg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</p:nvPr>
        </p:nvSpPr>
        <p:spPr>
          <a:xfrm>
            <a:off x="431800" y="188913"/>
            <a:ext cx="5232400" cy="8366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个人基本信息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6FFEC3-6617-4414-993D-FBF5B572C83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30" name="Rectangle 7">
            <a:hlinkClick r:id="rId12"/>
          </p:cNvPr>
          <p:cNvSpPr>
            <a:spLocks noChangeArrowheads="1"/>
          </p:cNvSpPr>
          <p:nvPr/>
        </p:nvSpPr>
        <p:spPr bwMode="auto">
          <a:xfrm>
            <a:off x="1778000" y="2276475"/>
            <a:ext cx="2878667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2531" name="Rectangle 7">
            <a:hlinkClick r:id="rId12"/>
          </p:cNvPr>
          <p:cNvSpPr>
            <a:spLocks noChangeArrowheads="1"/>
          </p:cNvSpPr>
          <p:nvPr/>
        </p:nvSpPr>
        <p:spPr bwMode="auto">
          <a:xfrm>
            <a:off x="4656667" y="2276475"/>
            <a:ext cx="2878667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2532" name="Rectangle 7">
            <a:hlinkClick r:id="rId12"/>
          </p:cNvPr>
          <p:cNvSpPr>
            <a:spLocks noChangeArrowheads="1"/>
          </p:cNvSpPr>
          <p:nvPr/>
        </p:nvSpPr>
        <p:spPr bwMode="auto">
          <a:xfrm>
            <a:off x="7537451" y="2276475"/>
            <a:ext cx="2878667" cy="1150938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prstDash val="dash"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2533" name="Rectangle 13">
            <a:hlinkClick r:id="rId13"/>
          </p:cNvPr>
          <p:cNvSpPr>
            <a:spLocks noChangeArrowheads="1"/>
          </p:cNvSpPr>
          <p:nvPr/>
        </p:nvSpPr>
        <p:spPr bwMode="auto">
          <a:xfrm>
            <a:off x="1775884" y="3860324"/>
            <a:ext cx="51149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本作品采用</a:t>
            </a:r>
            <a:r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知识共享署名</a:t>
            </a:r>
            <a:r>
              <a: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-</a:t>
            </a:r>
            <a:r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非商业性使用 </a:t>
            </a:r>
            <a:r>
              <a: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2.5 </a:t>
            </a:r>
            <a:r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中国大陆许可协议</a:t>
            </a: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进行许可。</a:t>
            </a:r>
            <a:r>
              <a:rPr kumimoji="0" lang="zh-CN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 </a:t>
            </a:r>
            <a:endParaRPr kumimoji="0" lang="zh-CN" altLang="en-US" sz="12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2054" name="Picture 6" descr="png-005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96300" y="2347913"/>
            <a:ext cx="960967" cy="72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 descr="png-00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36851" y="2347913"/>
            <a:ext cx="960967" cy="7191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6" name="Group 8"/>
          <p:cNvGrpSpPr/>
          <p:nvPr userDrawn="1"/>
        </p:nvGrpSpPr>
        <p:grpSpPr>
          <a:xfrm>
            <a:off x="5615517" y="2347913"/>
            <a:ext cx="960967" cy="647700"/>
            <a:chOff x="3923" y="2102"/>
            <a:chExt cx="454" cy="447"/>
          </a:xfrm>
        </p:grpSpPr>
        <p:pic>
          <p:nvPicPr>
            <p:cNvPr id="2070" name="Picture 9" descr="soft7"/>
            <p:cNvPicPr>
              <a:picLocks noChangeAspect="1"/>
            </p:cNvPicPr>
            <p:nvPr/>
          </p:nvPicPr>
          <p:blipFill>
            <a:blip r:embed="rId16"/>
            <a:srcRect b="19882"/>
            <a:stretch>
              <a:fillRect/>
            </a:stretch>
          </p:blipFill>
          <p:spPr>
            <a:xfrm>
              <a:off x="3923" y="2102"/>
              <a:ext cx="454" cy="4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1" name="Picture 10" descr="soft7"/>
            <p:cNvPicPr>
              <a:picLocks noChangeAspect="1"/>
            </p:cNvPicPr>
            <p:nvPr/>
          </p:nvPicPr>
          <p:blipFill>
            <a:blip r:embed="rId17"/>
            <a:srcRect b="19882"/>
            <a:stretch>
              <a:fillRect/>
            </a:stretch>
          </p:blipFill>
          <p:spPr>
            <a:xfrm rot="1178135">
              <a:off x="3997" y="2212"/>
              <a:ext cx="363" cy="33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57" name="Rectangle 11">
            <a:hlinkClick r:id="rId18"/>
          </p:cNvPr>
          <p:cNvSpPr/>
          <p:nvPr userDrawn="1"/>
        </p:nvSpPr>
        <p:spPr>
          <a:xfrm>
            <a:off x="1778000" y="3068638"/>
            <a:ext cx="2878667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 eaLnBrk="1" hangingPunct="1"/>
            <a:r>
              <a:rPr lang="zh-CN" altLang="en-US" sz="1200" b="1" dirty="0">
                <a:solidFill>
                  <a:srgbClr val="5F5F5F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专业交流</a:t>
            </a:r>
            <a:endParaRPr lang="zh-CN" altLang="en-US" sz="1200" b="1" dirty="0">
              <a:solidFill>
                <a:srgbClr val="5F5F5F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058" name="Rectangle 12">
            <a:hlinkClick r:id="rId18"/>
          </p:cNvPr>
          <p:cNvSpPr/>
          <p:nvPr userDrawn="1"/>
        </p:nvSpPr>
        <p:spPr>
          <a:xfrm>
            <a:off x="4656667" y="3068638"/>
            <a:ext cx="2878667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 eaLnBrk="1" hangingPunct="1"/>
            <a:r>
              <a:rPr lang="zh-CN" altLang="en-US" sz="1200" b="1" dirty="0">
                <a:solidFill>
                  <a:srgbClr val="5F5F5F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模板超市</a:t>
            </a:r>
            <a:endParaRPr lang="zh-CN" altLang="en-US" sz="1200" b="1" dirty="0">
              <a:solidFill>
                <a:srgbClr val="5F5F5F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059" name="Rectangle 13">
            <a:hlinkClick r:id="rId18"/>
          </p:cNvPr>
          <p:cNvSpPr/>
          <p:nvPr userDrawn="1"/>
        </p:nvSpPr>
        <p:spPr>
          <a:xfrm>
            <a:off x="7537451" y="3068638"/>
            <a:ext cx="2878667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 eaLnBrk="1" hangingPunct="1"/>
            <a:r>
              <a:rPr lang="zh-CN" altLang="en-US" sz="1200" b="1" dirty="0">
                <a:solidFill>
                  <a:srgbClr val="5F5F5F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设计服务</a:t>
            </a:r>
            <a:endParaRPr lang="zh-CN" altLang="en-US" sz="1200" b="1" dirty="0">
              <a:solidFill>
                <a:srgbClr val="5F5F5F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2542" name="Rectangle 7"/>
          <p:cNvSpPr>
            <a:spLocks noChangeArrowheads="1"/>
          </p:cNvSpPr>
          <p:nvPr/>
        </p:nvSpPr>
        <p:spPr bwMode="auto">
          <a:xfrm>
            <a:off x="1775884" y="2060575"/>
            <a:ext cx="8640233" cy="215900"/>
          </a:xfrm>
          <a:prstGeom prst="rect">
            <a:avLst/>
          </a:prstGeom>
          <a:solidFill>
            <a:srgbClr val="EAEAEA"/>
          </a:solidFill>
          <a:ln w="6350" algn="ctr">
            <a:solidFill>
              <a:srgbClr val="5F5F5F"/>
            </a:solidFill>
            <a:prstDash val="dash"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NordriDesign</a:t>
            </a:r>
            <a:r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中国专业</a:t>
            </a:r>
            <a:r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PowerPoint</a:t>
            </a:r>
            <a:r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anose="02010600040101010101" pitchFamily="2" charset="-122"/>
                <a:cs typeface="+mn-cs"/>
              </a:rPr>
              <a:t>媒体设计与开发</a:t>
            </a:r>
            <a:endParaRPr kumimoji="0" lang="zh-CN" alt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61" name="Rectangle 15"/>
          <p:cNvSpPr/>
          <p:nvPr userDrawn="1"/>
        </p:nvSpPr>
        <p:spPr>
          <a:xfrm>
            <a:off x="1775884" y="4188778"/>
            <a:ext cx="8640233" cy="82994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lvl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11111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本作品的提供是以适用知识共享组织的公共许可（ 简称“</a:t>
            </a:r>
            <a:r>
              <a:rPr lang="en-US" altLang="zh-CN" sz="1000" dirty="0">
                <a:solidFill>
                  <a:srgbClr val="11111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CCPL” </a:t>
            </a:r>
            <a:r>
              <a:rPr lang="zh-CN" altLang="en-US" sz="1000" dirty="0">
                <a:solidFill>
                  <a:srgbClr val="11111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或 “许可”） 条款为前提的。本作品受著作权法以及其他相关法律的保护。对本作品的使用不得超越本许可授权的范围。</a:t>
            </a:r>
            <a:endParaRPr lang="zh-CN" altLang="en-US" sz="1000" dirty="0">
              <a:solidFill>
                <a:srgbClr val="11111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  <a:p>
            <a:pPr lvl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11111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如您行使本许可授予的使用本作品的权利，就表明您接受并同意遵守本许可的条款。在您接受这些条款和规定的前提下，许可人授予您本许可所包括的权利。 </a:t>
            </a:r>
            <a:endParaRPr lang="zh-CN" altLang="en-US" sz="1000" dirty="0">
              <a:solidFill>
                <a:srgbClr val="11111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2544" name="Rectangle 7">
            <a:hlinkClick r:id="rId19"/>
          </p:cNvPr>
          <p:cNvSpPr>
            <a:spLocks noChangeArrowheads="1"/>
          </p:cNvSpPr>
          <p:nvPr/>
        </p:nvSpPr>
        <p:spPr bwMode="auto">
          <a:xfrm>
            <a:off x="4656667" y="2276475"/>
            <a:ext cx="2880784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2545" name="Rectangle 7">
            <a:hlinkClick r:id="rId12"/>
          </p:cNvPr>
          <p:cNvSpPr>
            <a:spLocks noChangeArrowheads="1"/>
          </p:cNvSpPr>
          <p:nvPr/>
        </p:nvSpPr>
        <p:spPr bwMode="auto">
          <a:xfrm>
            <a:off x="7537451" y="2276475"/>
            <a:ext cx="2878667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2546" name="Rectangle 7">
            <a:hlinkClick r:id="rId18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75884" y="2276475"/>
            <a:ext cx="2880784" cy="1150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5F5F5F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1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65" name="Text Box 19">
            <a:hlinkClick r:id="rId13"/>
          </p:cNvPr>
          <p:cNvSpPr txBox="1"/>
          <p:nvPr userDrawn="1"/>
        </p:nvSpPr>
        <p:spPr>
          <a:xfrm>
            <a:off x="1775884" y="5056188"/>
            <a:ext cx="1439333" cy="245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1000" b="1" dirty="0">
                <a:solidFill>
                  <a:srgbClr val="003366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查看全部</a:t>
            </a:r>
            <a:r>
              <a:rPr lang="en-US" altLang="zh-CN" sz="1000" b="1" dirty="0">
                <a:solidFill>
                  <a:srgbClr val="003366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…</a:t>
            </a:r>
            <a:endParaRPr lang="en-US" altLang="zh-CN" sz="1000" b="1" dirty="0">
              <a:solidFill>
                <a:srgbClr val="0033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grpSp>
        <p:nvGrpSpPr>
          <p:cNvPr id="2066" name="Group 20"/>
          <p:cNvGrpSpPr/>
          <p:nvPr userDrawn="1"/>
        </p:nvGrpSpPr>
        <p:grpSpPr>
          <a:xfrm>
            <a:off x="1775884" y="1125538"/>
            <a:ext cx="5761567" cy="576262"/>
            <a:chOff x="612" y="799"/>
            <a:chExt cx="3402" cy="454"/>
          </a:xfrm>
        </p:grpSpPr>
        <p:pic>
          <p:nvPicPr>
            <p:cNvPr id="2067" name="Picture 12" descr="cc"/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2426" y="799"/>
              <a:ext cx="1588" cy="4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8" name="Picture 9" descr="logo"/>
            <p:cNvPicPr>
              <a:picLocks noChangeAspect="1"/>
            </p:cNvPicPr>
            <p:nvPr userDrawn="1"/>
          </p:nvPicPr>
          <p:blipFill>
            <a:blip r:embed="rId21">
              <a:grayscl/>
              <a:lum bright="-12000"/>
            </a:blip>
            <a:stretch>
              <a:fillRect/>
            </a:stretch>
          </p:blipFill>
          <p:spPr>
            <a:xfrm>
              <a:off x="612" y="845"/>
              <a:ext cx="1361" cy="3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69" name="Line 23"/>
            <p:cNvSpPr/>
            <p:nvPr userDrawn="1"/>
          </p:nvSpPr>
          <p:spPr>
            <a:xfrm>
              <a:off x="2200" y="799"/>
              <a:ext cx="0" cy="454"/>
            </a:xfrm>
            <a:prstGeom prst="line">
              <a:avLst/>
            </a:prstGeom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A3F7-5DA2-411D-9DF4-709BF0552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2B6B-3D62-46D7-AB56-76DCFCF3D9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tags" Target="../tags/tag203.xml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tags" Target="../tags/tag2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tags" Target="../tags/tag2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tags" Target="../tags/tag21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1.xml"/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tags" Target="../tags/tag22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tags" Target="../tags/tag223.xml"/><Relationship Id="rId2" Type="http://schemas.openxmlformats.org/officeDocument/2006/relationships/image" Target="../media/image20.png"/><Relationship Id="rId1" Type="http://schemas.openxmlformats.org/officeDocument/2006/relationships/tags" Target="../tags/tag22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tags" Target="../tags/tag225.xml"/><Relationship Id="rId2" Type="http://schemas.openxmlformats.org/officeDocument/2006/relationships/image" Target="../media/image20.png"/><Relationship Id="rId1" Type="http://schemas.openxmlformats.org/officeDocument/2006/relationships/tags" Target="../tags/tag22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7.xml"/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tags" Target="../tags/tag22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36.png"/><Relationship Id="rId3" Type="http://schemas.openxmlformats.org/officeDocument/2006/relationships/tags" Target="../tags/tag229.xml"/><Relationship Id="rId2" Type="http://schemas.openxmlformats.org/officeDocument/2006/relationships/image" Target="../media/image20.png"/><Relationship Id="rId1" Type="http://schemas.openxmlformats.org/officeDocument/2006/relationships/tags" Target="../tags/tag22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tags" Target="../tags/tag233.xml"/><Relationship Id="rId5" Type="http://schemas.openxmlformats.org/officeDocument/2006/relationships/image" Target="../media/image37.png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image" Target="../media/image20.png"/><Relationship Id="rId1" Type="http://schemas.openxmlformats.org/officeDocument/2006/relationships/tags" Target="../tags/tag23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5.xml"/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tags" Target="../tags/tag23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21.png"/><Relationship Id="rId3" Type="http://schemas.openxmlformats.org/officeDocument/2006/relationships/tags" Target="../tags/tag205.xml"/><Relationship Id="rId2" Type="http://schemas.openxmlformats.org/officeDocument/2006/relationships/image" Target="../media/image20.png"/><Relationship Id="rId1" Type="http://schemas.openxmlformats.org/officeDocument/2006/relationships/tags" Target="../tags/tag20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40.png"/><Relationship Id="rId3" Type="http://schemas.openxmlformats.org/officeDocument/2006/relationships/tags" Target="../tags/tag238.xml"/><Relationship Id="rId2" Type="http://schemas.openxmlformats.org/officeDocument/2006/relationships/image" Target="../media/image20.png"/><Relationship Id="rId1" Type="http://schemas.openxmlformats.org/officeDocument/2006/relationships/tags" Target="../tags/tag2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20.png"/><Relationship Id="rId1" Type="http://schemas.openxmlformats.org/officeDocument/2006/relationships/tags" Target="../tags/tag23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41.png"/><Relationship Id="rId3" Type="http://schemas.openxmlformats.org/officeDocument/2006/relationships/tags" Target="../tags/tag241.xml"/><Relationship Id="rId2" Type="http://schemas.openxmlformats.org/officeDocument/2006/relationships/image" Target="../media/image20.png"/><Relationship Id="rId1" Type="http://schemas.openxmlformats.org/officeDocument/2006/relationships/tags" Target="../tags/tag24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42.png"/><Relationship Id="rId3" Type="http://schemas.openxmlformats.org/officeDocument/2006/relationships/tags" Target="../tags/tag243.xml"/><Relationship Id="rId2" Type="http://schemas.openxmlformats.org/officeDocument/2006/relationships/image" Target="../media/image20.png"/><Relationship Id="rId1" Type="http://schemas.openxmlformats.org/officeDocument/2006/relationships/tags" Target="../tags/tag24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43.png"/><Relationship Id="rId3" Type="http://schemas.openxmlformats.org/officeDocument/2006/relationships/tags" Target="../tags/tag245.xml"/><Relationship Id="rId2" Type="http://schemas.openxmlformats.org/officeDocument/2006/relationships/image" Target="../media/image20.png"/><Relationship Id="rId1" Type="http://schemas.openxmlformats.org/officeDocument/2006/relationships/tags" Target="../tags/tag244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tags" Target="../tags/tag247.xml"/><Relationship Id="rId4" Type="http://schemas.microsoft.com/office/2007/relationships/media" Target="file:///C:\Users\Administrator\Desktop\2023&#65292;&#30772;&#22280;&#36880;&#26790;\&#21608;&#28145;%20&#19968;&#35797;&#26377;&#25104;.mp4" TargetMode="External"/><Relationship Id="rId3" Type="http://schemas.openxmlformats.org/officeDocument/2006/relationships/video" Target="file:///C:\Users\Administrator\Desktop\2023&#65292;&#30772;&#22280;&#36880;&#26790;\&#21608;&#28145;%20&#19968;&#35797;&#26377;&#25104;.mp4" TargetMode="External"/><Relationship Id="rId2" Type="http://schemas.openxmlformats.org/officeDocument/2006/relationships/image" Target="../media/image20.png"/><Relationship Id="rId1" Type="http://schemas.openxmlformats.org/officeDocument/2006/relationships/tags" Target="../tags/tag246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5" Type="http://schemas.openxmlformats.org/officeDocument/2006/relationships/tags" Target="../tags/tag250.xml"/><Relationship Id="rId4" Type="http://schemas.openxmlformats.org/officeDocument/2006/relationships/image" Target="../media/image45.png"/><Relationship Id="rId3" Type="http://schemas.openxmlformats.org/officeDocument/2006/relationships/tags" Target="../tags/tag249.xml"/><Relationship Id="rId2" Type="http://schemas.openxmlformats.org/officeDocument/2006/relationships/image" Target="../media/image20.png"/><Relationship Id="rId1" Type="http://schemas.openxmlformats.org/officeDocument/2006/relationships/tags" Target="../tags/tag248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tags" Target="../tags/tag252.xml"/><Relationship Id="rId2" Type="http://schemas.openxmlformats.org/officeDocument/2006/relationships/image" Target="../media/image20.png"/><Relationship Id="rId1" Type="http://schemas.openxmlformats.org/officeDocument/2006/relationships/tags" Target="../tags/tag25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18.png"/><Relationship Id="rId4" Type="http://schemas.openxmlformats.org/officeDocument/2006/relationships/image" Target="../media/image49.png"/><Relationship Id="rId3" Type="http://schemas.openxmlformats.org/officeDocument/2006/relationships/tags" Target="../tags/tag254.xml"/><Relationship Id="rId2" Type="http://schemas.openxmlformats.org/officeDocument/2006/relationships/image" Target="../media/image20.png"/><Relationship Id="rId1" Type="http://schemas.openxmlformats.org/officeDocument/2006/relationships/tags" Target="../tags/tag25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tags" Target="../tags/tag207.xml"/><Relationship Id="rId2" Type="http://schemas.openxmlformats.org/officeDocument/2006/relationships/image" Target="../media/image20.png"/><Relationship Id="rId1" Type="http://schemas.openxmlformats.org/officeDocument/2006/relationships/tags" Target="../tags/tag20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50.png"/><Relationship Id="rId3" Type="http://schemas.openxmlformats.org/officeDocument/2006/relationships/tags" Target="../tags/tag256.xml"/><Relationship Id="rId2" Type="http://schemas.openxmlformats.org/officeDocument/2006/relationships/image" Target="../media/image20.png"/><Relationship Id="rId1" Type="http://schemas.openxmlformats.org/officeDocument/2006/relationships/tags" Target="../tags/tag255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tags" Target="../tags/tag258.xml"/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tags" Target="../tags/tag25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tags" Target="../tags/tag260.xml"/><Relationship Id="rId2" Type="http://schemas.openxmlformats.org/officeDocument/2006/relationships/image" Target="../media/image20.png"/><Relationship Id="rId1" Type="http://schemas.openxmlformats.org/officeDocument/2006/relationships/tags" Target="../tags/tag259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tags" Target="../tags/tag262.xml"/><Relationship Id="rId3" Type="http://schemas.openxmlformats.org/officeDocument/2006/relationships/image" Target="../media/image52.jpeg"/><Relationship Id="rId2" Type="http://schemas.openxmlformats.org/officeDocument/2006/relationships/image" Target="../media/image20.png"/><Relationship Id="rId1" Type="http://schemas.openxmlformats.org/officeDocument/2006/relationships/tags" Target="../tags/tag26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209.xml"/><Relationship Id="rId2" Type="http://schemas.openxmlformats.org/officeDocument/2006/relationships/image" Target="../media/image20.png"/><Relationship Id="rId1" Type="http://schemas.openxmlformats.org/officeDocument/2006/relationships/tags" Target="../tags/tag20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tags" Target="../tags/tag211.xml"/><Relationship Id="rId2" Type="http://schemas.openxmlformats.org/officeDocument/2006/relationships/image" Target="../media/image20.png"/><Relationship Id="rId1" Type="http://schemas.openxmlformats.org/officeDocument/2006/relationships/tags" Target="../tags/tag21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tags" Target="../tags/tag2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tags" Target="../tags/tag21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tags" Target="../tags/tag2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216.xml"/><Relationship Id="rId2" Type="http://schemas.openxmlformats.org/officeDocument/2006/relationships/image" Target="../media/image20.png"/><Relationship Id="rId1" Type="http://schemas.openxmlformats.org/officeDocument/2006/relationships/tags" Target="../tags/tag2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3251200"/>
            <a:ext cx="5076722" cy="3606801"/>
            <a:chOff x="0" y="3251200"/>
            <a:chExt cx="5076722" cy="360680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6" r="73236"/>
            <a:stretch>
              <a:fillRect/>
            </a:stretch>
          </p:blipFill>
          <p:spPr>
            <a:xfrm>
              <a:off x="1899" y="3251200"/>
              <a:ext cx="3262002" cy="3605348"/>
            </a:xfrm>
            <a:prstGeom prst="rect">
              <a:avLst/>
            </a:prstGeom>
          </p:spPr>
        </p:pic>
        <p:sp>
          <p:nvSpPr>
            <p:cNvPr id="5" name="直角三角形 4"/>
            <p:cNvSpPr/>
            <p:nvPr/>
          </p:nvSpPr>
          <p:spPr>
            <a:xfrm>
              <a:off x="0" y="4095751"/>
              <a:ext cx="3127513" cy="2762250"/>
            </a:xfrm>
            <a:prstGeom prst="rtTriangle">
              <a:avLst/>
            </a:prstGeom>
            <a:gradFill>
              <a:gsLst>
                <a:gs pos="0">
                  <a:srgbClr val="CC0011"/>
                </a:gs>
                <a:gs pos="100000">
                  <a:srgbClr val="BA000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任意多边形: 形状 10"/>
            <p:cNvSpPr/>
            <p:nvPr/>
          </p:nvSpPr>
          <p:spPr>
            <a:xfrm flipH="1">
              <a:off x="1736724" y="5266600"/>
              <a:ext cx="3073995" cy="1591401"/>
            </a:xfrm>
            <a:custGeom>
              <a:avLst/>
              <a:gdLst>
                <a:gd name="connsiteX0" fmla="*/ 3073995 w 3073995"/>
                <a:gd name="connsiteY0" fmla="*/ 0 h 1591401"/>
                <a:gd name="connsiteX1" fmla="*/ 1454891 w 3073995"/>
                <a:gd name="connsiteY1" fmla="*/ 0 h 1591401"/>
                <a:gd name="connsiteX2" fmla="*/ 0 w 3073995"/>
                <a:gd name="connsiteY2" fmla="*/ 1591401 h 1591401"/>
                <a:gd name="connsiteX3" fmla="*/ 1619104 w 3073995"/>
                <a:gd name="connsiteY3" fmla="*/ 1591401 h 159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3995" h="1591401">
                  <a:moveTo>
                    <a:pt x="3073995" y="0"/>
                  </a:moveTo>
                  <a:lnTo>
                    <a:pt x="1454891" y="0"/>
                  </a:lnTo>
                  <a:lnTo>
                    <a:pt x="0" y="1591401"/>
                  </a:lnTo>
                  <a:lnTo>
                    <a:pt x="1619104" y="1591401"/>
                  </a:lnTo>
                  <a:close/>
                </a:path>
              </a:pathLst>
            </a:custGeom>
            <a:gradFill>
              <a:gsLst>
                <a:gs pos="100000">
                  <a:srgbClr val="CC0011"/>
                </a:gs>
                <a:gs pos="8000">
                  <a:srgbClr val="BA000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8" name="任意多边形: 形状 17"/>
            <p:cNvSpPr/>
            <p:nvPr/>
          </p:nvSpPr>
          <p:spPr>
            <a:xfrm flipH="1">
              <a:off x="3538986" y="5476876"/>
              <a:ext cx="1537736" cy="1381124"/>
            </a:xfrm>
            <a:custGeom>
              <a:avLst/>
              <a:gdLst>
                <a:gd name="connsiteX0" fmla="*/ 1537736 w 1537736"/>
                <a:gd name="connsiteY0" fmla="*/ 0 h 1381124"/>
                <a:gd name="connsiteX1" fmla="*/ 1262651 w 1537736"/>
                <a:gd name="connsiteY1" fmla="*/ 0 h 1381124"/>
                <a:gd name="connsiteX2" fmla="*/ 0 w 1537736"/>
                <a:gd name="connsiteY2" fmla="*/ 1381124 h 1381124"/>
                <a:gd name="connsiteX3" fmla="*/ 275085 w 1537736"/>
                <a:gd name="connsiteY3" fmla="*/ 1381124 h 138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7736" h="1381124">
                  <a:moveTo>
                    <a:pt x="1537736" y="0"/>
                  </a:moveTo>
                  <a:lnTo>
                    <a:pt x="1262651" y="0"/>
                  </a:lnTo>
                  <a:lnTo>
                    <a:pt x="0" y="1381124"/>
                  </a:lnTo>
                  <a:lnTo>
                    <a:pt x="275085" y="1381124"/>
                  </a:lnTo>
                  <a:close/>
                </a:path>
              </a:pathLst>
            </a:custGeom>
            <a:solidFill>
              <a:srgbClr val="E7B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20" name="组合 19"/>
          <p:cNvGrpSpPr/>
          <p:nvPr/>
        </p:nvGrpSpPr>
        <p:grpSpPr>
          <a:xfrm flipH="1" flipV="1">
            <a:off x="7115278" y="0"/>
            <a:ext cx="5076722" cy="3606801"/>
            <a:chOff x="0" y="3251200"/>
            <a:chExt cx="5076722" cy="36068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6" r="73236"/>
            <a:stretch>
              <a:fillRect/>
            </a:stretch>
          </p:blipFill>
          <p:spPr>
            <a:xfrm>
              <a:off x="1899" y="3251200"/>
              <a:ext cx="3262002" cy="3605348"/>
            </a:xfrm>
            <a:prstGeom prst="rect">
              <a:avLst/>
            </a:prstGeom>
          </p:spPr>
        </p:pic>
        <p:sp>
          <p:nvSpPr>
            <p:cNvPr id="22" name="直角三角形 21"/>
            <p:cNvSpPr/>
            <p:nvPr/>
          </p:nvSpPr>
          <p:spPr>
            <a:xfrm>
              <a:off x="0" y="4095751"/>
              <a:ext cx="3127513" cy="2762250"/>
            </a:xfrm>
            <a:prstGeom prst="rtTriangle">
              <a:avLst/>
            </a:prstGeom>
            <a:gradFill>
              <a:gsLst>
                <a:gs pos="0">
                  <a:srgbClr val="CC0011"/>
                </a:gs>
                <a:gs pos="100000">
                  <a:srgbClr val="BA000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任意多边形: 形状 22"/>
            <p:cNvSpPr/>
            <p:nvPr/>
          </p:nvSpPr>
          <p:spPr>
            <a:xfrm flipH="1">
              <a:off x="1736724" y="5266600"/>
              <a:ext cx="3073995" cy="1591401"/>
            </a:xfrm>
            <a:custGeom>
              <a:avLst/>
              <a:gdLst>
                <a:gd name="connsiteX0" fmla="*/ 3073995 w 3073995"/>
                <a:gd name="connsiteY0" fmla="*/ 0 h 1591401"/>
                <a:gd name="connsiteX1" fmla="*/ 1454891 w 3073995"/>
                <a:gd name="connsiteY1" fmla="*/ 0 h 1591401"/>
                <a:gd name="connsiteX2" fmla="*/ 0 w 3073995"/>
                <a:gd name="connsiteY2" fmla="*/ 1591401 h 1591401"/>
                <a:gd name="connsiteX3" fmla="*/ 1619104 w 3073995"/>
                <a:gd name="connsiteY3" fmla="*/ 1591401 h 159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3995" h="1591401">
                  <a:moveTo>
                    <a:pt x="3073995" y="0"/>
                  </a:moveTo>
                  <a:lnTo>
                    <a:pt x="1454891" y="0"/>
                  </a:lnTo>
                  <a:lnTo>
                    <a:pt x="0" y="1591401"/>
                  </a:lnTo>
                  <a:lnTo>
                    <a:pt x="1619104" y="1591401"/>
                  </a:lnTo>
                  <a:close/>
                </a:path>
              </a:pathLst>
            </a:custGeom>
            <a:gradFill>
              <a:gsLst>
                <a:gs pos="100000">
                  <a:srgbClr val="CC0011"/>
                </a:gs>
                <a:gs pos="8000">
                  <a:srgbClr val="BA000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4" name="任意多边形: 形状 23"/>
            <p:cNvSpPr/>
            <p:nvPr/>
          </p:nvSpPr>
          <p:spPr>
            <a:xfrm flipH="1">
              <a:off x="3538986" y="5476876"/>
              <a:ext cx="1537736" cy="1381124"/>
            </a:xfrm>
            <a:custGeom>
              <a:avLst/>
              <a:gdLst>
                <a:gd name="connsiteX0" fmla="*/ 1537736 w 1537736"/>
                <a:gd name="connsiteY0" fmla="*/ 0 h 1381124"/>
                <a:gd name="connsiteX1" fmla="*/ 1262651 w 1537736"/>
                <a:gd name="connsiteY1" fmla="*/ 0 h 1381124"/>
                <a:gd name="connsiteX2" fmla="*/ 0 w 1537736"/>
                <a:gd name="connsiteY2" fmla="*/ 1381124 h 1381124"/>
                <a:gd name="connsiteX3" fmla="*/ 275085 w 1537736"/>
                <a:gd name="connsiteY3" fmla="*/ 1381124 h 138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7736" h="1381124">
                  <a:moveTo>
                    <a:pt x="1537736" y="0"/>
                  </a:moveTo>
                  <a:lnTo>
                    <a:pt x="1262651" y="0"/>
                  </a:lnTo>
                  <a:lnTo>
                    <a:pt x="0" y="1381124"/>
                  </a:lnTo>
                  <a:lnTo>
                    <a:pt x="275085" y="1381124"/>
                  </a:lnTo>
                  <a:close/>
                </a:path>
              </a:pathLst>
            </a:custGeom>
            <a:solidFill>
              <a:srgbClr val="E7B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565220" y="935979"/>
            <a:ext cx="15365338" cy="3433779"/>
            <a:chOff x="2972237" y="843704"/>
            <a:chExt cx="15365338" cy="3433779"/>
          </a:xfrm>
        </p:grpSpPr>
        <p:grpSp>
          <p:nvGrpSpPr>
            <p:cNvPr id="34" name="组合 33"/>
            <p:cNvGrpSpPr/>
            <p:nvPr/>
          </p:nvGrpSpPr>
          <p:grpSpPr>
            <a:xfrm>
              <a:off x="2972237" y="843704"/>
              <a:ext cx="15365338" cy="1632240"/>
              <a:chOff x="3602354" y="1087903"/>
              <a:chExt cx="15365338" cy="1632240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4414519" y="1453318"/>
                <a:ext cx="796925" cy="1266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>
                  <a:defRPr kumimoji="0" sz="8800" b="0" u="none" strike="noStrike" cap="none" spc="0" normalizeH="0" baseline="0">
                    <a:ln w="28575">
                      <a:gradFill>
                        <a:gsLst>
                          <a:gs pos="34000">
                            <a:srgbClr val="C00000">
                              <a:alpha val="0"/>
                            </a:srgbClr>
                          </a:gs>
                          <a:gs pos="24000">
                            <a:srgbClr val="C00000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1" u="none" strike="noStrike" kern="0" cap="none" spc="0" normalizeH="0" baseline="0" noProof="0" dirty="0">
                    <a:ln w="28575">
                      <a:gradFill>
                        <a:gsLst>
                          <a:gs pos="63000">
                            <a:srgbClr val="BA000F">
                              <a:alpha val="0"/>
                            </a:srgbClr>
                          </a:gs>
                          <a:gs pos="100000">
                            <a:srgbClr val="CC0011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青春逐梦</a:t>
                </a:r>
                <a:endParaRPr kumimoji="0" lang="zh-CN" altLang="en-US" b="1" i="1" u="none" strike="noStrike" kern="0" cap="none" spc="0" normalizeH="0" baseline="0" noProof="0" dirty="0">
                  <a:ln w="28575">
                    <a:gradFill>
                      <a:gsLst>
                        <a:gs pos="63000">
                          <a:srgbClr val="BA000F">
                            <a:alpha val="0"/>
                          </a:srgbClr>
                        </a:gs>
                        <a:gs pos="100000">
                          <a:srgbClr val="CC0011"/>
                        </a:gs>
                      </a:gsLst>
                      <a:lin ang="5400000" scaled="1"/>
                    </a:gradFill>
                  </a:ln>
                  <a:noFill/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3602354" y="1087903"/>
                <a:ext cx="15365338" cy="144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800" b="1" i="1" dirty="0">
                    <a:solidFill>
                      <a:srgbClr val="CC001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青春逐梦</a:t>
                </a:r>
                <a:endParaRPr lang="zh-CN" altLang="en-US" sz="8800" b="1" i="1" dirty="0">
                  <a:solidFill>
                    <a:srgbClr val="CC001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3627791" y="2472178"/>
              <a:ext cx="7353300" cy="1805305"/>
              <a:chOff x="3765417" y="2588750"/>
              <a:chExt cx="7353300" cy="1805305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3765417" y="2588750"/>
                <a:ext cx="6915150" cy="1445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kumimoji="0" sz="8800" b="0" u="none" strike="noStrike" cap="none" spc="0" normalizeH="0" baseline="0">
                    <a:ln w="28575">
                      <a:gradFill>
                        <a:gsLst>
                          <a:gs pos="34000">
                            <a:srgbClr val="C00000">
                              <a:alpha val="0"/>
                            </a:srgbClr>
                          </a:gs>
                          <a:gs pos="24000">
                            <a:srgbClr val="C00000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1" u="none" strike="noStrike" kern="0" cap="none" spc="0" normalizeH="0" baseline="0" noProof="0" dirty="0">
                    <a:ln w="28575">
                      <a:gradFill>
                        <a:gsLst>
                          <a:gs pos="35000">
                            <a:srgbClr val="BA000F">
                              <a:alpha val="0"/>
                            </a:srgbClr>
                          </a:gs>
                          <a:gs pos="0">
                            <a:srgbClr val="CC0011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大展宏</a:t>
                </a:r>
                <a:r>
                  <a:rPr kumimoji="0" lang="en-US" altLang="zh-CN" b="1" i="1" u="none" strike="noStrike" kern="0" cap="none" spc="0" normalizeH="0" baseline="0" noProof="0" dirty="0">
                    <a:ln w="28575">
                      <a:gradFill>
                        <a:gsLst>
                          <a:gs pos="35000">
                            <a:srgbClr val="BA000F">
                              <a:alpha val="0"/>
                            </a:srgbClr>
                          </a:gs>
                          <a:gs pos="0">
                            <a:srgbClr val="CC0011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“</a:t>
                </a:r>
                <a:r>
                  <a:rPr kumimoji="0" lang="zh-CN" altLang="en-US" b="1" i="1" u="none" strike="noStrike" kern="0" cap="none" spc="0" normalizeH="0" baseline="0" noProof="0" dirty="0">
                    <a:ln w="28575">
                      <a:gradFill>
                        <a:gsLst>
                          <a:gs pos="35000">
                            <a:srgbClr val="BA000F">
                              <a:alpha val="0"/>
                            </a:srgbClr>
                          </a:gs>
                          <a:gs pos="0">
                            <a:srgbClr val="CC0011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兔</a:t>
                </a:r>
                <a:r>
                  <a:rPr kumimoji="0" lang="en-US" altLang="zh-CN" b="1" i="1" u="none" strike="noStrike" kern="0" cap="none" spc="0" normalizeH="0" baseline="0" noProof="0" dirty="0">
                    <a:ln w="28575">
                      <a:gradFill>
                        <a:gsLst>
                          <a:gs pos="35000">
                            <a:srgbClr val="BA000F">
                              <a:alpha val="0"/>
                            </a:srgbClr>
                          </a:gs>
                          <a:gs pos="0">
                            <a:srgbClr val="CC0011"/>
                          </a:gs>
                        </a:gsLst>
                        <a:lin ang="5400000" scaled="1"/>
                      </a:gradFill>
                    </a:ln>
                    <a:noFill/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”</a:t>
                </a:r>
                <a:endParaRPr kumimoji="0" lang="en-US" altLang="zh-CN" b="1" i="1" u="none" strike="noStrike" kern="0" cap="none" spc="0" normalizeH="0" baseline="0" noProof="0" dirty="0">
                  <a:ln w="28575">
                    <a:gradFill>
                      <a:gsLst>
                        <a:gs pos="35000">
                          <a:srgbClr val="BA000F">
                            <a:alpha val="0"/>
                          </a:srgbClr>
                        </a:gs>
                        <a:gs pos="0">
                          <a:srgbClr val="CC0011"/>
                        </a:gs>
                      </a:gsLst>
                      <a:lin ang="5400000" scaled="1"/>
                    </a:gradFill>
                  </a:ln>
                  <a:noFill/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996557" y="2948795"/>
                <a:ext cx="7122160" cy="144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800" b="1" i="1" dirty="0">
                    <a:solidFill>
                      <a:srgbClr val="CC001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大展宏</a:t>
                </a:r>
                <a:r>
                  <a:rPr lang="en-US" altLang="zh-CN" sz="8800" b="1" i="1" dirty="0">
                    <a:solidFill>
                      <a:srgbClr val="CC001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“</a:t>
                </a:r>
                <a:r>
                  <a:rPr lang="zh-CN" altLang="en-US" sz="8800" b="1" i="1" dirty="0">
                    <a:solidFill>
                      <a:srgbClr val="CC001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兔</a:t>
                </a:r>
                <a:r>
                  <a:rPr lang="en-US" altLang="zh-CN" sz="8800" b="1" i="1" dirty="0">
                    <a:solidFill>
                      <a:srgbClr val="CC001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”</a:t>
                </a:r>
                <a:endParaRPr lang="en-US" altLang="zh-CN" sz="8800" b="1" i="1" dirty="0">
                  <a:solidFill>
                    <a:srgbClr val="CC001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5175633" y="4387984"/>
            <a:ext cx="2826385" cy="1014730"/>
            <a:chOff x="336188" y="4282430"/>
            <a:chExt cx="2826385" cy="1014730"/>
          </a:xfrm>
        </p:grpSpPr>
        <p:sp>
          <p:nvSpPr>
            <p:cNvPr id="49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36188" y="4491345"/>
              <a:ext cx="2642235" cy="767715"/>
            </a:xfrm>
            <a:prstGeom prst="parallelogram">
              <a:avLst/>
            </a:prstGeom>
            <a:solidFill>
              <a:srgbClr val="CC0011"/>
            </a:solidFill>
            <a:ln w="28575">
              <a:solidFill>
                <a:srgbClr val="FFE699"/>
              </a:solidFill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lIns="91440" tIns="45720" rIns="91440" bIns="45720" rtlCol="0" anchor="ctr">
              <a:no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 flipH="1">
              <a:off x="547643" y="4282430"/>
              <a:ext cx="261493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sz="4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pitchFamily="34" charset="-122"/>
                </a:rPr>
                <a:t>开学班会</a:t>
              </a:r>
              <a:endPara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412230" y="2341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9839325" y="-27305"/>
            <a:ext cx="2312035" cy="2934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" y="4010660"/>
            <a:ext cx="2127250" cy="2837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65" y="-27305"/>
            <a:ext cx="2230755" cy="2974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3861435"/>
            <a:ext cx="2216150" cy="29552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670" y="1219835"/>
            <a:ext cx="6844665" cy="5259705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如何判断一个人是否靠谱呢？通常有这9个特点：</a:t>
            </a: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守信、守时、勇于认错、不在背后谈论八卦、心中有他人、不吹嘘、足够真诚、不占小便宜、有一定的能力。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李嘉诚曾说：“做事要找靠谱的人，聪明的人只能聊聊天。”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  <a:sym typeface="+mn-ea"/>
              </a:rPr>
              <a:t>找到同频的人一起破圈</a:t>
            </a:r>
            <a:endParaRPr lang="zh-CN" altLang="en-US" sz="400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476250"/>
            <a:ext cx="4067175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280" y="1196340"/>
            <a:ext cx="6844665" cy="5245100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与积极的人在一起，总能感受正能量，如同被阳光围绕。</a:t>
            </a: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积极的人像太阳，照到哪里哪里亮；消极的人像月亮，初一十五不一样。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有人说，人生有三大幸运：上学时遇到好老师、工作时遇到一位好师傅、成家遇到一个好伴侣。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  <a:sym typeface="+mn-ea"/>
              </a:rPr>
              <a:t>找到同频的人一起破圈</a:t>
            </a:r>
            <a:endParaRPr lang="zh-CN" altLang="en-US" sz="400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035" y="1700530"/>
            <a:ext cx="4645660" cy="3665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4160" y="1213485"/>
            <a:ext cx="6844665" cy="4785995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如果你想像雄鹰一样翱翔天空，那你就要和群鹰一起飞翔，而不要与燕雀为伍；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如果你想像野狼一样驰骋大地，那你就要和狼群一起奔跑，而不能与鹿羊同行。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正所谓“画眉麻雀不同嗓，金鸡鸟鸦不同窝”，这也许就是潜移默化的力量和耳濡目染的作用。</a:t>
            </a:r>
            <a:endParaRPr 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  <a:sym typeface="+mn-ea"/>
              </a:rPr>
              <a:t>找到同频的人一起破圈</a:t>
            </a:r>
            <a:endParaRPr lang="zh-CN" altLang="en-US" sz="400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0278" t="20358" r="-6153" b="18955"/>
          <a:stretch>
            <a:fillRect/>
          </a:stretch>
        </p:blipFill>
        <p:spPr>
          <a:xfrm>
            <a:off x="7607935" y="1916430"/>
            <a:ext cx="4402455" cy="30333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11150" y="1160145"/>
            <a:ext cx="6336030" cy="5269230"/>
          </a:xfrm>
          <a:prstGeom prst="rect">
            <a:avLst/>
          </a:prstGeom>
          <a:solidFill>
            <a:schemeClr val="bg1"/>
          </a:solidFill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破圈路上，</a:t>
            </a:r>
            <a:endParaRPr lang="zh-CN" altLang="en-US"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我们需要并肩的朋友！</a:t>
            </a:r>
            <a:endParaRPr lang="zh-CN" altLang="en-US"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sz="3200">
                <a:solidFill>
                  <a:srgbClr val="FF0000"/>
                </a:solidFill>
              </a:rPr>
              <a:t>你要和谁一起努力？</a:t>
            </a:r>
            <a:endParaRPr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sz="3200">
                <a:solidFill>
                  <a:srgbClr val="FF0000"/>
                </a:solidFill>
              </a:rPr>
              <a:t>写出和你一起努力的伙伴名字</a:t>
            </a:r>
            <a:endParaRPr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sz="3200">
                <a:solidFill>
                  <a:srgbClr val="FF0000"/>
                </a:solidFill>
                <a:highlight>
                  <a:srgbClr val="FFFF00"/>
                </a:highlight>
              </a:rPr>
              <a:t>送出你的祝福</a:t>
            </a:r>
            <a:endParaRPr sz="320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sz="3200">
                <a:solidFill>
                  <a:srgbClr val="FF0000"/>
                </a:solidFill>
                <a:highlight>
                  <a:srgbClr val="FFFF00"/>
                </a:highlight>
              </a:rPr>
              <a:t>并列出她（他的）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sz="3200">
                <a:solidFill>
                  <a:srgbClr val="FF0000"/>
                </a:solidFill>
                <a:highlight>
                  <a:srgbClr val="FFFF00"/>
                </a:highlight>
              </a:rPr>
              <a:t>个优点。</a:t>
            </a:r>
            <a:endParaRPr sz="32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sz="3200">
                <a:solidFill>
                  <a:srgbClr val="FF0000"/>
                </a:solidFill>
              </a:rPr>
              <a:t>找</a:t>
            </a:r>
            <a:r>
              <a:rPr lang="en-US" altLang="zh-CN" sz="3200">
                <a:solidFill>
                  <a:srgbClr val="FF0000"/>
                </a:solidFill>
              </a:rPr>
              <a:t>3-4</a:t>
            </a:r>
            <a:r>
              <a:rPr sz="3200">
                <a:solidFill>
                  <a:srgbClr val="FF0000"/>
                </a:solidFill>
              </a:rPr>
              <a:t>位同学分享。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77870" y="315030"/>
            <a:ext cx="10969200" cy="705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r>
              <a:rPr lang="zh-CN" altLang="en-US" sz="3600">
                <a:solidFill>
                  <a:srgbClr val="FFFF00"/>
                </a:solidFill>
              </a:rPr>
              <a:t>【学生互动】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90" y="1916430"/>
            <a:ext cx="5118100" cy="3410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96520" y="0"/>
            <a:ext cx="12430760" cy="6993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570" y="692785"/>
            <a:ext cx="10958195" cy="53727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96520" y="0"/>
            <a:ext cx="12430760" cy="6993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280" y="476250"/>
            <a:ext cx="11460480" cy="5721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9275" y="2378710"/>
            <a:ext cx="616077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和自己并肩的朋友一起奋斗，破圈逐梦！</a:t>
            </a:r>
            <a:endParaRPr lang="zh-CN" altLang="en-US" sz="4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-243840"/>
            <a:ext cx="5086350" cy="762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9425" y="692785"/>
            <a:ext cx="11369040" cy="55556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p>
            <a:r>
              <a:rPr lang="zh-CN" altLang="zh-CN"/>
              <a:t>从进步到优秀，</a:t>
            </a:r>
            <a:br>
              <a:rPr lang="zh-CN" altLang="zh-CN"/>
            </a:br>
            <a:r>
              <a:rPr lang="zh-CN" altLang="zh-CN"/>
              <a:t>从优秀到卓越！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 sz="4000"/>
              <a:t>主题班会</a:t>
            </a:r>
            <a:endParaRPr lang="zh-CN" altLang="en-US" sz="4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100" y="1343025"/>
            <a:ext cx="14219555" cy="51498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77870" y="315030"/>
            <a:ext cx="10969200" cy="705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r>
              <a:rPr lang="zh-CN" altLang="en-US" sz="4000">
                <a:solidFill>
                  <a:srgbClr val="FFFF00"/>
                </a:solidFill>
              </a:rPr>
              <a:t>【话题延伸】我们班也要在兔年破圈！</a:t>
            </a:r>
            <a:endParaRPr lang="zh-CN" altLang="en-US" sz="4000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70" y="315030"/>
            <a:ext cx="10969200" cy="705600"/>
          </a:xfrm>
        </p:spPr>
        <p:txBody>
          <a:bodyPr/>
          <a:p>
            <a:r>
              <a:rPr lang="zh-CN" altLang="en-US" sz="3600">
                <a:solidFill>
                  <a:srgbClr val="FFFF00"/>
                </a:solidFill>
              </a:rPr>
              <a:t>【师生互动】班级要继续进步，我们需要如何破圈？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770" y="1343660"/>
            <a:ext cx="11513820" cy="4170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4875" y="5789930"/>
            <a:ext cx="79476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时间约</a:t>
            </a:r>
            <a:r>
              <a:rPr lang="en-US" altLang="zh-CN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分钟，找</a:t>
            </a:r>
            <a:r>
              <a:rPr lang="en-US" altLang="zh-CN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4-5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位同学分享！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FFFF00"/>
                </a:solidFill>
              </a:rPr>
              <a:t>再见瑞虎，喜迎宏兔！</a:t>
            </a:r>
            <a:endParaRPr sz="4445">
              <a:solidFill>
                <a:srgbClr val="FFFF00"/>
              </a:solidFill>
            </a:endParaRPr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rcRect b="3388"/>
          <a:stretch>
            <a:fillRect/>
          </a:stretch>
        </p:blipFill>
        <p:spPr>
          <a:xfrm>
            <a:off x="6887845" y="764540"/>
            <a:ext cx="4502150" cy="5433060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sz="half" idx="1"/>
          </p:nvPr>
        </p:nvSpPr>
        <p:spPr>
          <a:xfrm>
            <a:off x="741685" y="1383038"/>
            <a:ext cx="5283242" cy="5388907"/>
          </a:xfrm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3200"/>
              <a:t>虎年已逝，</a:t>
            </a:r>
            <a:endParaRPr lang="zh-CN" altLang="en-US" sz="3200"/>
          </a:p>
          <a:p>
            <a:r>
              <a:rPr lang="zh-CN" altLang="en-US" sz="3200"/>
              <a:t>兔年已至！</a:t>
            </a:r>
            <a:endParaRPr lang="zh-CN" altLang="en-US" sz="3200"/>
          </a:p>
          <a:p>
            <a:r>
              <a:rPr lang="zh-CN" altLang="en-US" sz="3200"/>
              <a:t>愿我们初心不改，</a:t>
            </a:r>
            <a:endParaRPr lang="zh-CN" altLang="en-US" sz="3200"/>
          </a:p>
          <a:p>
            <a:r>
              <a:rPr lang="zh-CN" altLang="en-US" sz="3200"/>
              <a:t>乘风破浪，快马扬帆，</a:t>
            </a:r>
            <a:endParaRPr lang="zh-CN" altLang="en-US" sz="3200"/>
          </a:p>
          <a:p>
            <a:r>
              <a:rPr lang="zh-CN" altLang="en-US" sz="3200"/>
              <a:t>成功上岸，顶峰相拥。</a:t>
            </a:r>
            <a:endParaRPr lang="zh-CN" altLang="en-US"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4160" y="1354455"/>
            <a:ext cx="6844665" cy="4111625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altLang="en-US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不为困难找借口，只为前进找出口；</a:t>
            </a:r>
            <a:endParaRPr lang="zh-CN" altLang="en-US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坚持就是胜利，每日追逐梦想；</a:t>
            </a:r>
            <a:endParaRPr lang="zh-CN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altLang="en-US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班干模范带头，争当学习榜样；</a:t>
            </a:r>
            <a:endParaRPr lang="zh-CN" altLang="en-US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altLang="en-US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宿舍重温宿舍公约，共同奋斗出圈</a:t>
            </a:r>
            <a:r>
              <a:rPr lang="en-US" altLang="zh-CN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endParaRPr lang="zh-CN" altLang="en-US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sz="4000">
                <a:solidFill>
                  <a:srgbClr val="FFFF00"/>
                </a:solidFill>
              </a:rPr>
              <a:t>我们努力的方向</a:t>
            </a:r>
            <a:endParaRPr lang="zh-CN" altLang="en-US" sz="40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88595"/>
            <a:ext cx="4375150" cy="6555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325" y="699135"/>
            <a:ext cx="10986770" cy="54597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9882" y="273685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4445">
                <a:solidFill>
                  <a:srgbClr val="FFFF00"/>
                </a:solidFill>
              </a:rPr>
              <a:t>我们必须做到以下要求！</a:t>
            </a:r>
            <a:endParaRPr lang="zh-CN" altLang="en-US" sz="4445">
              <a:solidFill>
                <a:srgbClr val="FFFF00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1530985" y="1104900"/>
            <a:ext cx="9267825" cy="5069205"/>
          </a:xfrm>
          <a:solidFill>
            <a:schemeClr val="bg1"/>
          </a:solidFill>
        </p:spPr>
        <p:txBody>
          <a:bodyPr>
            <a:normAutofit/>
          </a:bodyPr>
          <a:p>
            <a:r>
              <a:rPr lang="zh-CN" altLang="en-US" sz="3500" b="1">
                <a:solidFill>
                  <a:srgbClr val="FF0000"/>
                </a:solidFill>
                <a:latin typeface="微软雅黑" panose="020B0503020204020204" charset="-122"/>
              </a:rPr>
              <a:t>制定每日学习计划！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</a:endParaRPr>
          </a:p>
          <a:p>
            <a:r>
              <a:rPr lang="zh-CN" altLang="en-US" sz="3500" b="1">
                <a:solidFill>
                  <a:srgbClr val="FF0000"/>
                </a:solidFill>
                <a:latin typeface="微软雅黑" panose="020B0503020204020204" charset="-122"/>
              </a:rPr>
              <a:t>认真听课，做好笔记，及时反馈！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</a:endParaRPr>
          </a:p>
          <a:p>
            <a:r>
              <a:rPr lang="zh-CN" altLang="en-US" sz="3500" b="1">
                <a:solidFill>
                  <a:srgbClr val="FF0000"/>
                </a:solidFill>
                <a:latin typeface="微软雅黑" panose="020B0503020204020204" charset="-122"/>
              </a:rPr>
              <a:t>稳数学！重视语文、英语、文综早晚读！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</a:endParaRPr>
          </a:p>
          <a:p>
            <a:r>
              <a:rPr lang="zh-CN" altLang="en-US" sz="3500" b="1">
                <a:solidFill>
                  <a:srgbClr val="FF0000"/>
                </a:solidFill>
                <a:latin typeface="微软雅黑" panose="020B0503020204020204" charset="-122"/>
              </a:rPr>
              <a:t>知识回顾梳理复习与上课作业同时兼顾！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</a:endParaRPr>
          </a:p>
          <a:p>
            <a:r>
              <a:rPr lang="zh-CN" altLang="en-US" sz="3500" b="1">
                <a:solidFill>
                  <a:srgbClr val="FF0000"/>
                </a:solidFill>
                <a:latin typeface="微软雅黑" panose="020B0503020204020204" charset="-122"/>
              </a:rPr>
              <a:t>重视对各科高考真题的研读！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</a:endParaRPr>
          </a:p>
          <a:p>
            <a:r>
              <a:rPr lang="zh-CN" sz="3500" b="1">
                <a:solidFill>
                  <a:srgbClr val="FF0000"/>
                </a:solidFill>
                <a:latin typeface="微软雅黑" panose="020B0503020204020204" charset="-122"/>
                <a:cs typeface="微软雅黑 Light" panose="020B0502040204020203" charset="-122"/>
                <a:sym typeface="+mn-ea"/>
              </a:rPr>
              <a:t>从今天开始，埋头苦干，明确目标。</a:t>
            </a:r>
            <a:endParaRPr lang="zh-CN" altLang="en-US" sz="3500" b="1">
              <a:solidFill>
                <a:srgbClr val="FF0000"/>
              </a:solidFill>
              <a:latin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03070" y="332740"/>
            <a:ext cx="9242425" cy="6050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280" y="476250"/>
            <a:ext cx="11514455" cy="57486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FFFF00"/>
                </a:solidFill>
              </a:rPr>
              <a:t>这首歌，给努力破圈的你！</a:t>
            </a:r>
            <a:endParaRPr lang="zh-CN" altLang="en-US" sz="4445">
              <a:solidFill>
                <a:srgbClr val="FFFF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767085" y="1124593"/>
            <a:ext cx="5283242" cy="5388907"/>
          </a:xfrm>
          <a:solidFill>
            <a:schemeClr val="bg1"/>
          </a:solidFill>
        </p:spPr>
        <p:txBody>
          <a:bodyPr>
            <a:no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兔年已经到来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回望过去一年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每一次努力的尝试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都积蓄着成长的力量图片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一起来听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这首周深演唱的《一试有成》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愿这首歌和他们的故事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在新的一年给你力量↓↓↓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rcRect r="40048" b="9814"/>
          <a:stretch>
            <a:fillRect/>
          </a:stretch>
        </p:blipFill>
        <p:spPr>
          <a:xfrm>
            <a:off x="6671945" y="1700530"/>
            <a:ext cx="4785995" cy="40474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3555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【视频】</a:t>
            </a:r>
            <a:r>
              <a:rPr sz="3555">
                <a:solidFill>
                  <a:srgbClr val="FFFF00"/>
                </a:solidFill>
                <a:sym typeface="+mn-ea"/>
              </a:rPr>
              <a:t>这首歌，给努力破圈的你！</a:t>
            </a:r>
            <a:r>
              <a:rPr lang="en-US" altLang="zh-CN" sz="3555">
                <a:solidFill>
                  <a:srgbClr val="FFFF00"/>
                </a:solidFill>
                <a:sym typeface="+mn-ea"/>
              </a:rPr>
              <a:t>--</a:t>
            </a:r>
            <a:r>
              <a:rPr sz="3555">
                <a:solidFill>
                  <a:srgbClr val="FFFF00"/>
                </a:solidFill>
                <a:sym typeface="+mn-ea"/>
              </a:rPr>
              <a:t>一试有成</a:t>
            </a:r>
            <a:endParaRPr sz="3555">
              <a:solidFill>
                <a:srgbClr val="FFFF00"/>
              </a:solidFill>
              <a:sym typeface="+mn-ea"/>
            </a:endParaRPr>
          </a:p>
        </p:txBody>
      </p:sp>
      <p:pic>
        <p:nvPicPr>
          <p:cNvPr id="7" name="周深 一试有成">
            <a:hlinkClick r:id="" action="ppaction://media"/>
          </p:cNvPr>
          <p:cNvPicPr/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05861" y="1052838"/>
            <a:ext cx="9580279" cy="5388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FFFF00"/>
                </a:solidFill>
              </a:rPr>
              <a:t>新的一年，愿你我</a:t>
            </a:r>
            <a:r>
              <a:rPr lang="en-US" altLang="zh-CN" sz="4445">
                <a:solidFill>
                  <a:srgbClr val="FFFF00"/>
                </a:solidFill>
              </a:rPr>
              <a:t>“</a:t>
            </a:r>
            <a:r>
              <a:rPr sz="4445">
                <a:solidFill>
                  <a:srgbClr val="FFFF00"/>
                </a:solidFill>
              </a:rPr>
              <a:t>一试有成</a:t>
            </a:r>
            <a:r>
              <a:rPr lang="en-US" altLang="zh-CN" sz="4445">
                <a:solidFill>
                  <a:srgbClr val="FFFF00"/>
                </a:solidFill>
              </a:rPr>
              <a:t>”</a:t>
            </a:r>
            <a:endParaRPr lang="en-US" altLang="zh-CN" sz="4445">
              <a:solidFill>
                <a:srgbClr val="FFFF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669930" y="1196348"/>
            <a:ext cx="5283242" cy="5388907"/>
          </a:xfrm>
          <a:solidFill>
            <a:schemeClr val="bg1"/>
          </a:solidFill>
        </p:spPr>
        <p:txBody>
          <a:bodyPr/>
          <a:p>
            <a:r>
              <a:rPr lang="zh-CN" altLang="en-US" sz="2800" b="1">
                <a:solidFill>
                  <a:srgbClr val="FF0000"/>
                </a:solidFill>
              </a:rPr>
              <a:t>再重新回到起点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做不认输的少年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我会再勇敢一点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愿你不惧未来，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勇敢前行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不忘每一次尝试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继续一试有所成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2" name="内容占位符 1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11900" y="3716655"/>
            <a:ext cx="5283200" cy="2668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71945" y="1052830"/>
            <a:ext cx="4658360" cy="24441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7035" y="1556385"/>
            <a:ext cx="6169660" cy="3429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b="15110"/>
          <a:stretch>
            <a:fillRect/>
          </a:stretch>
        </p:blipFill>
        <p:spPr>
          <a:xfrm>
            <a:off x="7247890" y="260350"/>
            <a:ext cx="4185920" cy="63188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FFFF00"/>
                </a:solidFill>
              </a:rPr>
              <a:t>【互动】兔年，写一段话送给自己</a:t>
            </a:r>
            <a:endParaRPr lang="en-US" altLang="zh-CN" sz="4445">
              <a:solidFill>
                <a:srgbClr val="FFFF00"/>
              </a:solidFill>
            </a:endParaRPr>
          </a:p>
        </p:txBody>
      </p:sp>
      <p:pic>
        <p:nvPicPr>
          <p:cNvPr id="10" name="内容占位符 9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83655" y="1556385"/>
            <a:ext cx="4916170" cy="4832350"/>
          </a:xfrm>
          <a:prstGeom prst="rect">
            <a:avLst/>
          </a:prstGeom>
        </p:spPr>
      </p:pic>
      <p:pic>
        <p:nvPicPr>
          <p:cNvPr id="12" name="内容占位符 11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43660" y="1196340"/>
            <a:ext cx="4041140" cy="5388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208280"/>
            <a:ext cx="7300595" cy="1249680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</a:rPr>
              <a:t>【思考】兔年的愿望</a:t>
            </a:r>
            <a:endParaRPr lang="zh-CN" altLang="en-US" sz="4000"/>
          </a:p>
        </p:txBody>
      </p:sp>
      <p:sp>
        <p:nvSpPr>
          <p:cNvPr id="7" name="内容占位符 6"/>
          <p:cNvSpPr/>
          <p:nvPr>
            <p:ph sz="half" idx="1"/>
          </p:nvPr>
        </p:nvSpPr>
        <p:spPr>
          <a:xfrm>
            <a:off x="838200" y="1969135"/>
            <a:ext cx="4587875" cy="3123565"/>
          </a:xfrm>
          <a:solidFill>
            <a:schemeClr val="bg1"/>
          </a:solidFill>
        </p:spPr>
        <p:txBody>
          <a:bodyPr/>
          <a:p>
            <a:pPr>
              <a:lnSpc>
                <a:spcPct val="150000"/>
              </a:lnSpc>
            </a:pPr>
            <a:r>
              <a:rPr lang="zh-CN" sz="4000" b="1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你目前处在哪个圈</a:t>
            </a:r>
            <a:r>
              <a:rPr lang="zh-CN" altLang="en-US" sz="4000" b="1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？你期待自己在哪个圈？</a:t>
            </a:r>
            <a:endParaRPr lang="zh-CN" altLang="en-US" sz="4000">
              <a:solidFill>
                <a:srgbClr val="FF0000"/>
              </a:solidFill>
            </a:endParaRPr>
          </a:p>
          <a:p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3610" y="1268730"/>
            <a:ext cx="5520690" cy="463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FFFF00"/>
                </a:solidFill>
              </a:rPr>
              <a:t>【互动】装进红包，张贴在班级梦想墙</a:t>
            </a:r>
            <a:endParaRPr lang="en-US" altLang="zh-CN" sz="4445">
              <a:solidFill>
                <a:srgbClr val="FFFF0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525" y="1412875"/>
            <a:ext cx="11831955" cy="48710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sz="half" idx="1"/>
          </p:nvPr>
        </p:nvSpPr>
        <p:spPr>
          <a:xfrm>
            <a:off x="551250" y="983675"/>
            <a:ext cx="5176800" cy="4748400"/>
          </a:xfrm>
        </p:spPr>
        <p:txBody>
          <a:bodyPr/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祝前“兔”无量的你:</a:t>
            </a:r>
            <a:endParaRPr lang="zh-CN" altLang="en-US" sz="3200" b="1">
              <a:solidFill>
                <a:srgbClr val="FFFF00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行而不辍，未来可期，</a:t>
            </a:r>
            <a:endParaRPr lang="zh-CN" altLang="en-US" sz="3200" b="1">
              <a:solidFill>
                <a:srgbClr val="FFFF00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素履所往，皆是心之所向</a:t>
            </a:r>
            <a:endParaRPr lang="zh-CN" altLang="en-US" sz="3200" b="1">
              <a:solidFill>
                <a:srgbClr val="FFFF00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青春逐梦，大展宏</a:t>
            </a:r>
            <a:r>
              <a:rPr lang="en-US" altLang="zh-CN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兔</a:t>
            </a:r>
            <a:r>
              <a:rPr lang="en-US" altLang="zh-CN" sz="3200" b="1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3200" b="1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6045" y="219710"/>
            <a:ext cx="4813300" cy="6418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FF00"/>
                </a:solidFill>
              </a:rPr>
              <a:t>版权声明：</a:t>
            </a:r>
            <a:endParaRPr lang="zh-CN" altLang="en-US" sz="4890">
              <a:solidFill>
                <a:srgbClr val="FFFF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本人发表在公众号的原创文章、课件、图片等内容，禁止其他用户拿来做商业用途，否则将举报维权。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本节班会图文部分来自网络等，如有侵权请联系删除。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555">
                <a:solidFill>
                  <a:srgbClr val="FFFF00"/>
                </a:solidFill>
              </a:rPr>
              <a:t>扫码关注：</a:t>
            </a:r>
            <a:r>
              <a:rPr lang="en-US" altLang="zh-CN" sz="3555">
                <a:solidFill>
                  <a:srgbClr val="FFFF00"/>
                </a:solidFill>
              </a:rPr>
              <a:t>“</a:t>
            </a:r>
            <a:r>
              <a:rPr lang="zh-CN" altLang="en-US" sz="3555">
                <a:solidFill>
                  <a:srgbClr val="FFFF00"/>
                </a:solidFill>
              </a:rPr>
              <a:t>孙钦强名班主任工作室</a:t>
            </a:r>
            <a:r>
              <a:rPr lang="en-US" altLang="zh-CN" sz="3555">
                <a:solidFill>
                  <a:srgbClr val="FFFF00"/>
                </a:solidFill>
              </a:rPr>
              <a:t>”</a:t>
            </a:r>
            <a:r>
              <a:rPr lang="zh-CN" altLang="en-US" sz="3555">
                <a:solidFill>
                  <a:srgbClr val="FFFF00"/>
                </a:solidFill>
              </a:rPr>
              <a:t>公众号</a:t>
            </a:r>
            <a:endParaRPr lang="zh-CN" altLang="en-US" sz="3555">
              <a:solidFill>
                <a:srgbClr val="FFFF00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38200" y="1986280"/>
            <a:ext cx="6343015" cy="3404235"/>
          </a:xfrm>
        </p:spPr>
        <p:txBody>
          <a:bodyPr>
            <a:normAutofit/>
          </a:bodyPr>
          <a:p>
            <a:r>
              <a:rPr lang="zh-CN" altLang="en-US" sz="4000">
                <a:solidFill>
                  <a:srgbClr val="FFFF00"/>
                </a:solidFill>
              </a:rPr>
              <a:t>更多内容请扫描关注本人公众号，感谢感恩！</a:t>
            </a:r>
            <a:endParaRPr lang="zh-CN" altLang="en-US" sz="4000">
              <a:solidFill>
                <a:srgbClr val="FFFF00"/>
              </a:solidFill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96520" y="0"/>
            <a:ext cx="12430760" cy="6993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797"/>
          <a:stretch>
            <a:fillRect/>
          </a:stretch>
        </p:blipFill>
        <p:spPr>
          <a:xfrm>
            <a:off x="551180" y="764540"/>
            <a:ext cx="10991215" cy="5505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96520" y="0"/>
            <a:ext cx="12430760" cy="6993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0745" y="441960"/>
            <a:ext cx="10813415" cy="6193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915" y="1490980"/>
            <a:ext cx="6187440" cy="4555490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如果你在舒适圈或者恐惧圈，请分享你的表现和可能的原因。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如果你在学习圈或成长圈，请分享你破圈的方法。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写下自己的新年目标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同学分享时间约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</a:rPr>
              <a:t>【学生互动】舒适圈</a:t>
            </a:r>
            <a:r>
              <a:rPr lang="en-US" altLang="zh-CN" sz="4000">
                <a:solidFill>
                  <a:srgbClr val="FFFF00"/>
                </a:solidFill>
              </a:rPr>
              <a:t>or</a:t>
            </a:r>
            <a:r>
              <a:rPr lang="zh-CN" altLang="en-US" sz="4000">
                <a:solidFill>
                  <a:srgbClr val="FFFF00"/>
                </a:solidFill>
              </a:rPr>
              <a:t>成长圈</a:t>
            </a:r>
            <a:endParaRPr lang="zh-CN" altLang="en-US" sz="4000">
              <a:solidFill>
                <a:srgbClr val="FFFF00"/>
              </a:solidFill>
            </a:endParaRPr>
          </a:p>
        </p:txBody>
      </p:sp>
      <p:pic>
        <p:nvPicPr>
          <p:cNvPr id="2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70" y="1219835"/>
            <a:ext cx="5189855" cy="4354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FFFF00"/>
                </a:solidFill>
                <a:sym typeface="+mn-ea"/>
              </a:rPr>
              <a:t>找到同频的人一起破圈</a:t>
            </a:r>
            <a:endParaRPr sz="4445">
              <a:solidFill>
                <a:srgbClr val="FFFF00"/>
              </a:solidFill>
            </a:endParaRPr>
          </a:p>
        </p:txBody>
      </p:sp>
      <p:sp>
        <p:nvSpPr>
          <p:cNvPr id="6" name="内容占位符 5"/>
          <p:cNvSpPr/>
          <p:nvPr>
            <p:ph sz="half" idx="1"/>
          </p:nvPr>
        </p:nvSpPr>
        <p:spPr>
          <a:xfrm>
            <a:off x="669930" y="1311283"/>
            <a:ext cx="5283242" cy="5388907"/>
          </a:xfrm>
        </p:spPr>
        <p:txBody>
          <a:bodyPr/>
          <a:p>
            <a:pPr>
              <a:lnSpc>
                <a:spcPct val="200000"/>
              </a:lnSpc>
            </a:pPr>
            <a:r>
              <a:rPr lang="zh-CN" altLang="en-US" sz="3200"/>
              <a:t>有人与你立黄昏，</a:t>
            </a:r>
            <a:endParaRPr lang="zh-CN" altLang="en-US" sz="3200"/>
          </a:p>
          <a:p>
            <a:pPr>
              <a:lnSpc>
                <a:spcPct val="200000"/>
              </a:lnSpc>
            </a:pPr>
            <a:r>
              <a:rPr lang="zh-CN" altLang="en-US" sz="3200"/>
              <a:t>有人为你捻熄灯，</a:t>
            </a:r>
            <a:endParaRPr lang="zh-CN" altLang="en-US" sz="3200"/>
          </a:p>
          <a:p>
            <a:pPr>
              <a:lnSpc>
                <a:spcPct val="200000"/>
              </a:lnSpc>
            </a:pPr>
            <a:r>
              <a:rPr lang="zh-CN" altLang="en-US" sz="3200"/>
              <a:t>有人共你书半生，</a:t>
            </a:r>
            <a:endParaRPr lang="zh-CN" altLang="en-US" sz="3200"/>
          </a:p>
          <a:p>
            <a:pPr>
              <a:lnSpc>
                <a:spcPct val="200000"/>
              </a:lnSpc>
            </a:pPr>
            <a:r>
              <a:rPr lang="zh-CN" altLang="en-US" sz="3200"/>
              <a:t>有人陪你顾星辰。</a:t>
            </a:r>
            <a:endParaRPr lang="zh-CN" altLang="en-US" sz="3200"/>
          </a:p>
        </p:txBody>
      </p:sp>
      <p:pic>
        <p:nvPicPr>
          <p:cNvPr id="4" name="内容占位符 3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7845" y="980440"/>
            <a:ext cx="4041140" cy="53886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670" y="1219835"/>
            <a:ext cx="6844665" cy="4759960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你是谁？你身边都有谁？这两个问题，决定了你一生会怎样。和不一样的人在一起，就会有不一样的人生。</a:t>
            </a: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你和谁在一起，的确很重要，甚至能改变你的成长轨迹，决定你的人生成败。</a:t>
            </a:r>
            <a:endParaRPr lang="zh-CN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</a:rPr>
              <a:t>找到同频的人一起破圈</a:t>
            </a:r>
            <a:endParaRPr lang="zh-CN" altLang="en-US" sz="400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5257" r="19243"/>
          <a:stretch>
            <a:fillRect/>
          </a:stretch>
        </p:blipFill>
        <p:spPr>
          <a:xfrm>
            <a:off x="7682865" y="764540"/>
            <a:ext cx="407035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670" y="1363345"/>
            <a:ext cx="6256020" cy="4605655"/>
          </a:xfrm>
          <a:solidFill>
            <a:schemeClr val="bg1"/>
          </a:solidFill>
        </p:spPr>
        <p:txBody>
          <a:bodyPr/>
          <a:p>
            <a:pPr eaLnBrk="1" latinLnBrk="0" hangingPunct="1">
              <a:lnSpc>
                <a:spcPct val="200000"/>
              </a:lnSpc>
              <a:spcBef>
                <a:spcPts val="0"/>
              </a:spcBef>
            </a:pP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科学家认为：“人是唯一能接受暗示的动物。”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所以和勤奋的人在一起，你不会懒惰；和积极的人在一起，你不会消沉。与智者同行，你会不同凡响；与高人为伍，你能登上巅峰。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1800" y="189230"/>
            <a:ext cx="10913110" cy="836295"/>
          </a:xfrm>
        </p:spPr>
        <p:txBody>
          <a:bodyPr/>
          <a:p>
            <a:r>
              <a:rPr lang="zh-CN" altLang="en-US" sz="4000">
                <a:solidFill>
                  <a:srgbClr val="FFFF00"/>
                </a:solidFill>
                <a:sym typeface="+mn-ea"/>
              </a:rPr>
              <a:t>找到同频的人一起破圈</a:t>
            </a:r>
            <a:endParaRPr lang="zh-CN" altLang="en-US" sz="400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31990" y="1916430"/>
            <a:ext cx="4963795" cy="36449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4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2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9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8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07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07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7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3、7、9、10、11、13、14、15、16、17、19、21、23、27、30、31"/>
</p:tagLst>
</file>

<file path=ppt/tags/tag203.xml><?xml version="1.0" encoding="utf-8"?>
<p:tagLst xmlns:p="http://schemas.openxmlformats.org/presentationml/2006/main">
  <p:tag name="PA" val="v4.0.0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6"/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6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6996*3696*1093*1093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</p:tagLst>
</file>

<file path=ppt/tags/tag263.xml><?xml version="1.0" encoding="utf-8"?>
<p:tagLst xmlns:p="http://schemas.openxmlformats.org/presentationml/2006/main">
  <p:tag name="KSO_WPP_MARK_KEY" val="b969aec9-c420-4581-9c9e-d37276b6d40b"/>
  <p:tag name="COMMONDATA" val="eyJoZGlkIjoiYjg1NTE3Yjg1Njg5Mzg5MGFlZjE0ZmY3MjM5MDI4YzIifQ=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256B9B"/>
      </a:accent1>
      <a:accent2>
        <a:srgbClr val="003366"/>
      </a:accent2>
      <a:accent3>
        <a:srgbClr val="FFFFFF"/>
      </a:accent3>
      <a:accent4>
        <a:srgbClr val="000000"/>
      </a:accent4>
      <a:accent5>
        <a:srgbClr val="ACBACB"/>
      </a:accent5>
      <a:accent6>
        <a:srgbClr val="002D5C"/>
      </a:accent6>
      <a:hlink>
        <a:srgbClr val="0066CC"/>
      </a:hlink>
      <a:folHlink>
        <a:srgbClr val="808080"/>
      </a:folHlink>
    </a:clrScheme>
    <a:fontScheme name="默认设计模板">
      <a:majorFont>
        <a:latin typeface="Arial"/>
        <a:ea typeface="华文细黑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256B9B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CBACB"/>
        </a:accent5>
        <a:accent6>
          <a:srgbClr val="002D5C"/>
        </a:accent6>
        <a:hlink>
          <a:srgbClr val="0066C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driDesign">
  <a:themeElements>
    <a:clrScheme name="Nordri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399"/>
      </a:hlink>
      <a:folHlink>
        <a:srgbClr val="3366CC"/>
      </a:folHlink>
    </a:clrScheme>
    <a:fontScheme name="Nordri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Nordri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A62BC"/>
        </a:accent1>
        <a:accent2>
          <a:srgbClr val="22458A"/>
        </a:accent2>
        <a:accent3>
          <a:srgbClr val="FFFFFF"/>
        </a:accent3>
        <a:accent4>
          <a:srgbClr val="000000"/>
        </a:accent4>
        <a:accent5>
          <a:srgbClr val="ACB7DA"/>
        </a:accent5>
        <a:accent6>
          <a:srgbClr val="1E3E7D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002D5C"/>
        </a:accent6>
        <a:hlink>
          <a:srgbClr val="003366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609">
      <a:dk1>
        <a:srgbClr val="000000"/>
      </a:dk1>
      <a:lt1>
        <a:srgbClr val="FFFFFF"/>
      </a:lt1>
      <a:dk2>
        <a:srgbClr val="EAEAF1"/>
      </a:dk2>
      <a:lt2>
        <a:srgbClr val="FCFCFD"/>
      </a:lt2>
      <a:accent1>
        <a:srgbClr val="3B43A6"/>
      </a:accent1>
      <a:accent2>
        <a:srgbClr val="58419C"/>
      </a:accent2>
      <a:accent3>
        <a:srgbClr val="6D3E90"/>
      </a:accent3>
      <a:accent4>
        <a:srgbClr val="803C84"/>
      </a:accent4>
      <a:accent5>
        <a:srgbClr val="903876"/>
      </a:accent5>
      <a:accent6>
        <a:srgbClr val="9E366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1461</Words>
  <Application>WPS 演示</Application>
  <PresentationFormat>全屏显示(4:3)</PresentationFormat>
  <Paragraphs>142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华文细黑</vt:lpstr>
      <vt:lpstr>微软雅黑</vt:lpstr>
      <vt:lpstr>Wingdings</vt:lpstr>
      <vt:lpstr>汉仪旗黑-85S</vt:lpstr>
      <vt:lpstr>黑体</vt:lpstr>
      <vt:lpstr>思源黑体 CN Heavy</vt:lpstr>
      <vt:lpstr>思源黑体 CN Normal</vt:lpstr>
      <vt:lpstr>等线</vt:lpstr>
      <vt:lpstr>Arial Unicode MS</vt:lpstr>
      <vt:lpstr>等线 Light</vt:lpstr>
      <vt:lpstr>Calibri</vt:lpstr>
      <vt:lpstr>微软雅黑 Light</vt:lpstr>
      <vt:lpstr>隶书</vt:lpstr>
      <vt:lpstr>华文细黑</vt:lpstr>
      <vt:lpstr>默认设计模板</vt:lpstr>
      <vt:lpstr>NordriDesign</vt:lpstr>
      <vt:lpstr>Office 主题​​</vt:lpstr>
      <vt:lpstr>1_Office 主题​​</vt:lpstr>
      <vt:lpstr>2_Office 主题​​</vt:lpstr>
      <vt:lpstr>PowerPoint 演示文稿</vt:lpstr>
      <vt:lpstr>再见2022，你好2023！</vt:lpstr>
      <vt:lpstr>【思考】我2023年的愿望</vt:lpstr>
      <vt:lpstr>PowerPoint 演示文稿</vt:lpstr>
      <vt:lpstr>PowerPoint 演示文稿</vt:lpstr>
      <vt:lpstr>【学生互动】舒适圈or成长圈</vt:lpstr>
      <vt:lpstr>再见瑞虎，喜迎宏兔！</vt:lpstr>
      <vt:lpstr>找到同频的人一起破圈</vt:lpstr>
      <vt:lpstr>找到同频的人一起破圈</vt:lpstr>
      <vt:lpstr>找到同频的人一起破圈</vt:lpstr>
      <vt:lpstr>找到同频的人一起破圈</vt:lpstr>
      <vt:lpstr>找到同频的人一起破圈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从进步到优秀， 从优秀到卓越！</vt:lpstr>
      <vt:lpstr>【师生互动】班级要继续进步，我们需要如何破圈？</vt:lpstr>
      <vt:lpstr>我们努力的方向</vt:lpstr>
      <vt:lpstr>PowerPoint 演示文稿</vt:lpstr>
      <vt:lpstr>我们必须做到以下要求！</vt:lpstr>
      <vt:lpstr>PowerPoint 演示文稿</vt:lpstr>
      <vt:lpstr>PowerPoint 演示文稿</vt:lpstr>
      <vt:lpstr>这首歌，给努力破圈的你！</vt:lpstr>
      <vt:lpstr>【视频】这首歌，给努力破圈的你！--一试有成</vt:lpstr>
      <vt:lpstr>2023，愿你我“一试有成”</vt:lpstr>
      <vt:lpstr>PowerPoint 演示文稿</vt:lpstr>
      <vt:lpstr>新的一年，愿你我“一试有成”</vt:lpstr>
      <vt:lpstr>【互动】兔年，写一段话送给自己</vt:lpstr>
      <vt:lpstr>相信梦想，共创奇迹！仰望星空，脚踏实地！</vt:lpstr>
      <vt:lpstr>版权声明：</vt:lpstr>
      <vt:lpstr>扫码关注：“孙钦强名班主任工作室”公众号</vt:lpstr>
    </vt:vector>
  </TitlesOfParts>
  <Company>nordridesign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NordriDesign原创免费模板</dc:title>
  <dc:creator>nordridesign</dc:creator>
  <cp:keywords>nordridesign,ppt</cp:keywords>
  <dc:description>Nordridesign.com</dc:description>
  <cp:lastModifiedBy>昆明湖</cp:lastModifiedBy>
  <cp:revision>280</cp:revision>
  <dcterms:created xsi:type="dcterms:W3CDTF">2009-03-18T12:50:00Z</dcterms:created>
  <dcterms:modified xsi:type="dcterms:W3CDTF">2023-01-27T03:44:15Z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F38231AEA84246DD9869BE222270C07C</vt:lpwstr>
  </property>
</Properties>
</file>