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4" r:id="rId3"/>
    <p:sldMasterId id="2147483656" r:id="rId4"/>
    <p:sldMasterId id="2147483667" r:id="rId5"/>
    <p:sldMasterId id="2147483686" r:id="rId6"/>
  </p:sldMasterIdLst>
  <p:notesMasterIdLst>
    <p:notesMasterId r:id="rId56"/>
  </p:notesMasterIdLst>
  <p:sldIdLst>
    <p:sldId id="457" r:id="rId7"/>
    <p:sldId id="500" r:id="rId8"/>
    <p:sldId id="506" r:id="rId9"/>
    <p:sldId id="388" r:id="rId10"/>
    <p:sldId id="390" r:id="rId11"/>
    <p:sldId id="382" r:id="rId12"/>
    <p:sldId id="385" r:id="rId13"/>
    <p:sldId id="405" r:id="rId14"/>
    <p:sldId id="505" r:id="rId15"/>
    <p:sldId id="383" r:id="rId16"/>
    <p:sldId id="384" r:id="rId17"/>
    <p:sldId id="387" r:id="rId18"/>
    <p:sldId id="389" r:id="rId19"/>
    <p:sldId id="391" r:id="rId20"/>
    <p:sldId id="396" r:id="rId21"/>
    <p:sldId id="425" r:id="rId22"/>
    <p:sldId id="426" r:id="rId23"/>
    <p:sldId id="428" r:id="rId24"/>
    <p:sldId id="392" r:id="rId25"/>
    <p:sldId id="397" r:id="rId26"/>
    <p:sldId id="432" r:id="rId27"/>
    <p:sldId id="429" r:id="rId28"/>
    <p:sldId id="431" r:id="rId29"/>
    <p:sldId id="433" r:id="rId30"/>
    <p:sldId id="395" r:id="rId31"/>
    <p:sldId id="406" r:id="rId32"/>
    <p:sldId id="430" r:id="rId33"/>
    <p:sldId id="399" r:id="rId34"/>
    <p:sldId id="400" r:id="rId35"/>
    <p:sldId id="398" r:id="rId36"/>
    <p:sldId id="401" r:id="rId37"/>
    <p:sldId id="404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56" r:id="rId46"/>
    <p:sldId id="402" r:id="rId47"/>
    <p:sldId id="507" r:id="rId48"/>
    <p:sldId id="508" r:id="rId49"/>
    <p:sldId id="510" r:id="rId50"/>
    <p:sldId id="394" r:id="rId51"/>
    <p:sldId id="458" r:id="rId52"/>
    <p:sldId id="403" r:id="rId53"/>
    <p:sldId id="447" r:id="rId54"/>
    <p:sldId id="448" r:id="rId55"/>
  </p:sldIdLst>
  <p:sldSz cx="12856845" cy="7232650"/>
  <p:notesSz cx="6858000" cy="9144000"/>
  <p:custDataLst>
    <p:tags r:id="rId6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魏耀辉" initials="魏耀辉" lastIdx="6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C54EB"/>
    <a:srgbClr val="F60000"/>
    <a:srgbClr val="CC0000"/>
    <a:srgbClr val="FEFEFE"/>
    <a:srgbClr val="1075B6"/>
    <a:srgbClr val="0000CC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4660"/>
  </p:normalViewPr>
  <p:slideViewPr>
    <p:cSldViewPr>
      <p:cViewPr>
        <p:scale>
          <a:sx n="51" d="100"/>
          <a:sy n="51" d="100"/>
        </p:scale>
        <p:origin x="-852" y="-276"/>
      </p:cViewPr>
      <p:guideLst>
        <p:guide orient="horz" pos="2311"/>
        <p:guide pos="40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1" Type="http://schemas.openxmlformats.org/officeDocument/2006/relationships/tags" Target="tags/tag247.xml"/><Relationship Id="rId60" Type="http://schemas.openxmlformats.org/officeDocument/2006/relationships/commentAuthors" Target="commentAuthors.xml"/><Relationship Id="rId6" Type="http://schemas.openxmlformats.org/officeDocument/2006/relationships/slideMaster" Target="slideMasters/slideMaster5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notesMaster" Target="notesMasters/notesMaster1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E18BE3F-6854-418F-BB88-C3CA3E45ACA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82D6511-7844-4C46-A449-1A044D8C47A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5.xml"/><Relationship Id="rId7" Type="http://schemas.openxmlformats.org/officeDocument/2006/relationships/image" Target="../media/image7.png"/><Relationship Id="rId6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tags" Target="../tags/tag13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image" Target="../media/image5.png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image" Target="../media/image15.png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image" Target="../media/image14.png"/><Relationship Id="rId20" Type="http://schemas.openxmlformats.org/officeDocument/2006/relationships/tags" Target="../tags/tag21.xml"/><Relationship Id="rId2" Type="http://schemas.openxmlformats.org/officeDocument/2006/relationships/tags" Target="../tags/tag12.xml"/><Relationship Id="rId19" Type="http://schemas.openxmlformats.org/officeDocument/2006/relationships/image" Target="../media/image13.png"/><Relationship Id="rId18" Type="http://schemas.openxmlformats.org/officeDocument/2006/relationships/tags" Target="../tags/tag20.xml"/><Relationship Id="rId17" Type="http://schemas.openxmlformats.org/officeDocument/2006/relationships/image" Target="../media/image12.png"/><Relationship Id="rId16" Type="http://schemas.openxmlformats.org/officeDocument/2006/relationships/tags" Target="../tags/tag19.xml"/><Relationship Id="rId15" Type="http://schemas.openxmlformats.org/officeDocument/2006/relationships/image" Target="../media/image11.png"/><Relationship Id="rId14" Type="http://schemas.openxmlformats.org/officeDocument/2006/relationships/tags" Target="../tags/tag18.xml"/><Relationship Id="rId13" Type="http://schemas.openxmlformats.org/officeDocument/2006/relationships/image" Target="../media/image10.png"/><Relationship Id="rId12" Type="http://schemas.openxmlformats.org/officeDocument/2006/relationships/tags" Target="../tags/tag17.xml"/><Relationship Id="rId11" Type="http://schemas.openxmlformats.org/officeDocument/2006/relationships/image" Target="../media/image9.png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image" Target="../media/image17.png"/><Relationship Id="rId6" Type="http://schemas.openxmlformats.org/officeDocument/2006/relationships/tags" Target="../tags/tag39.xml"/><Relationship Id="rId5" Type="http://schemas.openxmlformats.org/officeDocument/2006/relationships/image" Target="../media/image14.png"/><Relationship Id="rId4" Type="http://schemas.openxmlformats.org/officeDocument/2006/relationships/tags" Target="../tags/tag38.xml"/><Relationship Id="rId3" Type="http://schemas.openxmlformats.org/officeDocument/2006/relationships/image" Target="../media/image16.png"/><Relationship Id="rId2" Type="http://schemas.openxmlformats.org/officeDocument/2006/relationships/tags" Target="../tags/tag3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image" Target="../media/image18.png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16.png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86.xml"/><Relationship Id="rId7" Type="http://schemas.openxmlformats.org/officeDocument/2006/relationships/image" Target="../media/image7.png"/><Relationship Id="rId6" Type="http://schemas.openxmlformats.org/officeDocument/2006/relationships/tags" Target="../tags/tag85.xml"/><Relationship Id="rId5" Type="http://schemas.openxmlformats.org/officeDocument/2006/relationships/image" Target="../media/image6.jpeg"/><Relationship Id="rId4" Type="http://schemas.openxmlformats.org/officeDocument/2006/relationships/tags" Target="../tags/tag84.xml"/><Relationship Id="rId31" Type="http://schemas.openxmlformats.org/officeDocument/2006/relationships/tags" Target="../tags/tag100.xml"/><Relationship Id="rId30" Type="http://schemas.openxmlformats.org/officeDocument/2006/relationships/tags" Target="../tags/tag99.xml"/><Relationship Id="rId3" Type="http://schemas.openxmlformats.org/officeDocument/2006/relationships/image" Target="../media/image5.png"/><Relationship Id="rId29" Type="http://schemas.openxmlformats.org/officeDocument/2006/relationships/tags" Target="../tags/tag98.xml"/><Relationship Id="rId28" Type="http://schemas.openxmlformats.org/officeDocument/2006/relationships/tags" Target="../tags/tag97.xml"/><Relationship Id="rId27" Type="http://schemas.openxmlformats.org/officeDocument/2006/relationships/tags" Target="../tags/tag96.xml"/><Relationship Id="rId26" Type="http://schemas.openxmlformats.org/officeDocument/2006/relationships/tags" Target="../tags/tag95.xml"/><Relationship Id="rId25" Type="http://schemas.openxmlformats.org/officeDocument/2006/relationships/image" Target="../media/image15.png"/><Relationship Id="rId24" Type="http://schemas.openxmlformats.org/officeDocument/2006/relationships/tags" Target="../tags/tag94.xml"/><Relationship Id="rId23" Type="http://schemas.openxmlformats.org/officeDocument/2006/relationships/image" Target="../media/image14.png"/><Relationship Id="rId22" Type="http://schemas.openxmlformats.org/officeDocument/2006/relationships/tags" Target="../tags/tag93.xml"/><Relationship Id="rId21" Type="http://schemas.openxmlformats.org/officeDocument/2006/relationships/image" Target="../media/image13.png"/><Relationship Id="rId20" Type="http://schemas.openxmlformats.org/officeDocument/2006/relationships/tags" Target="../tags/tag92.xml"/><Relationship Id="rId2" Type="http://schemas.openxmlformats.org/officeDocument/2006/relationships/tags" Target="../tags/tag83.xml"/><Relationship Id="rId19" Type="http://schemas.openxmlformats.org/officeDocument/2006/relationships/image" Target="../media/image12.png"/><Relationship Id="rId18" Type="http://schemas.openxmlformats.org/officeDocument/2006/relationships/tags" Target="../tags/tag91.xml"/><Relationship Id="rId17" Type="http://schemas.openxmlformats.org/officeDocument/2006/relationships/image" Target="../media/image20.png"/><Relationship Id="rId16" Type="http://schemas.openxmlformats.org/officeDocument/2006/relationships/tags" Target="../tags/tag90.xml"/><Relationship Id="rId15" Type="http://schemas.openxmlformats.org/officeDocument/2006/relationships/image" Target="../media/image11.png"/><Relationship Id="rId14" Type="http://schemas.openxmlformats.org/officeDocument/2006/relationships/tags" Target="../tags/tag89.xml"/><Relationship Id="rId13" Type="http://schemas.openxmlformats.org/officeDocument/2006/relationships/image" Target="../media/image10.png"/><Relationship Id="rId12" Type="http://schemas.openxmlformats.org/officeDocument/2006/relationships/tags" Target="../tags/tag88.xml"/><Relationship Id="rId11" Type="http://schemas.openxmlformats.org/officeDocument/2006/relationships/image" Target="../media/image9.png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image" Target="../media/image21.png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image" Target="../media/image24.png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image" Target="../media/image23.png"/><Relationship Id="rId4" Type="http://schemas.openxmlformats.org/officeDocument/2006/relationships/tags" Target="../tags/tag154.xml"/><Relationship Id="rId3" Type="http://schemas.openxmlformats.org/officeDocument/2006/relationships/image" Target="../media/image22.jpeg"/><Relationship Id="rId2" Type="http://schemas.openxmlformats.org/officeDocument/2006/relationships/tags" Target="../tags/tag153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71.xml"/><Relationship Id="rId7" Type="http://schemas.openxmlformats.org/officeDocument/2006/relationships/image" Target="../media/image2.png"/><Relationship Id="rId6" Type="http://schemas.openxmlformats.org/officeDocument/2006/relationships/tags" Target="../tags/tag170.xml"/><Relationship Id="rId5" Type="http://schemas.openxmlformats.org/officeDocument/2006/relationships/image" Target="../media/image1.jpeg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image" Target="../media/image23.png"/><Relationship Id="rId6" Type="http://schemas.openxmlformats.org/officeDocument/2006/relationships/tags" Target="../tags/tag195.xml"/><Relationship Id="rId5" Type="http://schemas.openxmlformats.org/officeDocument/2006/relationships/image" Target="../media/image1.jpeg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image" Target="../media/image24.png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image" Target="../media/image23.png"/><Relationship Id="rId4" Type="http://schemas.openxmlformats.org/officeDocument/2006/relationships/tags" Target="../tags/tag219.xml"/><Relationship Id="rId3" Type="http://schemas.openxmlformats.org/officeDocument/2006/relationships/image" Target="../media/image22.jpeg"/><Relationship Id="rId2" Type="http://schemas.openxmlformats.org/officeDocument/2006/relationships/tags" Target="../tags/tag218.xml"/><Relationship Id="rId13" Type="http://schemas.openxmlformats.org/officeDocument/2006/relationships/tags" Target="../tags/tag226.xml"/><Relationship Id="rId12" Type="http://schemas.openxmlformats.org/officeDocument/2006/relationships/tags" Target="../tags/tag225.xml"/><Relationship Id="rId11" Type="http://schemas.openxmlformats.org/officeDocument/2006/relationships/tags" Target="../tags/tag224.xml"/><Relationship Id="rId10" Type="http://schemas.openxmlformats.org/officeDocument/2006/relationships/tags" Target="../tags/tag223.xml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.xml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47CE-5CAA-47B5-8739-D69D4A26C3E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DF9C5-0E9E-4814-BF35-5FDDEFE937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858" y="1618976"/>
            <a:ext cx="5680813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1485" indent="0">
              <a:buNone/>
              <a:defRPr sz="2000" b="1"/>
            </a:lvl4pPr>
            <a:lvl5pPr marL="2295525" indent="0">
              <a:buNone/>
              <a:defRPr sz="2000" b="1"/>
            </a:lvl5pPr>
            <a:lvl6pPr marL="2869565" indent="0">
              <a:buNone/>
              <a:defRPr sz="2000" b="1"/>
            </a:lvl6pPr>
            <a:lvl7pPr marL="3443605" indent="0">
              <a:buNone/>
              <a:defRPr sz="2000" b="1"/>
            </a:lvl7pPr>
            <a:lvl8pPr marL="4017645" indent="0">
              <a:buNone/>
              <a:defRPr sz="2000" b="1"/>
            </a:lvl8pPr>
            <a:lvl9pPr marL="4591685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858" y="2293689"/>
            <a:ext cx="5680813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1262" y="1618976"/>
            <a:ext cx="5683045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40" indent="0">
              <a:buNone/>
              <a:defRPr sz="2500" b="1"/>
            </a:lvl2pPr>
            <a:lvl3pPr marL="1148080" indent="0">
              <a:buNone/>
              <a:defRPr sz="2300" b="1"/>
            </a:lvl3pPr>
            <a:lvl4pPr marL="1721485" indent="0">
              <a:buNone/>
              <a:defRPr sz="2000" b="1"/>
            </a:lvl4pPr>
            <a:lvl5pPr marL="2295525" indent="0">
              <a:buNone/>
              <a:defRPr sz="2000" b="1"/>
            </a:lvl5pPr>
            <a:lvl6pPr marL="2869565" indent="0">
              <a:buNone/>
              <a:defRPr sz="2000" b="1"/>
            </a:lvl6pPr>
            <a:lvl7pPr marL="3443605" indent="0">
              <a:buNone/>
              <a:defRPr sz="2000" b="1"/>
            </a:lvl7pPr>
            <a:lvl8pPr marL="4017645" indent="0">
              <a:buNone/>
              <a:defRPr sz="2000" b="1"/>
            </a:lvl8pPr>
            <a:lvl9pPr marL="4591685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31262" y="2293689"/>
            <a:ext cx="5683045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E5AE733-A1E2-454E-ABAC-7354B0F5333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F6377B3-D3FF-4CED-87FF-8D4D61CAA0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36E0543-D7CB-405F-A710-A0F4BEA29D3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C3B71B6-CF98-4969-8B9B-E775007E54A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FDD161F-4568-4615-82A9-DD980261728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8587406-5B49-4C8D-A2D3-E659084DD0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860" y="287967"/>
            <a:ext cx="4229918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6795" y="287967"/>
            <a:ext cx="7187511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860" y="1513501"/>
            <a:ext cx="4229918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1485" indent="0">
              <a:buNone/>
              <a:defRPr sz="1100"/>
            </a:lvl4pPr>
            <a:lvl5pPr marL="2295525" indent="0">
              <a:buNone/>
              <a:defRPr sz="1100"/>
            </a:lvl5pPr>
            <a:lvl6pPr marL="2869565" indent="0">
              <a:buNone/>
              <a:defRPr sz="1100"/>
            </a:lvl6pPr>
            <a:lvl7pPr marL="3443605" indent="0">
              <a:buNone/>
              <a:defRPr sz="1100"/>
            </a:lvl7pPr>
            <a:lvl8pPr marL="4017645" indent="0">
              <a:buNone/>
              <a:defRPr sz="1100"/>
            </a:lvl8pPr>
            <a:lvl9pPr marL="459168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9918CBE-1AEA-4252-970D-EA68EBF1811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8DC3C44-8DAD-475E-B3FC-6E803EDD500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0094" y="5062856"/>
            <a:ext cx="7714298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20094" y="646251"/>
            <a:ext cx="7714298" cy="4339590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4040" indent="0">
              <a:buNone/>
              <a:defRPr sz="3500"/>
            </a:lvl2pPr>
            <a:lvl3pPr marL="1148080" indent="0">
              <a:buNone/>
              <a:defRPr sz="3000"/>
            </a:lvl3pPr>
            <a:lvl4pPr marL="1721485" indent="0">
              <a:buNone/>
              <a:defRPr sz="2500"/>
            </a:lvl4pPr>
            <a:lvl5pPr marL="2295525" indent="0">
              <a:buNone/>
              <a:defRPr sz="2500"/>
            </a:lvl5pPr>
            <a:lvl6pPr marL="2869565" indent="0">
              <a:buNone/>
              <a:defRPr sz="2500"/>
            </a:lvl6pPr>
            <a:lvl7pPr marL="3443605" indent="0">
              <a:buNone/>
              <a:defRPr sz="2500"/>
            </a:lvl7pPr>
            <a:lvl8pPr marL="4017645" indent="0">
              <a:buNone/>
              <a:defRPr sz="2500"/>
            </a:lvl8pPr>
            <a:lvl9pPr marL="4591685" indent="0">
              <a:buNone/>
              <a:defRPr sz="2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094" y="5660555"/>
            <a:ext cx="7714298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40" indent="0">
              <a:buNone/>
              <a:defRPr sz="1500"/>
            </a:lvl2pPr>
            <a:lvl3pPr marL="1148080" indent="0">
              <a:buNone/>
              <a:defRPr sz="1300"/>
            </a:lvl3pPr>
            <a:lvl4pPr marL="1721485" indent="0">
              <a:buNone/>
              <a:defRPr sz="1100"/>
            </a:lvl4pPr>
            <a:lvl5pPr marL="2295525" indent="0">
              <a:buNone/>
              <a:defRPr sz="1100"/>
            </a:lvl5pPr>
            <a:lvl6pPr marL="2869565" indent="0">
              <a:buNone/>
              <a:defRPr sz="1100"/>
            </a:lvl6pPr>
            <a:lvl7pPr marL="3443605" indent="0">
              <a:buNone/>
              <a:defRPr sz="1100"/>
            </a:lvl7pPr>
            <a:lvl8pPr marL="4017645" indent="0">
              <a:buNone/>
              <a:defRPr sz="1100"/>
            </a:lvl8pPr>
            <a:lvl9pPr marL="459168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5FB8B90-39DB-48D8-9215-A1933134AA6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28D4679-DDB1-4E22-B3D7-E973EE67C0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1E0671C-25A7-4F98-9985-56AF1FB8A27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85C3FC1-F61D-4D6F-A9D9-1BB7AA47B6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1443" y="289643"/>
            <a:ext cx="2892862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858" y="289643"/>
            <a:ext cx="8464299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BF81BD-9238-4384-89B3-63FACB62673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8FD0BB1-F03D-4574-A751-DCCED720F4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游戏机&#10;&#10;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40"/>
            <a:ext cx="12856845" cy="7231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857960" cy="7233276"/>
          </a:xfrm>
          <a:prstGeom prst="rect">
            <a:avLst/>
          </a:prstGeom>
        </p:spPr>
      </p:pic>
      <p:pic>
        <p:nvPicPr>
          <p:cNvPr id="9" name="Picture 12" descr="http://topics.gmw.cn/2019lianghui/images/yun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3264852"/>
            <a:ext cx="12856845" cy="35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topics.gmw.cn/2019lianghui/images/yun.png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9">
            <a:alphaModFix amt="70000"/>
          </a:blip>
          <a:srcRect/>
          <a:stretch>
            <a:fillRect/>
          </a:stretch>
        </p:blipFill>
        <p:spPr bwMode="auto">
          <a:xfrm>
            <a:off x="-1115" y="3991351"/>
            <a:ext cx="12856845" cy="32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 descr="黑暗中的灯光&#10;&#10;描述已自动生成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 rot="20700000">
            <a:off x="6046966" y="1417206"/>
            <a:ext cx="5997493" cy="5114643"/>
          </a:xfrm>
          <a:prstGeom prst="rect">
            <a:avLst/>
          </a:prstGeom>
        </p:spPr>
      </p:pic>
      <p:pic>
        <p:nvPicPr>
          <p:cNvPr id="25" name="图片 24" descr="https://static.ws.126.net/163/f2e/lh_2019/images/banner_icon2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3"/>
          <a:srcRect r="58096"/>
          <a:stretch>
            <a:fillRect/>
          </a:stretch>
        </p:blipFill>
        <p:spPr bwMode="auto">
          <a:xfrm>
            <a:off x="12604658" y="2085914"/>
            <a:ext cx="256645" cy="738384"/>
          </a:xfrm>
          <a:custGeom>
            <a:avLst/>
            <a:gdLst>
              <a:gd name="connsiteX0" fmla="*/ 0 w 243374"/>
              <a:gd name="connsiteY0" fmla="*/ 0 h 700136"/>
              <a:gd name="connsiteX1" fmla="*/ 243374 w 243374"/>
              <a:gd name="connsiteY1" fmla="*/ 0 h 700136"/>
              <a:gd name="connsiteX2" fmla="*/ 243374 w 243374"/>
              <a:gd name="connsiteY2" fmla="*/ 700136 h 700136"/>
              <a:gd name="connsiteX3" fmla="*/ 0 w 243374"/>
              <a:gd name="connsiteY3" fmla="*/ 700136 h 70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74" h="700136">
                <a:moveTo>
                  <a:pt x="0" y="0"/>
                </a:moveTo>
                <a:lnTo>
                  <a:pt x="243374" y="0"/>
                </a:lnTo>
                <a:lnTo>
                  <a:pt x="243374" y="700136"/>
                </a:lnTo>
                <a:lnTo>
                  <a:pt x="0" y="7001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tatic.ws.126.net/163/f2e/lh_2019/images/banner_icon1.png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 rot="21071924">
            <a:off x="11788485" y="4323417"/>
            <a:ext cx="461048" cy="5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http://sub.gxnews.com.cn/subject/2019/2019qglh/images/hb.png"/>
          <p:cNvPicPr>
            <a:picLocks noChangeAspect="1" noChangeArrowheads="1"/>
          </p:cNvPicPr>
          <p:nvPr userDrawn="1">
            <p:custDataLst>
              <p:tags r:id="rId16"/>
            </p:custDataLst>
          </p:nvPr>
        </p:nvPicPr>
        <p:blipFill>
          <a:blip r:embed="rId17"/>
          <a:srcRect l="36783"/>
          <a:stretch>
            <a:fillRect/>
          </a:stretch>
        </p:blipFill>
        <p:spPr bwMode="auto">
          <a:xfrm>
            <a:off x="0" y="2477496"/>
            <a:ext cx="2029870" cy="3302025"/>
          </a:xfrm>
          <a:custGeom>
            <a:avLst/>
            <a:gdLst>
              <a:gd name="connsiteX0" fmla="*/ 0 w 1924903"/>
              <a:gd name="connsiteY0" fmla="*/ 0 h 3130981"/>
              <a:gd name="connsiteX1" fmla="*/ 1924903 w 1924903"/>
              <a:gd name="connsiteY1" fmla="*/ 0 h 3130981"/>
              <a:gd name="connsiteX2" fmla="*/ 1924903 w 1924903"/>
              <a:gd name="connsiteY2" fmla="*/ 3130981 h 3130981"/>
              <a:gd name="connsiteX3" fmla="*/ 0 w 1924903"/>
              <a:gd name="connsiteY3" fmla="*/ 3130981 h 31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903" h="3130981">
                <a:moveTo>
                  <a:pt x="0" y="0"/>
                </a:moveTo>
                <a:lnTo>
                  <a:pt x="1924903" y="0"/>
                </a:lnTo>
                <a:lnTo>
                  <a:pt x="1924903" y="3130981"/>
                </a:lnTo>
                <a:lnTo>
                  <a:pt x="0" y="31309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ub.gxnews.com.cn/subject/2019/2019qglh/images/flag.png"/>
          <p:cNvPicPr>
            <a:picLocks noChangeAspect="1" noChangeArrowheads="1"/>
          </p:cNvPicPr>
          <p:nvPr userDrawn="1">
            <p:custDataLst>
              <p:tags r:id="rId18"/>
            </p:custDataLst>
          </p:nvPr>
        </p:nvPicPr>
        <p:blipFill rotWithShape="1">
          <a:blip r:embed="rId19"/>
          <a:srcRect b="2673"/>
          <a:stretch>
            <a:fillRect/>
          </a:stretch>
        </p:blipFill>
        <p:spPr bwMode="auto">
          <a:xfrm>
            <a:off x="-3796" y="1966673"/>
            <a:ext cx="12856845" cy="52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sub.gxnews.com.cn/subject/2019/2019qglh/images/bird.png"/>
          <p:cNvPicPr>
            <a:picLocks noChangeAspect="1" noChangeArrowheads="1"/>
          </p:cNvPicPr>
          <p:nvPr userDrawn="1">
            <p:custDataLst>
              <p:tags r:id="rId20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10175013" y="4128508"/>
            <a:ext cx="1683544" cy="15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连接符 19"/>
          <p:cNvCxnSpPr/>
          <p:nvPr userDrawn="1">
            <p:custDataLst>
              <p:tags r:id="rId22"/>
            </p:custDataLst>
          </p:nvPr>
        </p:nvCxnSpPr>
        <p:spPr>
          <a:xfrm>
            <a:off x="2009451" y="3942415"/>
            <a:ext cx="1558892" cy="0"/>
          </a:xfrm>
          <a:prstGeom prst="line">
            <a:avLst/>
          </a:prstGeom>
          <a:ln w="28575" cap="rnd">
            <a:gradFill>
              <a:gsLst>
                <a:gs pos="100000">
                  <a:srgbClr val="EC9F32">
                    <a:alpha val="0"/>
                  </a:srgbClr>
                </a:gs>
                <a:gs pos="0">
                  <a:srgbClr val="EC294F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>
            <p:custDataLst>
              <p:tags r:id="rId23"/>
            </p:custDataLst>
          </p:nvPr>
        </p:nvCxnSpPr>
        <p:spPr>
          <a:xfrm flipH="1">
            <a:off x="9288502" y="3942415"/>
            <a:ext cx="1558892" cy="0"/>
          </a:xfrm>
          <a:prstGeom prst="line">
            <a:avLst/>
          </a:prstGeom>
          <a:ln w="28575" cap="rnd">
            <a:gradFill>
              <a:gsLst>
                <a:gs pos="100000">
                  <a:srgbClr val="EC9F32">
                    <a:alpha val="0"/>
                  </a:srgbClr>
                </a:gs>
                <a:gs pos="0">
                  <a:srgbClr val="EC294F"/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0" y="0"/>
            <a:ext cx="9690252" cy="5451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6"/>
            </p:custDataLst>
          </p:nvPr>
        </p:nvSpPr>
        <p:spPr>
          <a:xfrm>
            <a:off x="1294542" y="2061590"/>
            <a:ext cx="10950952" cy="1427547"/>
          </a:xfrm>
        </p:spPr>
        <p:txBody>
          <a:bodyPr lIns="101600" tIns="38100" rIns="63500" bIns="38100" anchor="t" anchorCtr="0">
            <a:normAutofit/>
          </a:bodyPr>
          <a:lstStyle>
            <a:lvl1pPr algn="ctr">
              <a:defRPr sz="9280" b="0" i="0" spc="0" baseline="0">
                <a:ln>
                  <a:solidFill>
                    <a:schemeClr val="bg1">
                      <a:alpha val="60000"/>
                    </a:schemeClr>
                  </a:solidFill>
                </a:ln>
                <a:gradFill>
                  <a:gsLst>
                    <a:gs pos="80000">
                      <a:schemeClr val="accent1">
                        <a:lumMod val="60000"/>
                        <a:lumOff val="40000"/>
                      </a:schemeClr>
                    </a:gs>
                    <a:gs pos="29000">
                      <a:schemeClr val="accent1">
                        <a:lumMod val="60000"/>
                        <a:lumOff val="40000"/>
                      </a:schemeClr>
                    </a:gs>
                    <a:gs pos="53000">
                      <a:schemeClr val="accent4">
                        <a:alpha val="85000"/>
                      </a:schemeClr>
                    </a:gs>
                    <a:gs pos="100000">
                      <a:schemeClr val="accent1"/>
                    </a:gs>
                    <a:gs pos="0">
                      <a:schemeClr val="accent1"/>
                    </a:gs>
                  </a:gsLst>
                  <a:lin ang="2700000" scaled="0"/>
                </a:gradFill>
                <a:effectLst>
                  <a:outerShdw blurRad="127000" dist="63500" dir="2700000" algn="ctr" rotWithShape="0">
                    <a:schemeClr val="accent1">
                      <a:lumMod val="75000"/>
                      <a:alpha val="20000"/>
                    </a:schemeClr>
                  </a:outerShdw>
                </a:effectLst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7"/>
            </p:custDataLst>
          </p:nvPr>
        </p:nvSpPr>
        <p:spPr>
          <a:xfrm>
            <a:off x="3534367" y="3735920"/>
            <a:ext cx="5789377" cy="421430"/>
          </a:xfrm>
        </p:spPr>
        <p:txBody>
          <a:bodyPr lIns="101600" tIns="0" rIns="82550" bIns="0">
            <a:normAutofit/>
          </a:bodyPr>
          <a:lstStyle>
            <a:lvl1pPr marL="0" indent="0" algn="dist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11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2700000" algn="ctr" rotWithShape="0">
                    <a:schemeClr val="accent1">
                      <a:alpha val="14000"/>
                    </a:schemeClr>
                  </a:outerShdw>
                </a:effectLst>
                <a:uFillTx/>
                <a:ea typeface="隶书" panose="02010509060101010101" pitchFamily="49" charset="-122"/>
              </a:defRPr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0460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6990" indent="0" algn="ctr">
              <a:buNone/>
              <a:defRPr sz="168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平行四边形 22"/>
          <p:cNvSpPr/>
          <p:nvPr userDrawn="1">
            <p:custDataLst>
              <p:tags r:id="rId31"/>
            </p:custDataLst>
          </p:nvPr>
        </p:nvSpPr>
        <p:spPr>
          <a:xfrm>
            <a:off x="4403723" y="4403962"/>
            <a:ext cx="4049906" cy="486331"/>
          </a:xfrm>
          <a:prstGeom prst="parallelogram">
            <a:avLst>
              <a:gd name="adj" fmla="val 543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0" dirty="0">
              <a:solidFill>
                <a:schemeClr val="lt1"/>
              </a:solidFill>
              <a:latin typeface="汉仪新人文宋 75W" panose="02010600030101010101" pitchFamily="18" charset="-122"/>
              <a:ea typeface="汉仪新人文宋 75W" panose="02010600030101010101" pitchFamily="18" charset="-122"/>
              <a:cs typeface="汉仪文黑-45W" panose="00020600040101010101" pitchFamily="18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32"/>
            </p:custDataLst>
          </p:nvPr>
        </p:nvSpPr>
        <p:spPr>
          <a:xfrm>
            <a:off x="4403723" y="4404133"/>
            <a:ext cx="4050665" cy="485973"/>
          </a:xfrm>
        </p:spPr>
        <p:txBody>
          <a:bodyPr lIns="0" tIns="46800" rIns="90000" bIns="46800"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530" spc="0" baseline="0">
                <a:solidFill>
                  <a:schemeClr val="bg1"/>
                </a:solidFill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412" y="467448"/>
            <a:ext cx="11444023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06412" y="1004543"/>
            <a:ext cx="11444023" cy="5683301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195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558" y="-313"/>
            <a:ext cx="12857960" cy="7233276"/>
          </a:xfrm>
          <a:prstGeom prst="rect">
            <a:avLst/>
          </a:prstGeom>
        </p:spPr>
      </p:pic>
      <p:pic>
        <p:nvPicPr>
          <p:cNvPr id="8" name="Picture 18" descr="http://sub.gxnews.com.cn/subject/2019/2019qglh/images/bird.png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31662" y="703775"/>
            <a:ext cx="1683544" cy="15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图片包含 游戏机&#10;&#10;描述已自动生成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0" y="2220623"/>
            <a:ext cx="12856845" cy="50120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889567" y="3033536"/>
            <a:ext cx="9418612" cy="1408020"/>
          </a:xfrm>
        </p:spPr>
        <p:txBody>
          <a:bodyPr lIns="101600" tIns="38100" rIns="63500" bIns="38100" anchor="t" anchorCtr="0">
            <a:normAutofit/>
          </a:bodyPr>
          <a:lstStyle>
            <a:lvl1pPr algn="ctr">
              <a:lnSpc>
                <a:spcPct val="120000"/>
              </a:lnSpc>
              <a:defRPr sz="6325" b="0" i="0" u="none" strike="noStrike" kern="1200" cap="none" spc="0" normalizeH="0" baseline="0">
                <a:solidFill>
                  <a:schemeClr val="accent2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PA-图片 4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669610" y="2528494"/>
            <a:ext cx="1517624" cy="397441"/>
          </a:xfrm>
          <a:prstGeom prst="rect">
            <a:avLst/>
          </a:prstGeom>
        </p:spPr>
      </p:pic>
      <p:cxnSp>
        <p:nvCxnSpPr>
          <p:cNvPr id="13" name="PA-直接连接符 5"/>
          <p:cNvCxnSpPr/>
          <p:nvPr userDrawn="1">
            <p:custDataLst>
              <p:tags r:id="rId14"/>
            </p:custDataLst>
          </p:nvPr>
        </p:nvCxnSpPr>
        <p:spPr>
          <a:xfrm>
            <a:off x="7667812" y="2727214"/>
            <a:ext cx="2989307" cy="0"/>
          </a:xfrm>
          <a:prstGeom prst="line">
            <a:avLst/>
          </a:prstGeom>
          <a:ln w="31750" cap="rnd">
            <a:gradFill>
              <a:gsLst>
                <a:gs pos="100000">
                  <a:srgbClr val="FAE4D8">
                    <a:alpha val="0"/>
                  </a:srgbClr>
                </a:gs>
                <a:gs pos="39000">
                  <a:srgbClr val="CB151D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A-直接连接符 5"/>
          <p:cNvCxnSpPr/>
          <p:nvPr userDrawn="1">
            <p:custDataLst>
              <p:tags r:id="rId15"/>
            </p:custDataLst>
          </p:nvPr>
        </p:nvCxnSpPr>
        <p:spPr>
          <a:xfrm flipH="1">
            <a:off x="2178781" y="2727214"/>
            <a:ext cx="2989307" cy="0"/>
          </a:xfrm>
          <a:prstGeom prst="line">
            <a:avLst/>
          </a:prstGeom>
          <a:ln w="31750" cap="rnd">
            <a:gradFill>
              <a:gsLst>
                <a:gs pos="100000">
                  <a:srgbClr val="FAE4D8">
                    <a:alpha val="0"/>
                  </a:srgbClr>
                </a:gs>
                <a:gs pos="39000">
                  <a:srgbClr val="CB151D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90513"/>
            <a:ext cx="11571287" cy="12049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38" y="1687513"/>
            <a:ext cx="11571287" cy="47720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319E-B933-497E-B9F0-FDCDBC11261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917E9-496F-4D1D-AE99-4AC4DA6AAA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412" y="467448"/>
            <a:ext cx="11444023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06462" y="1004543"/>
            <a:ext cx="5571344" cy="5683301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195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79091" y="1004543"/>
            <a:ext cx="5571344" cy="5683301"/>
          </a:xfrm>
        </p:spPr>
        <p:txBody>
          <a:bodyPr>
            <a:noAutofit/>
          </a:bodyPr>
          <a:lstStyle>
            <a:lvl1pPr>
              <a:defRPr sz="1685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85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85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85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85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412" y="467448"/>
            <a:ext cx="11444023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06462" y="1004543"/>
            <a:ext cx="5571344" cy="401817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11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0460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6990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06457" y="1483363"/>
            <a:ext cx="5571300" cy="5204336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195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575793" y="1004543"/>
            <a:ext cx="5571344" cy="401817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11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0460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6990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575793" y="1483363"/>
            <a:ext cx="5571344" cy="5204336"/>
          </a:xfrm>
        </p:spPr>
        <p:txBody>
          <a:bodyPr vert="horz" lIns="101600" tIns="0" rIns="82550" bIns="0" rtlCol="0">
            <a:no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195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558" y="-313"/>
            <a:ext cx="12857960" cy="72332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卡通人物&#10;&#10;描述已自动生成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178717" y="3616325"/>
            <a:ext cx="7191501" cy="4325880"/>
          </a:xfrm>
          <a:custGeom>
            <a:avLst/>
            <a:gdLst>
              <a:gd name="connsiteX0" fmla="*/ 2817024 w 6819619"/>
              <a:gd name="connsiteY0" fmla="*/ 3421380 h 4101800"/>
              <a:gd name="connsiteX1" fmla="*/ 2817024 w 6819619"/>
              <a:gd name="connsiteY1" fmla="*/ 3726180 h 4101800"/>
              <a:gd name="connsiteX2" fmla="*/ 4318164 w 6819619"/>
              <a:gd name="connsiteY2" fmla="*/ 3726180 h 4101800"/>
              <a:gd name="connsiteX3" fmla="*/ 4318164 w 6819619"/>
              <a:gd name="connsiteY3" fmla="*/ 3421380 h 4101800"/>
              <a:gd name="connsiteX4" fmla="*/ 0 w 6819619"/>
              <a:gd name="connsiteY4" fmla="*/ 0 h 4101800"/>
              <a:gd name="connsiteX5" fmla="*/ 6819619 w 6819619"/>
              <a:gd name="connsiteY5" fmla="*/ 0 h 4101800"/>
              <a:gd name="connsiteX6" fmla="*/ 6819619 w 6819619"/>
              <a:gd name="connsiteY6" fmla="*/ 4101800 h 4101800"/>
              <a:gd name="connsiteX7" fmla="*/ 0 w 6819619"/>
              <a:gd name="connsiteY7" fmla="*/ 4101800 h 41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9619" h="4101800">
                <a:moveTo>
                  <a:pt x="2817024" y="3421380"/>
                </a:moveTo>
                <a:lnTo>
                  <a:pt x="2817024" y="3726180"/>
                </a:lnTo>
                <a:lnTo>
                  <a:pt x="4318164" y="3726180"/>
                </a:lnTo>
                <a:lnTo>
                  <a:pt x="4318164" y="3421380"/>
                </a:lnTo>
                <a:close/>
                <a:moveTo>
                  <a:pt x="0" y="0"/>
                </a:moveTo>
                <a:lnTo>
                  <a:pt x="6819619" y="0"/>
                </a:lnTo>
                <a:lnTo>
                  <a:pt x="6819619" y="4101800"/>
                </a:lnTo>
                <a:lnTo>
                  <a:pt x="0" y="410180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558" y="-313"/>
            <a:ext cx="12857960" cy="72332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462" y="467448"/>
            <a:ext cx="11444023" cy="466108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706462" y="1004543"/>
            <a:ext cx="5571344" cy="5683301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87195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79141" y="1004543"/>
            <a:ext cx="5571344" cy="5683301"/>
          </a:xfrm>
        </p:spPr>
        <p:txBody>
          <a:bodyPr vert="horz" lIns="101600" tIns="0" rIns="82550" bIns="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1147592" y="1004543"/>
            <a:ext cx="1002842" cy="5683301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06457" y="1004535"/>
            <a:ext cx="10364040" cy="5683301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06462" y="1004543"/>
            <a:ext cx="11444023" cy="5683301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游戏机&#10;&#10;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40"/>
            <a:ext cx="12856845" cy="72319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857960" cy="7233276"/>
          </a:xfrm>
          <a:prstGeom prst="rect">
            <a:avLst/>
          </a:prstGeom>
        </p:spPr>
      </p:pic>
      <p:pic>
        <p:nvPicPr>
          <p:cNvPr id="8" name="Picture 12" descr="http://topics.gmw.cn/2019lianghui/images/yun.png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3264852"/>
            <a:ext cx="12856845" cy="35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topics.gmw.cn/2019lianghui/images/yun.png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9">
            <a:alphaModFix amt="70000"/>
          </a:blip>
          <a:srcRect/>
          <a:stretch>
            <a:fillRect/>
          </a:stretch>
        </p:blipFill>
        <p:spPr bwMode="auto">
          <a:xfrm>
            <a:off x="-1115" y="3991351"/>
            <a:ext cx="12856845" cy="32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黑暗中的灯光&#10;&#10;描述已自动生成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 rot="20700000">
            <a:off x="6046966" y="1417206"/>
            <a:ext cx="5997493" cy="5114643"/>
          </a:xfrm>
          <a:prstGeom prst="rect">
            <a:avLst/>
          </a:prstGeom>
        </p:spPr>
      </p:pic>
      <p:pic>
        <p:nvPicPr>
          <p:cNvPr id="23" name="图片 22" descr="https://static.ws.126.net/163/f2e/lh_2019/images/banner_icon2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3"/>
          <a:srcRect r="58204"/>
          <a:stretch>
            <a:fillRect/>
          </a:stretch>
        </p:blipFill>
        <p:spPr bwMode="auto">
          <a:xfrm>
            <a:off x="12604658" y="2085914"/>
            <a:ext cx="255983" cy="738384"/>
          </a:xfrm>
          <a:custGeom>
            <a:avLst/>
            <a:gdLst>
              <a:gd name="connsiteX0" fmla="*/ 0 w 242746"/>
              <a:gd name="connsiteY0" fmla="*/ 0 h 700136"/>
              <a:gd name="connsiteX1" fmla="*/ 242746 w 242746"/>
              <a:gd name="connsiteY1" fmla="*/ 0 h 700136"/>
              <a:gd name="connsiteX2" fmla="*/ 242746 w 242746"/>
              <a:gd name="connsiteY2" fmla="*/ 700136 h 700136"/>
              <a:gd name="connsiteX3" fmla="*/ 0 w 242746"/>
              <a:gd name="connsiteY3" fmla="*/ 700136 h 70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46" h="700136">
                <a:moveTo>
                  <a:pt x="0" y="0"/>
                </a:moveTo>
                <a:lnTo>
                  <a:pt x="242746" y="0"/>
                </a:lnTo>
                <a:lnTo>
                  <a:pt x="242746" y="700136"/>
                </a:lnTo>
                <a:lnTo>
                  <a:pt x="0" y="7001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tatic.ws.126.net/163/f2e/lh_2019/images/banner_icon1.png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 rot="21071924">
            <a:off x="11788485" y="4323417"/>
            <a:ext cx="461048" cy="51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 descr="许多鸟在飞&#10;&#10;描述已自动生成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9068462" y="-943182"/>
            <a:ext cx="3535640" cy="3535970"/>
          </a:xfrm>
          <a:custGeom>
            <a:avLst/>
            <a:gdLst>
              <a:gd name="connsiteX0" fmla="*/ 0 w 3352807"/>
              <a:gd name="connsiteY0" fmla="*/ 0 h 3352807"/>
              <a:gd name="connsiteX1" fmla="*/ 3352807 w 3352807"/>
              <a:gd name="connsiteY1" fmla="*/ 0 h 3352807"/>
              <a:gd name="connsiteX2" fmla="*/ 3352807 w 3352807"/>
              <a:gd name="connsiteY2" fmla="*/ 3352807 h 3352807"/>
              <a:gd name="connsiteX3" fmla="*/ 0 w 3352807"/>
              <a:gd name="connsiteY3" fmla="*/ 3352807 h 3352807"/>
              <a:gd name="connsiteX4" fmla="*/ 0 w 3352807"/>
              <a:gd name="connsiteY4" fmla="*/ 883521 h 3352807"/>
              <a:gd name="connsiteX5" fmla="*/ 2011331 w 3352807"/>
              <a:gd name="connsiteY5" fmla="*/ 883521 h 3352807"/>
              <a:gd name="connsiteX6" fmla="*/ 2011331 w 3352807"/>
              <a:gd name="connsiteY6" fmla="*/ 179950 h 3352807"/>
              <a:gd name="connsiteX7" fmla="*/ 0 w 3352807"/>
              <a:gd name="connsiteY7" fmla="*/ 179950 h 335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7" h="3352807">
                <a:moveTo>
                  <a:pt x="0" y="0"/>
                </a:moveTo>
                <a:lnTo>
                  <a:pt x="3352807" y="0"/>
                </a:lnTo>
                <a:lnTo>
                  <a:pt x="3352807" y="3352807"/>
                </a:lnTo>
                <a:lnTo>
                  <a:pt x="0" y="3352807"/>
                </a:lnTo>
                <a:lnTo>
                  <a:pt x="0" y="883521"/>
                </a:lnTo>
                <a:lnTo>
                  <a:pt x="2011331" y="883521"/>
                </a:lnTo>
                <a:lnTo>
                  <a:pt x="2011331" y="179950"/>
                </a:lnTo>
                <a:lnTo>
                  <a:pt x="0" y="179950"/>
                </a:lnTo>
                <a:close/>
              </a:path>
            </a:pathLst>
          </a:custGeom>
          <a:effectLst>
            <a:outerShdw blurRad="190500" dist="63500" dir="2700000" algn="tl" rotWithShape="0">
              <a:srgbClr val="E31F4D">
                <a:alpha val="15000"/>
              </a:srgbClr>
            </a:outerShdw>
          </a:effectLst>
        </p:spPr>
      </p:pic>
      <p:pic>
        <p:nvPicPr>
          <p:cNvPr id="22" name="图片 21" descr="http://sub.gxnews.com.cn/subject/2019/2019qglh/images/hb.png"/>
          <p:cNvPicPr>
            <a:picLocks noChangeAspect="1" noChangeArrowheads="1"/>
          </p:cNvPicPr>
          <p:nvPr userDrawn="1"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-1181102" y="2477496"/>
            <a:ext cx="3210973" cy="3302025"/>
          </a:xfrm>
          <a:custGeom>
            <a:avLst/>
            <a:gdLst>
              <a:gd name="connsiteX0" fmla="*/ 0 w 3044929"/>
              <a:gd name="connsiteY0" fmla="*/ 0 h 3130981"/>
              <a:gd name="connsiteX1" fmla="*/ 9525 w 3044929"/>
              <a:gd name="connsiteY1" fmla="*/ 0 h 3130981"/>
              <a:gd name="connsiteX2" fmla="*/ 9525 w 3044929"/>
              <a:gd name="connsiteY2" fmla="*/ 2819738 h 3130981"/>
              <a:gd name="connsiteX3" fmla="*/ 1123209 w 3044929"/>
              <a:gd name="connsiteY3" fmla="*/ 2819738 h 3130981"/>
              <a:gd name="connsiteX4" fmla="*/ 1123209 w 3044929"/>
              <a:gd name="connsiteY4" fmla="*/ 0 h 3130981"/>
              <a:gd name="connsiteX5" fmla="*/ 3044929 w 3044929"/>
              <a:gd name="connsiteY5" fmla="*/ 0 h 3130981"/>
              <a:gd name="connsiteX6" fmla="*/ 3044929 w 3044929"/>
              <a:gd name="connsiteY6" fmla="*/ 3130981 h 3130981"/>
              <a:gd name="connsiteX7" fmla="*/ 0 w 3044929"/>
              <a:gd name="connsiteY7" fmla="*/ 3130981 h 313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4929" h="3130981">
                <a:moveTo>
                  <a:pt x="0" y="0"/>
                </a:moveTo>
                <a:lnTo>
                  <a:pt x="9525" y="0"/>
                </a:lnTo>
                <a:lnTo>
                  <a:pt x="9525" y="2819738"/>
                </a:lnTo>
                <a:lnTo>
                  <a:pt x="1123209" y="2819738"/>
                </a:lnTo>
                <a:lnTo>
                  <a:pt x="1123209" y="0"/>
                </a:lnTo>
                <a:lnTo>
                  <a:pt x="3044929" y="0"/>
                </a:lnTo>
                <a:lnTo>
                  <a:pt x="3044929" y="3130981"/>
                </a:lnTo>
                <a:lnTo>
                  <a:pt x="0" y="31309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ub.gxnews.com.cn/subject/2019/2019qglh/images/flag.png"/>
          <p:cNvPicPr>
            <a:picLocks noChangeAspect="1" noChangeArrowheads="1"/>
          </p:cNvPicPr>
          <p:nvPr userDrawn="1">
            <p:custDataLst>
              <p:tags r:id="rId20"/>
            </p:custDataLst>
          </p:nvPr>
        </p:nvPicPr>
        <p:blipFill rotWithShape="1">
          <a:blip r:embed="rId21"/>
          <a:srcRect b="2673"/>
          <a:stretch>
            <a:fillRect/>
          </a:stretch>
        </p:blipFill>
        <p:spPr bwMode="auto">
          <a:xfrm>
            <a:off x="-3796" y="1966673"/>
            <a:ext cx="12856845" cy="52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://sub.gxnews.com.cn/subject/2019/2019qglh/images/bird.png"/>
          <p:cNvPicPr>
            <a:picLocks noChangeAspect="1" noChangeArrowheads="1"/>
          </p:cNvPicPr>
          <p:nvPr userDrawn="1">
            <p:custDataLst>
              <p:tags r:id="rId22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10175013" y="4128508"/>
            <a:ext cx="1683544" cy="15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0" y="0"/>
            <a:ext cx="9690252" cy="5451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6"/>
            </p:custDataLst>
          </p:nvPr>
        </p:nvSpPr>
        <p:spPr>
          <a:xfrm>
            <a:off x="2532140" y="2145117"/>
            <a:ext cx="7982922" cy="1556633"/>
          </a:xfrm>
        </p:spPr>
        <p:txBody>
          <a:bodyPr vert="horz" lIns="101600" tIns="38100" rIns="63500" bIns="381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10125" b="0" i="0" u="none" strike="noStrike" kern="1200" cap="none" spc="0" normalizeH="0" baseline="0" noProof="1" dirty="0">
                <a:ln>
                  <a:solidFill>
                    <a:schemeClr val="bg1">
                      <a:alpha val="60000"/>
                    </a:schemeClr>
                  </a:solidFill>
                </a:ln>
                <a:gradFill>
                  <a:gsLst>
                    <a:gs pos="80000">
                      <a:schemeClr val="accent1">
                        <a:lumMod val="60000"/>
                        <a:lumOff val="40000"/>
                      </a:schemeClr>
                    </a:gs>
                    <a:gs pos="29000">
                      <a:schemeClr val="accent1">
                        <a:lumMod val="60000"/>
                        <a:lumOff val="40000"/>
                      </a:schemeClr>
                    </a:gs>
                    <a:gs pos="53000">
                      <a:schemeClr val="accent4">
                        <a:alpha val="85000"/>
                      </a:schemeClr>
                    </a:gs>
                    <a:gs pos="100000">
                      <a:schemeClr val="accent1"/>
                    </a:gs>
                    <a:gs pos="0">
                      <a:schemeClr val="accent1"/>
                    </a:gs>
                  </a:gsLst>
                  <a:lin ang="2700000" scaled="0"/>
                </a:gradFill>
                <a:effectLst>
                  <a:outerShdw blurRad="127000" dist="63500" dir="2700000" algn="ctr" rotWithShape="0">
                    <a:schemeClr val="accent1">
                      <a:lumMod val="75000"/>
                      <a:alpha val="20000"/>
                    </a:schemeClr>
                  </a:outerShdw>
                </a:effectLst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8" name="平行四边形 17"/>
          <p:cNvSpPr/>
          <p:nvPr userDrawn="1">
            <p:custDataLst>
              <p:tags r:id="rId30"/>
            </p:custDataLst>
          </p:nvPr>
        </p:nvSpPr>
        <p:spPr>
          <a:xfrm>
            <a:off x="4403469" y="3961586"/>
            <a:ext cx="4049906" cy="486331"/>
          </a:xfrm>
          <a:prstGeom prst="parallelogram">
            <a:avLst>
              <a:gd name="adj" fmla="val 543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53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新人文宋 75W" panose="02010600030101010101" pitchFamily="18" charset="-122"/>
              <a:ea typeface="汉仪新人文宋 75W" panose="02010600030101010101" pitchFamily="18" charset="-122"/>
              <a:cs typeface="汉仪文黑-45W" panose="00020600040101010101" pitchFamily="18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3" hasCustomPrompt="1"/>
            <p:custDataLst>
              <p:tags r:id="rId31"/>
            </p:custDataLst>
          </p:nvPr>
        </p:nvSpPr>
        <p:spPr>
          <a:xfrm>
            <a:off x="4403723" y="3959923"/>
            <a:ext cx="4050665" cy="485973"/>
          </a:xfrm>
          <a:noFill/>
        </p:spPr>
        <p:txBody>
          <a:bodyPr lIns="101600" tIns="0" rIns="82550" bIns="0" anchor="ctr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530" spc="0" baseline="0">
                <a:solidFill>
                  <a:schemeClr val="bg1"/>
                </a:solidFill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06412" y="467443"/>
            <a:ext cx="11444023" cy="46610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53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927715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340451" y="6696722"/>
            <a:ext cx="417594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9080147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308767" y="320818"/>
            <a:ext cx="12239312" cy="65910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06412" y="467443"/>
            <a:ext cx="11444023" cy="46610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53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4130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2326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523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871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1697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65176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3725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56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927715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340451" y="6696722"/>
            <a:ext cx="417594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9080147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3613" y="2246313"/>
            <a:ext cx="10929937" cy="15509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925"/>
            <a:ext cx="8999537" cy="18478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143C-5D9E-45C9-B107-AC52B016294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39DA-E02B-4052-A685-E19D060A55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5086489" cy="724135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90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06412" y="467443"/>
            <a:ext cx="11444023" cy="46610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53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927715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340451" y="6696722"/>
            <a:ext cx="417594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9080147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4130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2326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523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871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1697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65176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3725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56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4130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2326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523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871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1697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65176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3725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56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856845" cy="28095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9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06412" y="467443"/>
            <a:ext cx="11444023" cy="46610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53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927715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340451" y="6696722"/>
            <a:ext cx="417594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9080147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4130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2326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523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871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1697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65176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3725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56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4130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2326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523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871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1697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65176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3725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56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303944"/>
            <a:ext cx="12856845" cy="19287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9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06412" y="467443"/>
            <a:ext cx="11444023" cy="46610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53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927715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340451" y="6696722"/>
            <a:ext cx="417594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9080147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4130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2326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523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871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1697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65176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3725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56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4130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2326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523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871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1697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65176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3725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56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856845" cy="9643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9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06412" y="467443"/>
            <a:ext cx="11444023" cy="46610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53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927715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340451" y="6696722"/>
            <a:ext cx="417594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9080147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4130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2326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523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871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1697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65176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3725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56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4130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2326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523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871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1697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65176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3725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56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4130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2326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523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871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1697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65176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3725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56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4130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2326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523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871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1697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65176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3725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56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1011626"/>
            <a:ext cx="12856845" cy="52093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9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706412" y="467443"/>
            <a:ext cx="11444023" cy="46610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53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927715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340451" y="6696722"/>
            <a:ext cx="417594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9080147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19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456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653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49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04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306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5025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99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4130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2326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523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871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169795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85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65176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3725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56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14400" rtl="0" eaLnBrk="1" latinLnBrk="0" hangingPunct="1">
              <a:lnSpc>
                <a:spcPct val="90000"/>
              </a:lnSpc>
              <a:spcBef>
                <a:spcPct val="106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" y="482178"/>
            <a:ext cx="12856845" cy="67504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0"/>
            <a:ext cx="12856845" cy="4957354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>
            <p:custDataLst>
              <p:tags r:id="rId6"/>
            </p:custDataLst>
          </p:nvPr>
        </p:nvCxnSpPr>
        <p:spPr>
          <a:xfrm>
            <a:off x="7914995" y="4261803"/>
            <a:ext cx="2752168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20751631" flipH="1">
            <a:off x="2847494" y="3299832"/>
            <a:ext cx="1533810" cy="8036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1472914" y="1803516"/>
            <a:ext cx="9308905" cy="1805607"/>
          </a:xfrm>
        </p:spPr>
        <p:txBody>
          <a:bodyPr lIns="91440" tIns="45720" rIns="91440" bIns="45720"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sz="10125" spc="600" baseline="0">
                <a:solidFill>
                  <a:schemeClr val="tx2"/>
                </a:solidFill>
                <a:ea typeface="汉仪尚巍手书W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7119477" y="3676134"/>
            <a:ext cx="3662342" cy="544945"/>
          </a:xfrm>
        </p:spPr>
        <p:txBody>
          <a:bodyPr lIns="91440" tIns="45720" rIns="91440" bIns="45720">
            <a:normAutofit/>
          </a:bodyPr>
          <a:lstStyle>
            <a:lvl1pPr marL="0" indent="0" algn="r" eaLnBrk="1" fontAlgn="auto" latinLnBrk="0" hangingPunct="1">
              <a:lnSpc>
                <a:spcPct val="100000"/>
              </a:lnSpc>
              <a:buNone/>
              <a:defRPr sz="2530" u="none" strike="noStrike" kern="1200" cap="none" spc="200" normalizeH="0" baseline="0">
                <a:solidFill>
                  <a:schemeClr val="tx2"/>
                </a:solidFill>
                <a:uFillTx/>
              </a:defRPr>
            </a:lvl1pPr>
            <a:lvl2pPr marL="481965" indent="0" algn="ctr">
              <a:buNone/>
              <a:defRPr sz="2110"/>
            </a:lvl2pPr>
            <a:lvl3pPr marL="964565" indent="0" algn="ctr">
              <a:buNone/>
              <a:defRPr sz="1900"/>
            </a:lvl3pPr>
            <a:lvl4pPr marL="1446530" indent="0" algn="ctr">
              <a:buNone/>
              <a:defRPr sz="1685"/>
            </a:lvl4pPr>
            <a:lvl5pPr marL="1928495" indent="0" algn="ctr">
              <a:buNone/>
              <a:defRPr sz="1685"/>
            </a:lvl5pPr>
            <a:lvl6pPr marL="2410460" indent="0" algn="ctr">
              <a:buNone/>
              <a:defRPr sz="1685"/>
            </a:lvl6pPr>
            <a:lvl7pPr marL="2893060" indent="0" algn="ctr">
              <a:buNone/>
              <a:defRPr sz="1685"/>
            </a:lvl7pPr>
            <a:lvl8pPr marL="3375025" indent="0" algn="ctr">
              <a:buNone/>
              <a:defRPr sz="1685"/>
            </a:lvl8pPr>
            <a:lvl9pPr marL="3856990" indent="0" algn="ctr">
              <a:buNone/>
              <a:defRPr sz="168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412" y="467448"/>
            <a:ext cx="11444023" cy="466108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06412" y="1004543"/>
            <a:ext cx="11444023" cy="5683301"/>
          </a:xfrm>
        </p:spPr>
        <p:txBody>
          <a:bodyPr vert="horz" lIns="101600" tIns="0" rIns="82550" bIns="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687195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856845" cy="7232650"/>
            <a:chOff x="0" y="0"/>
            <a:chExt cx="12192000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dirty="0"/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email"/>
            <a:srcRect r="-1"/>
            <a:stretch>
              <a:fillRect/>
            </a:stretch>
          </p:blipFill>
          <p:spPr>
            <a:xfrm>
              <a:off x="0" y="3808412"/>
              <a:ext cx="12192000" cy="3049588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-1" y="5786120"/>
            <a:ext cx="12856845" cy="1446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8055617" y="3705353"/>
            <a:ext cx="4801228" cy="35272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7" cstate="email"/>
          <a:srcRect b="39815"/>
          <a:stretch>
            <a:fillRect/>
          </a:stretch>
        </p:blipFill>
        <p:spPr>
          <a:xfrm flipV="1">
            <a:off x="0" y="0"/>
            <a:ext cx="12856845" cy="8705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2116071" y="2421643"/>
            <a:ext cx="8624704" cy="870596"/>
          </a:xfrm>
        </p:spPr>
        <p:txBody>
          <a:bodyPr lIns="101600" tIns="38100" rIns="63500" bIns="38100" anchor="b" anchorCtr="0">
            <a:noAutofit/>
          </a:bodyPr>
          <a:lstStyle>
            <a:lvl1pPr algn="ctr">
              <a:defRPr sz="4220" b="0" u="none" strike="noStrike" kern="1200" cap="none" spc="300" normalizeH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2116071" y="3367429"/>
            <a:ext cx="8624704" cy="1837017"/>
          </a:xfrm>
        </p:spPr>
        <p:txBody>
          <a:bodyPr lIns="101600" tIns="38100" rIns="76200" bIns="381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9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481965" indent="0">
              <a:buNone/>
              <a:defRPr sz="2110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04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699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412" y="467448"/>
            <a:ext cx="11444023" cy="466108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06462" y="1004543"/>
            <a:ext cx="5571344" cy="5683301"/>
          </a:xfrm>
        </p:spPr>
        <p:txBody>
          <a:bodyPr vert="horz" lIns="101600" tIns="0" rIns="82550" bIns="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687195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79091" y="1004543"/>
            <a:ext cx="5571344" cy="5683301"/>
          </a:xfrm>
        </p:spPr>
        <p:txBody>
          <a:bodyPr>
            <a:normAutofit/>
          </a:bodyPr>
          <a:lstStyle>
            <a:lvl1pPr>
              <a:defRPr sz="1685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85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85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85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85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412" y="467448"/>
            <a:ext cx="11444023" cy="466108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06462" y="1004543"/>
            <a:ext cx="5571344" cy="401817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11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0460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6990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06457" y="1483363"/>
            <a:ext cx="5571300" cy="5204336"/>
          </a:xfrm>
        </p:spPr>
        <p:txBody>
          <a:bodyPr vert="horz" lIns="101600" tIns="0" rIns="82550" bIns="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3pPr>
            <a:lvl4pPr marL="1687195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575793" y="1004543"/>
            <a:ext cx="5571344" cy="40181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11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0460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6990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575793" y="1483363"/>
            <a:ext cx="5571344" cy="5204336"/>
          </a:xfrm>
        </p:spPr>
        <p:txBody>
          <a:bodyPr vert="horz" lIns="101600" tIns="0" rIns="82550" bIns="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87195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3908" y="1925358"/>
            <a:ext cx="5464159" cy="45890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8778" y="1925358"/>
            <a:ext cx="5464159" cy="45890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856845" cy="7232650"/>
            <a:chOff x="0" y="0"/>
            <a:chExt cx="12192000" cy="6858000"/>
          </a:xfrm>
        </p:grpSpPr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/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email"/>
            <a:srcRect r="-1"/>
            <a:stretch>
              <a:fillRect/>
            </a:stretch>
          </p:blipFill>
          <p:spPr>
            <a:xfrm>
              <a:off x="0" y="3808412"/>
              <a:ext cx="12192000" cy="3049588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0"/>
            <a:ext cx="12856845" cy="49573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6462" y="467448"/>
            <a:ext cx="11444023" cy="466108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706462" y="1004543"/>
            <a:ext cx="5571344" cy="5683301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723265" marR="0" lvl="1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205230" marR="0" lvl="2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87195" marR="0" lvl="3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169795" marR="0" lvl="4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79141" y="1004543"/>
            <a:ext cx="5571344" cy="5683301"/>
          </a:xfrm>
        </p:spPr>
        <p:txBody>
          <a:bodyPr vert="horz" lIns="101600" tIns="0" rIns="82550" bIns="0" rtlCol="0">
            <a:normAutofit/>
          </a:bodyPr>
          <a:lstStyle>
            <a:lvl1pPr marL="241300" marR="0" lvl="0" indent="-2413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85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1147592" y="1004543"/>
            <a:ext cx="1002842" cy="5683301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53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706457" y="1004535"/>
            <a:ext cx="10364040" cy="5683301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06462" y="1004543"/>
            <a:ext cx="11444023" cy="5683301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" y="482178"/>
            <a:ext cx="12856845" cy="67504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0"/>
            <a:ext cx="12856845" cy="4957354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>
            <p:custDataLst>
              <p:tags r:id="rId6"/>
            </p:custDataLst>
          </p:nvPr>
        </p:nvCxnSpPr>
        <p:spPr>
          <a:xfrm>
            <a:off x="8075706" y="4450637"/>
            <a:ext cx="2631635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 rot="20751631" flipH="1">
            <a:off x="2426249" y="3388686"/>
            <a:ext cx="1533810" cy="8036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2351332" y="2410892"/>
            <a:ext cx="8956312" cy="1376973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595" b="0" i="0" u="none" strike="noStrike" kern="1200" cap="none" spc="600" normalizeH="0" baseline="0" noProof="1" dirty="0">
                <a:solidFill>
                  <a:schemeClr val="tx2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8075706" y="3839840"/>
            <a:ext cx="3250245" cy="582620"/>
          </a:xfrm>
        </p:spPr>
        <p:txBody>
          <a:bodyPr lIns="91440" tIns="45720" rIns="91440" bIns="45720">
            <a:normAutofit/>
          </a:bodyPr>
          <a:lstStyle>
            <a:lvl1pPr marL="0" indent="0" algn="l">
              <a:buNone/>
              <a:defRPr sz="25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856845" cy="7232650"/>
            <a:chOff x="0" y="0"/>
            <a:chExt cx="12192000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/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email"/>
            <a:srcRect r="-1"/>
            <a:stretch>
              <a:fillRect/>
            </a:stretch>
          </p:blipFill>
          <p:spPr>
            <a:xfrm>
              <a:off x="0" y="3808412"/>
              <a:ext cx="12192000" cy="3049588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 flipH="1">
            <a:off x="-1" y="5786120"/>
            <a:ext cx="12856845" cy="14465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8055617" y="3705353"/>
            <a:ext cx="4801228" cy="35272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7" cstate="email"/>
          <a:srcRect b="39815"/>
          <a:stretch>
            <a:fillRect/>
          </a:stretch>
        </p:blipFill>
        <p:spPr>
          <a:xfrm flipV="1">
            <a:off x="0" y="0"/>
            <a:ext cx="12856845" cy="8705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2116071" y="2421643"/>
            <a:ext cx="8624704" cy="870596"/>
          </a:xfrm>
        </p:spPr>
        <p:txBody>
          <a:bodyPr lIns="101600" tIns="38100" rIns="63500" bIns="38100" anchor="b" anchorCtr="0">
            <a:noAutofit/>
          </a:bodyPr>
          <a:lstStyle>
            <a:lvl1pPr algn="ctr">
              <a:defRPr sz="4220" b="0" u="none" strike="noStrike" kern="1200" cap="none" spc="300" normalizeH="0" baseline="0">
                <a:solidFill>
                  <a:schemeClr val="tx2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2116071" y="3367429"/>
            <a:ext cx="8624704" cy="1837017"/>
          </a:xfrm>
        </p:spPr>
        <p:txBody>
          <a:bodyPr lIns="101600" tIns="38100" rIns="76200" bIns="381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9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  <a:sym typeface="+mn-ea"/>
              </a:defRPr>
            </a:lvl1pPr>
            <a:lvl2pPr marL="481965" indent="0">
              <a:buNone/>
              <a:defRPr sz="2110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04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699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1BBF-8A54-464C-A758-914DAF23042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0D97-0472-42AA-9D25-6DACB5B232C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287" y="2246811"/>
            <a:ext cx="10928589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575" y="4098502"/>
            <a:ext cx="9000014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5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3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7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1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B51C578-8178-4EC9-A9A5-4E239BB7D63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4C7D34A-AF76-4453-8ACC-613E72BF64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5627" y="4647649"/>
            <a:ext cx="10928589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15627" y="3065506"/>
            <a:ext cx="10928589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14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55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9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36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76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16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D5F4D37-AE10-4F34-9B2D-17C94972056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C96D6A8-A8AE-4BF2-9496-12E9E24CC2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858" y="1687620"/>
            <a:ext cx="5678580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35725" y="1687620"/>
            <a:ext cx="5678580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B5F412F-8E0C-4D55-B7BC-6DA8DE999C3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9AC5572-3AA5-42D5-AE6D-0E827597C0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5" Type="http://schemas.openxmlformats.org/officeDocument/2006/relationships/theme" Target="../theme/theme4.xml"/><Relationship Id="rId24" Type="http://schemas.openxmlformats.org/officeDocument/2006/relationships/tags" Target="../tags/tag152.xml"/><Relationship Id="rId23" Type="http://schemas.openxmlformats.org/officeDocument/2006/relationships/tags" Target="../tags/tag151.xml"/><Relationship Id="rId22" Type="http://schemas.openxmlformats.org/officeDocument/2006/relationships/tags" Target="../tags/tag150.xml"/><Relationship Id="rId21" Type="http://schemas.openxmlformats.org/officeDocument/2006/relationships/tags" Target="../tags/tag149.xml"/><Relationship Id="rId20" Type="http://schemas.openxmlformats.org/officeDocument/2006/relationships/tags" Target="../tags/tag148.xml"/><Relationship Id="rId2" Type="http://schemas.openxmlformats.org/officeDocument/2006/relationships/slideLayout" Target="../slideLayouts/slideLayout18.xml"/><Relationship Id="rId19" Type="http://schemas.openxmlformats.org/officeDocument/2006/relationships/tags" Target="../tags/tag147.xml"/><Relationship Id="rId18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8" Type="http://schemas.openxmlformats.org/officeDocument/2006/relationships/theme" Target="../theme/theme5.xml"/><Relationship Id="rId17" Type="http://schemas.openxmlformats.org/officeDocument/2006/relationships/tags" Target="../tags/tag232.xml"/><Relationship Id="rId16" Type="http://schemas.openxmlformats.org/officeDocument/2006/relationships/tags" Target="../tags/tag231.xml"/><Relationship Id="rId15" Type="http://schemas.openxmlformats.org/officeDocument/2006/relationships/tags" Target="../tags/tag230.xml"/><Relationship Id="rId14" Type="http://schemas.openxmlformats.org/officeDocument/2006/relationships/tags" Target="../tags/tag229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324850" y="6545263"/>
            <a:ext cx="77628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90513"/>
            <a:ext cx="11571287" cy="1204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530" tIns="64265" rIns="128530" bIns="64265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2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8530" tIns="64265" rIns="128530" bIns="64265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0093106-FC0B-4B65-B7A0-440225B6A09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5762"/>
          </a:xfrm>
          <a:prstGeom prst="rect">
            <a:avLst/>
          </a:prstGeom>
        </p:spPr>
        <p:txBody>
          <a:bodyPr vert="horz" lIns="128530" tIns="64265" rIns="128530" bIns="642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5762"/>
          </a:xfrm>
          <a:prstGeom prst="rect">
            <a:avLst/>
          </a:prstGeom>
        </p:spPr>
        <p:txBody>
          <a:bodyPr vert="horz" wrap="square" lIns="128530" tIns="64265" rIns="128530" bIns="64265" numCol="1" anchor="ctr" anchorCtr="0" compatLnSpc="1"/>
          <a:lstStyle>
            <a:lvl1pPr algn="r">
              <a:defRPr>
                <a:solidFill>
                  <a:srgbClr val="898989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AE62B3D-DD82-406A-968F-BFD7A87AE4C5}" type="slidenum">
              <a:rPr lang="zh-CN" altLang="en-US"/>
            </a:fld>
            <a:endParaRPr lang="zh-CN" altLang="en-US"/>
          </a:p>
        </p:txBody>
      </p:sp>
      <p:pic>
        <p:nvPicPr>
          <p:cNvPr id="1032" name="图片 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857163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幼圆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SF Orson Casual Heavy"/>
          <a:ea typeface="幼圆"/>
          <a:cs typeface="幼圆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SF Orson Casual Heavy"/>
          <a:ea typeface="幼圆"/>
          <a:cs typeface="幼圆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SF Orson Casual Heavy"/>
          <a:ea typeface="幼圆"/>
          <a:cs typeface="幼圆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SF Orson Casual Heavy"/>
          <a:ea typeface="幼圆"/>
          <a:cs typeface="幼圆"/>
        </a:defRPr>
      </a:lvl5pPr>
      <a:lvl6pPr marL="6426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85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9278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5704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幼圆"/>
        </a:defRPr>
      </a:lvl1pPr>
      <a:lvl2pPr marL="104140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幼圆"/>
        </a:defRPr>
      </a:lvl2pPr>
      <a:lvl3pPr marL="160528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幼圆"/>
        </a:defRPr>
      </a:lvl3pPr>
      <a:lvl4pPr marL="224790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幼圆"/>
        </a:defRPr>
      </a:lvl4pPr>
      <a:lvl5pPr marL="2891155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幼圆"/>
        </a:defRPr>
      </a:lvl5pPr>
      <a:lvl6pPr marL="353441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7703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1965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62270" indent="-321310" algn="l" defTabSz="12852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26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2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8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48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1310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5572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9834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40960" algn="l" defTabSz="128524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884238" y="385763"/>
            <a:ext cx="11088687" cy="1397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84238" y="1925638"/>
            <a:ext cx="11088687" cy="4589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F38E438-D3B9-4284-8984-D3DD0A50D50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38637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0500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B326261-C17D-410E-AA54-BF41C520B47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642938" y="288925"/>
            <a:ext cx="11571287" cy="1206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14785" tIns="57393" rIns="114785" bIns="57393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42938" y="1687513"/>
            <a:ext cx="11571287" cy="4773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14785" tIns="57393" rIns="114785" bIns="57393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2938" y="6704013"/>
            <a:ext cx="3000375" cy="384175"/>
          </a:xfrm>
          <a:prstGeom prst="rect">
            <a:avLst/>
          </a:prstGeom>
        </p:spPr>
        <p:txBody>
          <a:bodyPr vert="horz" wrap="square" lIns="114785" tIns="57393" rIns="114785" bIns="57393" numCol="1" anchor="ctr" anchorCtr="0" compatLnSpc="1"/>
          <a:lstStyle>
            <a:lvl1pPr>
              <a:defRPr sz="1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972347-E2FF-4F79-8A77-72EF028037B0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2613" y="6704013"/>
            <a:ext cx="4071937" cy="384175"/>
          </a:xfrm>
          <a:prstGeom prst="rect">
            <a:avLst/>
          </a:prstGeom>
        </p:spPr>
        <p:txBody>
          <a:bodyPr vert="horz" wrap="square" lIns="114785" tIns="57393" rIns="114785" bIns="57393" numCol="1" anchor="ctr" anchorCtr="0" compatLnSpc="1"/>
          <a:lstStyle>
            <a:lvl1pPr algn="ctr">
              <a:defRPr sz="1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3850" y="6704013"/>
            <a:ext cx="3000375" cy="384175"/>
          </a:xfrm>
          <a:prstGeom prst="rect">
            <a:avLst/>
          </a:prstGeom>
        </p:spPr>
        <p:txBody>
          <a:bodyPr vert="horz" wrap="square" lIns="114785" tIns="57393" rIns="114785" bIns="57393" numCol="1" anchor="ctr" anchorCtr="0" compatLnSpc="1"/>
          <a:lstStyle>
            <a:lvl1pPr algn="r">
              <a:defRPr sz="15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7B2D1F-1469-433E-8470-3B1DBB70CB7D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ransition spd="med">
    <p:fade/>
  </p:transition>
  <p:txStyles>
    <p:titleStyle>
      <a:lvl1pPr algn="ctr" defTabSz="1148080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48080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148080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148080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148080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148080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148080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148080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148080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30530" indent="-430530" algn="l" defTabSz="1148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180" indent="-357505" algn="l" defTabSz="1148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830" indent="-285750" algn="l" defTabSz="1148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8505" indent="-285750" algn="l" defTabSz="1148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1275" indent="-285750" algn="l" defTabSz="1148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658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062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4665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070" indent="-287020" algn="l" defTabSz="1148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4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80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148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552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956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360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764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1685" algn="l" defTabSz="114808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706412" y="467443"/>
            <a:ext cx="11444023" cy="46610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927715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340451" y="6696722"/>
            <a:ext cx="417594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9080147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253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97355" algn="l"/>
        </a:tabLst>
        <a:defRPr sz="168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195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37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6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04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06412" y="467443"/>
            <a:ext cx="11444023" cy="466108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06412" y="1004543"/>
            <a:ext cx="11444023" cy="568330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927715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6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340451" y="6696722"/>
            <a:ext cx="417594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6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9080147" y="6696722"/>
            <a:ext cx="2847234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65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楷体" panose="020106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253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楷体" panose="02010609060101010101" pitchFamily="49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楷体" panose="02010609060101010101" pitchFamily="49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97355" algn="l"/>
        </a:tabLst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楷体" panose="02010609060101010101" pitchFamily="49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楷体" panose="02010609060101010101" pitchFamily="49" charset="-122"/>
          <a:cs typeface="+mn-cs"/>
        </a:defRPr>
      </a:lvl3pPr>
      <a:lvl4pPr marL="1687195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楷体" panose="02010609060101010101" pitchFamily="49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85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楷体" panose="02010609060101010101" pitchFamily="49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37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6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04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2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1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36.xml"/><Relationship Id="rId1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237.xml"/><Relationship Id="rId2" Type="http://schemas.openxmlformats.org/officeDocument/2006/relationships/image" Target="../media/image59.jpeg"/><Relationship Id="rId1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238.xml"/><Relationship Id="rId2" Type="http://schemas.openxmlformats.org/officeDocument/2006/relationships/image" Target="../media/image60.jpeg"/><Relationship Id="rId1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239.xml"/><Relationship Id="rId2" Type="http://schemas.openxmlformats.org/officeDocument/2006/relationships/image" Target="../media/image61.jpeg"/><Relationship Id="rId1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40.xml"/><Relationship Id="rId1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241.xml"/><Relationship Id="rId2" Type="http://schemas.openxmlformats.org/officeDocument/2006/relationships/image" Target="../media/image62.jpeg"/><Relationship Id="rId1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242.xml"/><Relationship Id="rId1" Type="http://schemas.openxmlformats.org/officeDocument/2006/relationships/image" Target="../media/image6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43.xml"/><Relationship Id="rId1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44.xml"/><Relationship Id="rId1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6.xml"/><Relationship Id="rId1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jpeg"/><Relationship Id="rId3" Type="http://schemas.openxmlformats.org/officeDocument/2006/relationships/tags" Target="../tags/tag234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33.png"/><Relationship Id="rId1" Type="http://schemas.openxmlformats.org/officeDocument/2006/relationships/tags" Target="../tags/tag2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lum bright="30000"/>
          </a:blip>
          <a:stretch>
            <a:fillRect/>
          </a:stretch>
        </p:blipFill>
        <p:spPr>
          <a:xfrm>
            <a:off x="-215265" y="-1133475"/>
            <a:ext cx="13068300" cy="8712200"/>
          </a:xfrm>
          <a:prstGeom prst="rect">
            <a:avLst/>
          </a:prstGeom>
        </p:spPr>
      </p:pic>
      <p:sp>
        <p:nvSpPr>
          <p:cNvPr id="19467" name="矩形 259"/>
          <p:cNvSpPr>
            <a:spLocks noChangeArrowheads="1"/>
          </p:cNvSpPr>
          <p:nvPr/>
        </p:nvSpPr>
        <p:spPr bwMode="auto">
          <a:xfrm>
            <a:off x="3185795" y="2459038"/>
            <a:ext cx="6769100" cy="923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</a:bodyPr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6000" b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明心知往  力行求至</a:t>
            </a:r>
            <a:endParaRPr lang="zh-CN" altLang="en-US" sz="6000" b="1">
              <a:ln w="22225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9468" name="矩形 259"/>
          <p:cNvSpPr>
            <a:spLocks noChangeArrowheads="1"/>
          </p:cNvSpPr>
          <p:nvPr/>
        </p:nvSpPr>
        <p:spPr bwMode="auto">
          <a:xfrm>
            <a:off x="1530985" y="3539490"/>
            <a:ext cx="10031095" cy="6153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----</a:t>
            </a:r>
            <a:r>
              <a:rPr lang="zh-CN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从</a:t>
            </a:r>
            <a:r>
              <a:rPr lang="zh-CN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华为天才少年到孟晚舟，谈读书与梦想</a:t>
            </a:r>
            <a:endParaRPr lang="zh-CN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QQ图片202008062057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2967355"/>
            <a:ext cx="59039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QQ图片202008062057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2967355"/>
            <a:ext cx="58197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23875" y="107950"/>
            <a:ext cx="12025313" cy="248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en-US" altLang="zh-CN" sz="24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2020年，华中科技大学张霁、姚婷入选华为“天才少年”计划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年入选的左鹏飞和钟钊，华中科大一共有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名学子入选。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华为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“天才少年”项目，是任正非发起的用顶级挑战和顶级薪酬去吸引顶尖人才的项目。华为招募的“天才少年”，工资都是按年度工资制度发放的，共有三档，最高年薪达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万元。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QQ图片202008062058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1600200"/>
            <a:ext cx="60483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QQ图片202008062058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5275" y="1600200"/>
            <a:ext cx="59039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1596725135213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8" y="1095375"/>
            <a:ext cx="13250862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301115" y="53975"/>
            <a:ext cx="3710940" cy="5219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p>
            <a:endParaRPr lang="zh-CN" altLang="en-US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4"/>
          <p:cNvSpPr/>
          <p:nvPr/>
        </p:nvSpPr>
        <p:spPr>
          <a:xfrm>
            <a:off x="2252663" y="1960563"/>
            <a:ext cx="8496300" cy="2087562"/>
          </a:xfrm>
          <a:custGeom>
            <a:avLst/>
            <a:gdLst/>
            <a:ahLst/>
            <a:cxnLst/>
            <a:rect l="l" t="t" r="r" b="b"/>
            <a:pathLst>
              <a:path w="6479700" h="1651206">
                <a:moveTo>
                  <a:pt x="136084" y="0"/>
                </a:moveTo>
                <a:lnTo>
                  <a:pt x="6343617" y="0"/>
                </a:lnTo>
                <a:cubicBezTo>
                  <a:pt x="6432372" y="294354"/>
                  <a:pt x="6479700" y="606510"/>
                  <a:pt x="6479700" y="929719"/>
                </a:cubicBezTo>
                <a:cubicBezTo>
                  <a:pt x="6479700" y="1177787"/>
                  <a:pt x="6451820" y="1419344"/>
                  <a:pt x="6398058" y="1651206"/>
                </a:cubicBezTo>
                <a:lnTo>
                  <a:pt x="81642" y="1651206"/>
                </a:lnTo>
                <a:cubicBezTo>
                  <a:pt x="27880" y="1419344"/>
                  <a:pt x="0" y="1177787"/>
                  <a:pt x="0" y="929719"/>
                </a:cubicBezTo>
                <a:cubicBezTo>
                  <a:pt x="0" y="606510"/>
                  <a:pt x="47328" y="294354"/>
                  <a:pt x="136084" y="0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pic>
        <p:nvPicPr>
          <p:cNvPr id="28674" name="Picture 5" descr="15967272991329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35100" y="1528763"/>
            <a:ext cx="12746038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HB`ZZG2JC@TYGJT{ASZZNU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87475" y="520700"/>
            <a:ext cx="103695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val 5" descr="QQ图片20200807122501"/>
          <p:cNvSpPr>
            <a:spLocks noChangeArrowheads="1"/>
          </p:cNvSpPr>
          <p:nvPr/>
        </p:nvSpPr>
        <p:spPr bwMode="auto">
          <a:xfrm>
            <a:off x="668338" y="879475"/>
            <a:ext cx="4248150" cy="5543550"/>
          </a:xfrm>
          <a:prstGeom prst="ellipse">
            <a:avLst/>
          </a:prstGeom>
          <a:blipFill dpi="0" rotWithShape="0">
            <a:blip r:embed="rId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722" name="Picture 6" descr="159677469245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288" y="1671638"/>
            <a:ext cx="10082212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张霁：二本少年，逆袭华为人才</a:t>
            </a:r>
            <a:endParaRPr lang="zh-CN" altLang="en-US" sz="40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235" y="1400810"/>
            <a:ext cx="12004675" cy="4772025"/>
          </a:xfrm>
        </p:spPr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张霁1993年出生于湖北咸宁通山，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本科就读于武昌理工学院电信专业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，这所学校可不是大家想象的什么985或211名校，连普通一本高校都不是，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而是一所二本民办高校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，张霁进入这所学校后，并没有因此而气馁，更没有庸庸碌碌的混日子，在刚进武昌理工学院的时候，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张霁就为自己制定了四年学习规划，也确定了继续考研深造的学习目标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，并按计划有条不紊地学习。无论是上什么课程，他永远坐在第一排，做最认真听的那个人，专心听讲并做笔记，在周末时他还经常到图书馆学习。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张霁：</a:t>
            </a:r>
            <a:r>
              <a:rPr lang="zh-CN" altLang="en-US" sz="4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二本少年，逆袭华为人才</a:t>
            </a:r>
            <a:endParaRPr lang="zh-CN" altLang="en-US" sz="40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235" y="1185545"/>
            <a:ext cx="12004675" cy="4772025"/>
          </a:xfrm>
        </p:spPr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功夫不负有心人，在四年的精心准备下，张霁首先考上武汉邮电科学研究院的研究生，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在研究生学习期间，张霁仍按照规划努力学习，成绩一直名列前茅，毕业后，受到华中科技大学的青睐，在2016年如愿进入华中科技大学计算机系统结构专业就读研究生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，并且在华中科技大学武汉光电国家实验室深造。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由于做科研比较忙，张霁没有像其他学生一样投递简历，但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很多公司都找上门来，他曾拿到腾讯、IBM、阿里巴巴等公司的offer，最高给他开出360万的薪资，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但他还是选择了华为。张霁选择华为，是因为华为能让他与志同道合的人一起做自己感兴趣的事。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张霁：</a:t>
            </a:r>
            <a:r>
              <a:rPr lang="zh-CN" altLang="en-US" sz="4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二本少年，逆袭华为人才</a:t>
            </a:r>
            <a:endParaRPr lang="zh-CN" altLang="en-US" sz="40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235" y="1400810"/>
            <a:ext cx="12004675" cy="4772025"/>
          </a:xfrm>
        </p:spPr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立志报国，负重砥砺前行，书写无悔青春。”张霁说，“对我目前来说，在华为最艰难的时候加入华为，也是希望自己能够为华为做出一点贡献，所以我也呼吁更多的青年才俊加入华为，帮助华为渡过难关，让世界刮目相看。”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他坦言，自己近期目标，是把项目做好。远期目标，是发光发热，用自己最擅长的地方，把工作做得更好，“要沉下心，一步步来。”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张霁表示，在华为最艰难的时候加入，也是希望能够为华为做一点贡献，他同时呼吁更多青年才俊加入。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C8OF8F1Q6{8CFN%L_O}S42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9775" y="952500"/>
            <a:ext cx="31067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7"/>
          <p:cNvSpPr>
            <a:spLocks noChangeArrowheads="1"/>
          </p:cNvSpPr>
          <p:nvPr/>
        </p:nvSpPr>
        <p:spPr bwMode="auto">
          <a:xfrm>
            <a:off x="1460500" y="5345113"/>
            <a:ext cx="136842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张霁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747" name="Rectangle 8"/>
          <p:cNvSpPr>
            <a:spLocks noChangeArrowheads="1"/>
          </p:cNvSpPr>
          <p:nvPr/>
        </p:nvSpPr>
        <p:spPr bwMode="auto">
          <a:xfrm>
            <a:off x="4556125" y="1239838"/>
            <a:ext cx="60991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张霁认为自己是一个努力型选手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2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4605338" y="1936750"/>
            <a:ext cx="365125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ea typeface="楷体_GB2312" pitchFamily="49" charset="-122"/>
              </a:rPr>
              <a:t>★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有目标，有规划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2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4648200" y="3219450"/>
            <a:ext cx="350043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ea typeface="楷体_GB2312" pitchFamily="49" charset="-122"/>
              </a:rPr>
              <a:t>★有主见，有判断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1750" name="Rectangle 11"/>
          <p:cNvSpPr>
            <a:spLocks noChangeArrowheads="1"/>
          </p:cNvSpPr>
          <p:nvPr/>
        </p:nvSpPr>
        <p:spPr bwMode="auto">
          <a:xfrm>
            <a:off x="4657725" y="4543425"/>
            <a:ext cx="513238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ea typeface="楷体_GB2312" pitchFamily="49" charset="-122"/>
              </a:rPr>
              <a:t>★与志同道合的人一起做事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1751" name="Rectangle 12"/>
          <p:cNvSpPr>
            <a:spLocks noChangeArrowheads="1"/>
          </p:cNvSpPr>
          <p:nvPr/>
        </p:nvSpPr>
        <p:spPr bwMode="auto">
          <a:xfrm>
            <a:off x="4624388" y="2608263"/>
            <a:ext cx="36512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★有热忱，有主动</a:t>
            </a:r>
            <a:r>
              <a:rPr lang="zh-CN" altLang="en-US" sz="320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32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4648200" y="3881438"/>
            <a:ext cx="34480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3200" b="1">
                <a:ea typeface="楷体_GB2312" pitchFamily="49" charset="-122"/>
              </a:rPr>
              <a:t>★有责任，有担当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8305" y="290830"/>
            <a:ext cx="12233910" cy="1204595"/>
          </a:xfrm>
        </p:spPr>
        <p:txBody>
          <a:bodyPr/>
          <a:p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9月2日孟晚舟在母校都匀一中发表演讲：</a:t>
            </a:r>
            <a:b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读书万卷，咖啡千杯</a:t>
            </a:r>
            <a:endParaRPr lang="zh-CN" altLang="en-US" sz="4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49245" y="1687830"/>
            <a:ext cx="7157720" cy="47720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val 5" descr="QQ图片20200807122802"/>
          <p:cNvSpPr>
            <a:spLocks noChangeArrowheads="1"/>
          </p:cNvSpPr>
          <p:nvPr/>
        </p:nvSpPr>
        <p:spPr bwMode="auto">
          <a:xfrm>
            <a:off x="379413" y="663575"/>
            <a:ext cx="4176712" cy="5832475"/>
          </a:xfrm>
          <a:prstGeom prst="ellipse">
            <a:avLst/>
          </a:prstGeom>
          <a:blipFill dpi="0" rotWithShape="0">
            <a:blip r:embed="rId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3794" name="Picture 6" descr="159677456147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0950" y="2247900"/>
            <a:ext cx="98647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姚婷：由差生逆袭，智慧与美丽的湘妹子</a:t>
            </a:r>
            <a:endParaRPr lang="zh-CN" altLang="en-US" sz="40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2620" y="1687830"/>
            <a:ext cx="6983095" cy="4773295"/>
          </a:xfrm>
        </p:spPr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姚婷，湖南益阳人，长沙长大的湘妹子，毕业于长沙市周南中学。毕业于于华中科技大学武汉光电国家研究中心计算系统结构专业，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直博，研究方向为新型存储介质（NVM，SMR），数据库和键值存储系统。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目前从事全NVM键值存储以及基于NVM的混合存储系统研究。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rcRect l="22856" r="21805"/>
          <a:stretch>
            <a:fillRect/>
          </a:stretch>
        </p:blipFill>
        <p:spPr>
          <a:xfrm>
            <a:off x="7940675" y="1960245"/>
            <a:ext cx="4377055" cy="48139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姚婷：由差生逆袭，智慧与美丽的湘妹子</a:t>
            </a:r>
            <a:endParaRPr lang="zh-CN" altLang="en-US" sz="40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235" y="1544320"/>
            <a:ext cx="12004675" cy="4772025"/>
          </a:xfrm>
        </p:spPr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在读</a:t>
            </a:r>
            <a:r>
              <a:rPr lang="zh-CN" altLang="en-US" sz="24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初三时因为学习态度不端正，成绩严重下降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，她的父亲很失望，对她说再也不盯她写作业了，考不好自己承担责任。由于中考成绩只获得4A2B，进不了湖南任何一所重点高中，</a:t>
            </a:r>
            <a:r>
              <a:rPr lang="zh-CN" altLang="en-US" sz="24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勉强以择校的方式进入周南中学，而且平行班（普通班）。</a:t>
            </a:r>
            <a:endParaRPr lang="zh-CN" altLang="en-US" sz="2400" b="1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因为中考成绩影响了高中入学，姚婷才</a:t>
            </a:r>
            <a:r>
              <a:rPr lang="zh-CN" altLang="en-US" sz="24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幡然醒悟，决定从高中开始要对自己负责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再也不要大人操心。她一直都在不停的努力，直到高二进行分班考时，她凭借自身的努力，进了周南中学“春蕾班”。学校属于寄宿制，长沙籍学生一般会在周末回家待两天，可是姚婷几乎没有离开过学校，理由很简单，</a:t>
            </a:r>
            <a:r>
              <a:rPr lang="zh-CN" altLang="en-US" sz="24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她想在学校专心专意学习，不想被外界打扰。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正因为这种自律，姚婷在高二高三两年时间，成绩不断得到提升。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3493"/>
            <a:ext cx="11571287" cy="1204912"/>
          </a:xfrm>
        </p:spPr>
        <p:txBody>
          <a:bodyPr/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姚婷：由差生逆袭，智慧与美丽的湘妹子</a:t>
            </a:r>
            <a:endParaRPr lang="zh-CN" altLang="en-US" sz="40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70" y="1042035"/>
            <a:ext cx="12430760" cy="4772025"/>
          </a:xfrm>
        </p:spPr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女孩子不适合学理工科，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这个观念已经在太多中国人脑中根生蒂固了。关于外界对实验室女博士年龄偏大、严肃无趣、难以接近的误解，姚婷表示反对：其实我们很年轻、很有活力。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姚婷考入华中科技大学计算机专业，博士研究方向为新型存储介质(NVM，SMR)，数据库和键值存储系统。在本科阶段，她不仅参加辩论队、中英文演讲，还担任外联部副部长、辅修第二专业英语，对外翻译、支教，参加全国大学生数学建模大赛、全国大学生物联网大赛……</a:t>
            </a:r>
            <a:r>
              <a:rPr lang="zh-CN" altLang="en-US" sz="24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正如姚婷所说的，“始终在各个小环境做到优秀，再随着环境的改变提升自己。”</a:t>
            </a:r>
            <a:endParaRPr lang="zh-CN" altLang="en-US" sz="2400" b="1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读博期间，她更是</a:t>
            </a:r>
            <a:r>
              <a:rPr lang="zh-CN" altLang="en-US" sz="24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敢于挑战自己的短板，抓住各种研究课题、论文写作、参加学术会议、出国学习交流的机会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，还在CCF A类会议FAST、ATC，CCF B类会议IPDPS、MSST，CCF A期刊TPDS、TOS等以第一作者发表论文。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0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姚婷：由差生逆袭，智慧与美丽的湘妹子</a:t>
            </a:r>
            <a:endParaRPr lang="zh-CN" altLang="en-US" sz="40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235" y="1544320"/>
            <a:ext cx="12004675" cy="4772025"/>
          </a:xfrm>
        </p:spPr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面对公众平台上铺天盖地的赞扬，姚婷表示：“我觉得一个人的成功是要看他创造了多少价值，并不是说我拿到了 156 万年薪我就成功了。</a:t>
            </a:r>
            <a:r>
              <a:rPr lang="zh-CN" altLang="en-US" sz="28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人生不是在乎一城一池的得失。我现在即使被大多数人认为是巅峰，它也不一定就是一个巅峰”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，“这种节点上的得失，都没有什么价值。如果能够真正创造出有价值的产品或科研成果那才是有价值的。”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“每个人，在出生降临在这个世界上的时候，就被寄托了满满的期待和爱。”</a:t>
            </a:r>
            <a:r>
              <a:rPr lang="zh-CN" altLang="en-US" sz="28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有的人终其一生都在追求不生活在他人的期待中，何不转换想法，期待是爱的另一种表现形式，敦促我们努力生活。</a:t>
            </a:r>
            <a:endParaRPr lang="zh-CN" altLang="en-US" sz="2800" b="1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f9dcd100baa1cd11c40dfbcd865adcfbc2ce2d7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3875" y="520700"/>
            <a:ext cx="3835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1100138" y="5705475"/>
            <a:ext cx="367347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zh-CN" altLang="en-US" sz="3200" b="1"/>
              <a:t>姚婷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5780088" y="2463800"/>
            <a:ext cx="38544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ea typeface="楷体_GB2312" pitchFamily="49" charset="-122"/>
              </a:rPr>
              <a:t>★用实力打破偏见</a:t>
            </a:r>
            <a:endParaRPr lang="zh-CN" altLang="en-US" sz="3600" b="1">
              <a:ea typeface="楷体_GB2312" pitchFamily="49" charset="-122"/>
            </a:endParaRPr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5780088" y="1168400"/>
            <a:ext cx="5689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ea typeface="楷体_GB2312" pitchFamily="49" charset="-122"/>
              </a:rPr>
              <a:t>★靠的不是智商，而是自律</a:t>
            </a:r>
            <a:endParaRPr lang="zh-CN" altLang="en-US" sz="3600" b="1">
              <a:ea typeface="楷体_GB2312" pitchFamily="49" charset="-122"/>
            </a:endParaRPr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5853113" y="3760788"/>
            <a:ext cx="3395662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ea typeface="楷体_GB2312" pitchFamily="49" charset="-122"/>
              </a:rPr>
              <a:t>★低调，有担当</a:t>
            </a:r>
            <a:endParaRPr lang="zh-CN" altLang="en-US" sz="3600" b="1"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学生活动二：</a:t>
            </a:r>
            <a:endParaRPr lang="zh-CN" altLang="en-US" sz="40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pPr latinLnBrk="0">
              <a:lnSpc>
                <a:spcPct val="200000"/>
              </a:lnSpc>
              <a:spcBef>
                <a:spcPts val="0"/>
              </a:spcBef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从以上人物的经历中你收获了什么？你现在如何理解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天才少年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”?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988175" y="1687830"/>
            <a:ext cx="4773295" cy="47732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1028700" y="2406968"/>
            <a:ext cx="10729913" cy="40309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eaLnBrk="1" latinLnBrk="0" hangingPunct="1">
              <a:lnSpc>
                <a:spcPct val="200000"/>
              </a:lnSpc>
            </a:pP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32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每个人的成功都不是随便的，只有树立目标、主动规划自己，经过长久的积累后，才有机会去敲开成功的大门。         </a:t>
            </a:r>
            <a:endParaRPr lang="zh-CN" altLang="en-US" sz="3200" b="1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latinLnBrk="0" hangingPunct="1">
              <a:lnSpc>
                <a:spcPct val="200000"/>
              </a:lnSpc>
            </a:pPr>
            <a:r>
              <a:rPr lang="zh-CN" altLang="en-US" sz="32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成功没有捷径，一路上需要我们耐得住寂寞，沉下心来做事。</a:t>
            </a:r>
            <a:r>
              <a:rPr lang="zh-CN" altLang="en-US" sz="32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32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2770" name="Picture 6" descr="(zhaox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448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7" descr="159679259749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438" y="447675"/>
            <a:ext cx="69342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1100138" y="2336483"/>
            <a:ext cx="11155680" cy="1419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如果错过了太阳时你流了泪，那么你也要错过群星了。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>
                <a:latin typeface="楷体_GB2312" pitchFamily="49" charset="-122"/>
                <a:ea typeface="楷体_GB2312" pitchFamily="49" charset="-122"/>
              </a:rPr>
              <a:t>                                     </a:t>
            </a:r>
            <a:r>
              <a:rPr lang="en-US" altLang="zh-CN" sz="2800" b="1">
                <a:ea typeface="楷体_GB2312" pitchFamily="49" charset="-122"/>
              </a:rPr>
              <a:t>——</a:t>
            </a:r>
            <a:r>
              <a:rPr lang="zh-CN" altLang="en-US" sz="2800" b="1">
                <a:ea typeface="楷体_GB2312" pitchFamily="49" charset="-122"/>
              </a:rPr>
              <a:t>泰戈尔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1028700" y="3903663"/>
            <a:ext cx="11304588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不要沉湎与过去的失败当中，抓住眼前的机会，否则，在下一个机会来临的时候，你还会失去机会。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5843" name="Picture 7" descr="15967925974912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11438" y="447675"/>
            <a:ext cx="69342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9" descr="(zhaox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1463"/>
            <a:ext cx="30448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EN4]{LEKYF@WV`Y][BP7VY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8563" y="2536825"/>
            <a:ext cx="74898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7" descr="159679746352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75" y="736600"/>
            <a:ext cx="12857163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8" descr="(zhaox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112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读书万卷，咖啡千杯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6063615" y="1925320"/>
            <a:ext cx="6493510" cy="4589145"/>
          </a:xfrm>
        </p:spPr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学生时代，</a:t>
            </a:r>
            <a:r>
              <a:rPr lang="zh-CN" altLang="en-US" sz="32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我们渴求知识，用万卷书籍来丰盈认知和思想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未来不是省出来的，</a:t>
            </a:r>
            <a:r>
              <a:rPr lang="zh-CN" altLang="en-US" sz="32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而是持续投入和努力奋斗所创造出来的。</a:t>
            </a:r>
            <a:endParaRPr lang="zh-CN" altLang="en-US" sz="32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68020" y="2247900"/>
            <a:ext cx="5464175" cy="36398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55e736d12f2eb93836d32ae78b999632e4dd6f6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47838" y="231775"/>
            <a:ext cx="9577387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5" descr="(zhaox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55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"/>
          <p:cNvSpPr>
            <a:spLocks noChangeArrowheads="1"/>
          </p:cNvSpPr>
          <p:nvPr/>
        </p:nvSpPr>
        <p:spPr bwMode="auto">
          <a:xfrm>
            <a:off x="955675" y="952500"/>
            <a:ext cx="11449050" cy="135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ea typeface="楷体_GB2312" pitchFamily="49" charset="-122"/>
              </a:rPr>
              <a:t>        华为目前遭遇美国前所未有的打压，在核心零部件和软件服务上遇到断供等问题，现在是华为最艰难的时期。</a:t>
            </a:r>
            <a:endParaRPr lang="zh-CN" altLang="en-US" sz="3200" b="1">
              <a:ea typeface="楷体_GB2312" pitchFamily="49" charset="-122"/>
            </a:endParaRPr>
          </a:p>
        </p:txBody>
      </p:sp>
      <p:pic>
        <p:nvPicPr>
          <p:cNvPr id="38914" name="Picture 7" descr="15968024801882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87700" y="2536825"/>
            <a:ext cx="73437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11"/>
          <p:cNvSpPr>
            <a:spLocks noChangeArrowheads="1"/>
          </p:cNvSpPr>
          <p:nvPr/>
        </p:nvSpPr>
        <p:spPr bwMode="auto">
          <a:xfrm>
            <a:off x="523875" y="4192588"/>
            <a:ext cx="11880850" cy="1676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357505">
              <a:lnSpc>
                <a:spcPct val="130000"/>
              </a:lnSpc>
            </a:pPr>
            <a:r>
              <a:rPr lang="zh-CN" altLang="en-US" sz="3500" b="1">
                <a:latin typeface="楷体_GB2312" pitchFamily="49" charset="-122"/>
                <a:ea typeface="楷体_GB2312" pitchFamily="49" charset="-122"/>
              </a:rPr>
              <a:t>                    </a:t>
            </a: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寒冬面前，</a:t>
            </a: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  <a:p>
            <a:pPr indent="357505">
              <a:lnSpc>
                <a:spcPct val="130000"/>
              </a:lnSpc>
            </a:pP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华为用资金换人才，用人才换生存，用生存换未来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!</a:t>
            </a: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8916" name="Picture 12" descr="(zhaox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7163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(zhaoxi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12113" y="0"/>
            <a:ext cx="388937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1596802480188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8221" y="3976365"/>
            <a:ext cx="7343775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7901" y="3184277"/>
            <a:ext cx="10369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i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求学之路就像一场硬仗</a:t>
            </a:r>
            <a:endParaRPr lang="zh-CN" altLang="en-US" sz="5400" b="1" i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768239" y="1753422"/>
            <a:ext cx="7017695" cy="2541236"/>
          </a:xfrm>
        </p:spPr>
        <p:txBody>
          <a:bodyPr/>
          <a:p>
            <a:r>
              <a:rPr lang="zh-CN" altLang="en-US" sz="464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孟晚舟</a:t>
            </a:r>
            <a:br>
              <a:rPr lang="zh-CN" altLang="en-US" sz="464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en-US" sz="464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给我们的思考</a:t>
            </a:r>
            <a:endParaRPr lang="zh-CN" altLang="en-US" sz="464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09" name="改革落实在基层" descr="7b0a202020202274657874626f78223a20227b5c2263617465676f72795f69645c223a31303431332c5c2269645c223a32303332363034377d220a7d0a"/>
          <p:cNvGrpSpPr/>
          <p:nvPr/>
        </p:nvGrpSpPr>
        <p:grpSpPr>
          <a:xfrm>
            <a:off x="261155" y="810586"/>
            <a:ext cx="3532284" cy="1426306"/>
            <a:chOff x="7341" y="4107"/>
            <a:chExt cx="5275" cy="2130"/>
          </a:xfrm>
        </p:grpSpPr>
        <p:pic>
          <p:nvPicPr>
            <p:cNvPr id="810" name="图片 809" descr="幻灯片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564" y="4107"/>
              <a:ext cx="4920" cy="2130"/>
            </a:xfrm>
            <a:prstGeom prst="rect">
              <a:avLst/>
            </a:prstGeom>
          </p:spPr>
        </p:pic>
        <p:sp>
          <p:nvSpPr>
            <p:cNvPr id="820" name="文本框 819"/>
            <p:cNvSpPr txBox="1"/>
            <p:nvPr/>
          </p:nvSpPr>
          <p:spPr>
            <a:xfrm>
              <a:off x="7341" y="4541"/>
              <a:ext cx="5275" cy="13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27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以舟为镜</a:t>
              </a:r>
              <a:endParaRPr lang="zh-CN" altLang="en-US" sz="327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806" y="338503"/>
            <a:ext cx="11444023" cy="466065"/>
          </a:xfrm>
        </p:spPr>
        <p:txBody>
          <a:bodyPr/>
          <a:p>
            <a:r>
              <a:rPr lang="en-US" altLang="zh-CN" sz="3375">
                <a:solidFill>
                  <a:srgbClr val="FF0000"/>
                </a:solidFill>
              </a:rPr>
              <a:t>1.人生重在选择</a:t>
            </a:r>
            <a:r>
              <a:rPr sz="3375">
                <a:solidFill>
                  <a:srgbClr val="FF0000"/>
                </a:solidFill>
              </a:rPr>
              <a:t>，</a:t>
            </a:r>
            <a:r>
              <a:rPr lang="en-US" altLang="zh-CN" sz="3375">
                <a:solidFill>
                  <a:srgbClr val="FF0000"/>
                </a:solidFill>
              </a:rPr>
              <a:t>选择比努力和天赋更</a:t>
            </a:r>
            <a:r>
              <a:rPr sz="3375">
                <a:solidFill>
                  <a:srgbClr val="FF0000"/>
                </a:solidFill>
              </a:rPr>
              <a:t>重要！</a:t>
            </a:r>
            <a:endParaRPr sz="3375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2313" y="1127990"/>
            <a:ext cx="6571723" cy="5682458"/>
          </a:xfrm>
        </p:spPr>
        <p:txBody>
          <a:bodyPr/>
          <a:p>
            <a:r>
              <a:rPr lang="zh-CN" altLang="en-US" sz="2110" b="1"/>
              <a:t>孟晚舟在多次演讲中，都提到一个词：选择。</a:t>
            </a:r>
            <a:endParaRPr lang="zh-CN" altLang="en-US" sz="2110" b="1"/>
          </a:p>
          <a:p>
            <a:r>
              <a:rPr lang="zh-CN" altLang="en-US" sz="2110" b="1"/>
              <a:t>“选择大于努力，选择大于天赋，选择是一切成功的前提，选择决定未来。”</a:t>
            </a:r>
            <a:endParaRPr lang="zh-CN" altLang="en-US" sz="2110" b="1"/>
          </a:p>
          <a:p>
            <a:r>
              <a:rPr lang="zh-CN" altLang="en-US" sz="2110" b="1"/>
              <a:t>1992年大学毕业时，孟晚舟</a:t>
            </a:r>
            <a:r>
              <a:rPr lang="zh-CN" altLang="en-US" sz="2110" b="1">
                <a:solidFill>
                  <a:srgbClr val="0070C0"/>
                </a:solidFill>
              </a:rPr>
              <a:t>并没有在第一时间加入华为，而是选择在建设银行工作。</a:t>
            </a:r>
            <a:endParaRPr lang="zh-CN" altLang="en-US" sz="2110" b="1"/>
          </a:p>
          <a:p>
            <a:r>
              <a:rPr lang="zh-CN" altLang="en-US" sz="2110" b="1"/>
              <a:t>1993年，孟晚舟正式加入华为，从行政岗位做起，</a:t>
            </a:r>
            <a:r>
              <a:rPr lang="zh-CN" altLang="en-US" sz="2110" b="1">
                <a:solidFill>
                  <a:srgbClr val="0070C0"/>
                </a:solidFill>
              </a:rPr>
              <a:t>1997年，孟晚舟前往华中理工大学攻读会计专业硕士，学成又回到华为，转型财务部门。</a:t>
            </a:r>
            <a:endParaRPr lang="zh-CN" altLang="en-US" sz="2110" b="1"/>
          </a:p>
          <a:p>
            <a:r>
              <a:rPr lang="zh-CN" altLang="en-US" sz="2110" b="1"/>
              <a:t>她说：那些成就高的人，</a:t>
            </a:r>
            <a:r>
              <a:rPr lang="zh-CN" altLang="en-US" sz="2110" b="1">
                <a:solidFill>
                  <a:srgbClr val="0070C0"/>
                </a:solidFill>
              </a:rPr>
              <a:t>无不专注一个方向，持续发力，单点突破，</a:t>
            </a:r>
            <a:r>
              <a:rPr lang="zh-CN" altLang="en-US" sz="2110" b="1"/>
              <a:t>而她走着走着，也选择了始终如一，做一个华为人。</a:t>
            </a:r>
            <a:endParaRPr lang="zh-CN" altLang="en-US" sz="2110" b="1"/>
          </a:p>
        </p:txBody>
      </p:sp>
      <p:pic>
        <p:nvPicPr>
          <p:cNvPr id="8" name="内容占位符 7" descr="微信图片_2021092614302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4705" y="1758109"/>
            <a:ext cx="5571300" cy="3717101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806" y="276898"/>
            <a:ext cx="11444023" cy="466065"/>
          </a:xfrm>
        </p:spPr>
        <p:txBody>
          <a:bodyPr/>
          <a:p>
            <a:r>
              <a:rPr lang="en-US" altLang="zh-CN" sz="3375">
                <a:solidFill>
                  <a:srgbClr val="FF0000"/>
                </a:solidFill>
              </a:rPr>
              <a:t>2.</a:t>
            </a:r>
            <a:r>
              <a:rPr sz="3375">
                <a:solidFill>
                  <a:srgbClr val="FF0000"/>
                </a:solidFill>
              </a:rPr>
              <a:t>基层，是个人进化最好的练兵场！</a:t>
            </a:r>
            <a:endParaRPr sz="3375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2313" y="1004778"/>
            <a:ext cx="6571723" cy="5682458"/>
          </a:xfrm>
        </p:spPr>
        <p:txBody>
          <a:bodyPr/>
          <a:p>
            <a:r>
              <a:rPr lang="zh-CN" altLang="en-US" sz="2110" b="1"/>
              <a:t>孟晚舟的华为生涯中，</a:t>
            </a:r>
            <a:r>
              <a:rPr lang="zh-CN" altLang="en-US" sz="2110" b="1">
                <a:solidFill>
                  <a:srgbClr val="0070C0"/>
                </a:solidFill>
              </a:rPr>
              <a:t>最少有15年都是在一线，</a:t>
            </a:r>
            <a:r>
              <a:rPr lang="zh-CN" altLang="en-US" sz="2110" b="1"/>
              <a:t>她“听得到炮火”，在基层得到了充分的成长和练兵。</a:t>
            </a:r>
            <a:endParaRPr lang="zh-CN" altLang="en-US" sz="2110" b="1"/>
          </a:p>
          <a:p>
            <a:r>
              <a:rPr lang="zh-CN" altLang="en-US" sz="2110" b="1"/>
              <a:t>加入华为的最初几年，孟晚舟在行政部工作，承担了</a:t>
            </a:r>
            <a:r>
              <a:rPr lang="zh-CN" altLang="en-US" sz="2110" b="1">
                <a:solidFill>
                  <a:srgbClr val="0070C0"/>
                </a:solidFill>
              </a:rPr>
              <a:t>总机转接和文件打印等打杂的工作</a:t>
            </a:r>
            <a:r>
              <a:rPr lang="zh-CN" altLang="en-US" sz="2110" b="1"/>
              <a:t>，工作琐碎而重复。</a:t>
            </a:r>
            <a:endParaRPr lang="zh-CN" altLang="en-US" sz="2110" b="1"/>
          </a:p>
          <a:p>
            <a:r>
              <a:rPr lang="zh-CN" altLang="en-US" sz="2110" b="1"/>
              <a:t>“接线员”的工作做到后来，她不仅对华为的产品、业务部门如数家珍，对华为的企业文化也是透彻的理解；</a:t>
            </a:r>
            <a:endParaRPr lang="zh-CN" altLang="en-US" sz="2110" b="1"/>
          </a:p>
          <a:p>
            <a:r>
              <a:rPr lang="zh-CN" altLang="en-US" sz="2110" b="1">
                <a:solidFill>
                  <a:srgbClr val="0070C0"/>
                </a:solidFill>
              </a:rPr>
              <a:t>最基础的基层财务工作给她提供了从细胞、微血管级别了解华为业务和现金流的实战经验，最终成就专业的财务领导人。</a:t>
            </a:r>
            <a:endParaRPr lang="zh-CN" altLang="en-US" sz="2110" b="1">
              <a:solidFill>
                <a:srgbClr val="0070C0"/>
              </a:solidFill>
            </a:endParaRPr>
          </a:p>
        </p:txBody>
      </p:sp>
      <p:pic>
        <p:nvPicPr>
          <p:cNvPr id="5" name="内容占位符 4" descr="微信图片_2021092614341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4036" y="1407894"/>
            <a:ext cx="5571300" cy="391999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806" y="338503"/>
            <a:ext cx="11444023" cy="466065"/>
          </a:xfrm>
        </p:spPr>
        <p:txBody>
          <a:bodyPr/>
          <a:p>
            <a:r>
              <a:rPr lang="en-US" altLang="zh-CN" sz="3375">
                <a:solidFill>
                  <a:srgbClr val="FF0000"/>
                </a:solidFill>
                <a:latin typeface="+mj-ea"/>
                <a:ea typeface="+mj-ea"/>
                <a:cs typeface="+mj-ea"/>
              </a:rPr>
              <a:t>3.</a:t>
            </a:r>
            <a:r>
              <a:rPr sz="3375">
                <a:solidFill>
                  <a:srgbClr val="FF0000"/>
                </a:solidFill>
                <a:latin typeface="+mj-ea"/>
                <a:ea typeface="+mj-ea"/>
                <a:cs typeface="+mj-ea"/>
              </a:rPr>
              <a:t>不做无谓辩解，只为厚积薄发！</a:t>
            </a:r>
            <a:endParaRPr sz="3375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6109" y="1235800"/>
            <a:ext cx="7621029" cy="6226865"/>
          </a:xfrm>
        </p:spPr>
        <p:txBody>
          <a:bodyPr/>
          <a:p>
            <a:r>
              <a:rPr lang="zh-CN" altLang="en-US" sz="2110" b="1"/>
              <a:t>孟晚舟接手财务负责人，</a:t>
            </a:r>
            <a:r>
              <a:rPr lang="zh-CN" altLang="en-US" sz="2110" b="1">
                <a:solidFill>
                  <a:srgbClr val="0070C0"/>
                </a:solidFill>
              </a:rPr>
              <a:t>曾被敢想敢做要求高的父亲痛斥。</a:t>
            </a:r>
            <a:r>
              <a:rPr lang="zh-CN" altLang="en-US" sz="2110" b="1"/>
              <a:t>她作为下属，也作为女儿，不做辩解，继续做事。</a:t>
            </a:r>
            <a:endParaRPr lang="zh-CN" altLang="en-US" sz="2110" b="1"/>
          </a:p>
          <a:p>
            <a:r>
              <a:rPr lang="zh-CN" altLang="en-US" sz="2110" b="1"/>
              <a:t>2017年的年报中，针对孟的工作，专门写了一段：“今年，为匹配公司的长期发展规划，</a:t>
            </a:r>
            <a:r>
              <a:rPr lang="zh-CN" altLang="en-US" sz="2110" b="1">
                <a:solidFill>
                  <a:srgbClr val="0070C0"/>
                </a:solidFill>
              </a:rPr>
              <a:t>孟晚舟致力于华为财经管理的精细化和综合化，持续建设资金风险管理体系、税务遵从管理体系，并积极推动财经作业高效、敏捷、智能地开展。”</a:t>
            </a:r>
            <a:endParaRPr lang="zh-CN" altLang="en-US" sz="2110" b="1">
              <a:solidFill>
                <a:srgbClr val="0070C0"/>
              </a:solidFill>
            </a:endParaRPr>
          </a:p>
          <a:p>
            <a:r>
              <a:rPr lang="zh-CN" altLang="en-US" sz="2110" b="1"/>
              <a:t>2018年3月，孟晚舟更是接任任正非，成为副董事长。</a:t>
            </a:r>
            <a:endParaRPr lang="zh-CN" altLang="en-US" sz="2110" b="1"/>
          </a:p>
          <a:p>
            <a:r>
              <a:rPr lang="zh-CN" altLang="en-US" sz="2110" b="1"/>
              <a:t>年轻时生怕这个世界不理解自己，生怕自己的声音别人听不到，殊不知说的越多，越没有时间去做。</a:t>
            </a:r>
            <a:r>
              <a:rPr lang="zh-CN" altLang="en-US" sz="2110" b="1">
                <a:solidFill>
                  <a:srgbClr val="0070C0"/>
                </a:solidFill>
              </a:rPr>
              <a:t>不如心怀明月，临水照花，返观内照，拒绝无谓辩解，多听内心声音，为厚积薄发攒每一分气力。</a:t>
            </a:r>
            <a:r>
              <a:rPr lang="zh-CN" altLang="en-US" sz="2110" b="1"/>
              <a:t> </a:t>
            </a:r>
            <a:endParaRPr lang="zh-CN" altLang="en-US" sz="2110" b="1"/>
          </a:p>
        </p:txBody>
      </p:sp>
      <p:pic>
        <p:nvPicPr>
          <p:cNvPr id="5" name="内容占位符 4" descr="微信图片_2021092614404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2768" y="1727306"/>
            <a:ext cx="4915065" cy="33334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806" y="338503"/>
            <a:ext cx="11444023" cy="466065"/>
          </a:xfrm>
        </p:spPr>
        <p:txBody>
          <a:bodyPr/>
          <a:p>
            <a:r>
              <a:rPr lang="en-US" altLang="zh-CN" sz="3375">
                <a:solidFill>
                  <a:srgbClr val="FF0000"/>
                </a:solidFill>
              </a:rPr>
              <a:t>4.</a:t>
            </a:r>
            <a:r>
              <a:rPr sz="3375">
                <a:solidFill>
                  <a:srgbClr val="FF0000"/>
                </a:solidFill>
              </a:rPr>
              <a:t>突破边界，主动寻求变化，方能适应变化</a:t>
            </a:r>
            <a:endParaRPr sz="3375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0926" y="1112588"/>
            <a:ext cx="11312015" cy="5575317"/>
          </a:xfrm>
        </p:spPr>
        <p:txBody>
          <a:bodyPr/>
          <a:p>
            <a:r>
              <a:rPr lang="zh-CN" altLang="en-US" sz="2110" b="1"/>
              <a:t>2016年岁末，企业战略专家陈春花问任正非什么才是华为成功的核心点。他回答，“还是财务体系和人力资源体系”。</a:t>
            </a:r>
            <a:r>
              <a:rPr lang="zh-CN" altLang="en-US" sz="2110" b="1">
                <a:solidFill>
                  <a:srgbClr val="0070C0"/>
                </a:solidFill>
              </a:rPr>
              <a:t>孟晚舟，功不可没！</a:t>
            </a:r>
            <a:endParaRPr lang="zh-CN" altLang="en-US" sz="2110" b="1"/>
          </a:p>
          <a:p>
            <a:r>
              <a:rPr lang="zh-CN" altLang="en-US" sz="2110" b="1"/>
              <a:t>2003年，孟晚舟负责</a:t>
            </a:r>
            <a:r>
              <a:rPr lang="zh-CN" altLang="en-US" sz="2110" b="1">
                <a:solidFill>
                  <a:srgbClr val="0070C0"/>
                </a:solidFill>
              </a:rPr>
              <a:t>建立了全球统一的华为财务组织</a:t>
            </a:r>
            <a:endParaRPr lang="zh-CN" altLang="en-US" sz="2110" b="1"/>
          </a:p>
          <a:p>
            <a:r>
              <a:rPr lang="zh-CN" altLang="en-US" sz="2110" b="1"/>
              <a:t>2005年起，孟晚舟</a:t>
            </a:r>
            <a:r>
              <a:rPr lang="zh-CN" altLang="en-US" sz="2110" b="1">
                <a:solidFill>
                  <a:srgbClr val="0070C0"/>
                </a:solidFill>
              </a:rPr>
              <a:t>主导在全球建立了五个共享中心</a:t>
            </a:r>
            <a:endParaRPr lang="zh-CN" altLang="en-US" sz="2110" b="1">
              <a:solidFill>
                <a:srgbClr val="0070C0"/>
              </a:solidFill>
            </a:endParaRPr>
          </a:p>
          <a:p>
            <a:r>
              <a:rPr lang="zh-CN" altLang="en-US" sz="2110" b="1"/>
              <a:t>2007年起，她负责</a:t>
            </a:r>
            <a:r>
              <a:rPr lang="zh-CN" altLang="en-US" sz="2110" b="1">
                <a:solidFill>
                  <a:srgbClr val="0070C0"/>
                </a:solidFill>
              </a:rPr>
              <a:t>实施了与IBM合作的</a:t>
            </a:r>
            <a:r>
              <a:rPr lang="zh-CN" altLang="en-US" sz="2110" b="1"/>
              <a:t>、长达八年的华为IFS（集成财经服务）变革。</a:t>
            </a:r>
            <a:endParaRPr lang="zh-CN" altLang="en-US" sz="2110" b="1"/>
          </a:p>
          <a:p>
            <a:r>
              <a:rPr lang="zh-CN" altLang="en-US" sz="2110" b="1"/>
              <a:t>2011年，孟晚舟</a:t>
            </a:r>
            <a:r>
              <a:rPr lang="zh-CN" altLang="en-US" sz="2110" b="1">
                <a:solidFill>
                  <a:srgbClr val="0070C0"/>
                </a:solidFill>
              </a:rPr>
              <a:t>接任华为CFO一职</a:t>
            </a:r>
            <a:r>
              <a:rPr lang="zh-CN" altLang="en-US" sz="2110" b="1"/>
              <a:t>，正式跻身华为核心管理层。</a:t>
            </a:r>
            <a:endParaRPr lang="zh-CN" altLang="en-US" sz="2110" b="1"/>
          </a:p>
          <a:p>
            <a:r>
              <a:rPr lang="zh-CN" altLang="en-US" sz="2110" b="1"/>
              <a:t>2013年，由孟晚舟主导，华为在伦敦</a:t>
            </a:r>
            <a:r>
              <a:rPr lang="zh-CN" altLang="en-US" sz="2110" b="1">
                <a:solidFill>
                  <a:srgbClr val="0070C0"/>
                </a:solidFill>
              </a:rPr>
              <a:t>设立全球财务风险控制中心。</a:t>
            </a:r>
            <a:endParaRPr lang="zh-CN" altLang="en-US" sz="2110" b="1"/>
          </a:p>
          <a:p>
            <a:r>
              <a:rPr sz="2110" b="1">
                <a:sym typeface="+mn-ea"/>
              </a:rPr>
              <a:t>2017年，华为员工总数近18万；销售收入6,036亿元人民币，同比增长15.7%；净利润475亿元，增长28.1%；经营活动现金流963亿元，增长95.7%</a:t>
            </a:r>
            <a:r>
              <a:rPr sz="2110" b="1">
                <a:solidFill>
                  <a:srgbClr val="0070C0"/>
                </a:solidFill>
                <a:sym typeface="+mn-ea"/>
              </a:rPr>
              <a:t>。年报中，8处提到孟晚舟。同年，孟晚舟被福布斯选为“中国最杰出商界女性排行榜”第8名。</a:t>
            </a:r>
            <a:endParaRPr lang="zh-CN" altLang="en-US" sz="2110" b="1">
              <a:solidFill>
                <a:srgbClr val="0070C0"/>
              </a:solidFill>
            </a:endParaRPr>
          </a:p>
          <a:p>
            <a:endParaRPr lang="zh-CN" altLang="en-US" sz="2110" b="1">
              <a:solidFill>
                <a:srgbClr val="0070C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4806" y="338503"/>
            <a:ext cx="11444023" cy="466065"/>
          </a:xfrm>
        </p:spPr>
        <p:txBody>
          <a:bodyPr/>
          <a:p>
            <a:r>
              <a:rPr lang="en-US" altLang="zh-CN" sz="3375">
                <a:solidFill>
                  <a:srgbClr val="FF0000"/>
                </a:solidFill>
              </a:rPr>
              <a:t>4.</a:t>
            </a:r>
            <a:r>
              <a:rPr sz="3375">
                <a:solidFill>
                  <a:srgbClr val="FF0000"/>
                </a:solidFill>
              </a:rPr>
              <a:t>突破边界，主动寻求变化，方能适应变化</a:t>
            </a:r>
            <a:endParaRPr sz="3375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6911" y="1112588"/>
            <a:ext cx="6968812" cy="6226865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 sz="2530" b="1"/>
              <a:t>2018年3月23日，华为正式公布新一届董事会成员，创始人任正非卸任公司副董事长，</a:t>
            </a:r>
            <a:r>
              <a:rPr lang="zh-CN" altLang="en-US" sz="2530" b="1">
                <a:solidFill>
                  <a:srgbClr val="0070C0"/>
                </a:solidFill>
              </a:rPr>
              <a:t>而接替他的正是女儿孟晚舟。</a:t>
            </a:r>
            <a:endParaRPr lang="zh-CN" altLang="en-US" sz="2530" b="1"/>
          </a:p>
          <a:p>
            <a:pPr>
              <a:lnSpc>
                <a:spcPct val="150000"/>
              </a:lnSpc>
            </a:pPr>
            <a:r>
              <a:rPr lang="zh-CN" altLang="en-US" sz="2530" b="1">
                <a:solidFill>
                  <a:srgbClr val="0070C0"/>
                </a:solidFill>
              </a:rPr>
              <a:t>只有打破思维模式的禁锢，积极尝试新方法、新工具，突破作业习惯的边界，努力尝试新角度、新立场，才能跟上这个瞬息万变的时代。</a:t>
            </a:r>
            <a:endParaRPr lang="zh-CN" altLang="en-US" sz="2530" b="1">
              <a:solidFill>
                <a:srgbClr val="0070C0"/>
              </a:solidFill>
            </a:endParaRPr>
          </a:p>
        </p:txBody>
      </p:sp>
      <p:pic>
        <p:nvPicPr>
          <p:cNvPr id="5" name="内容占位符 4" descr="src=http___inews.gtimg.com_newsapp_bt_0_12007295646_641.jpg&amp;refer=http___inews.gtimg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82628" y="867505"/>
            <a:ext cx="4233384" cy="568245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 sz="5625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【学生活动</a:t>
            </a:r>
            <a:r>
              <a:rPr lang="en-US" altLang="zh-CN" sz="5625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5625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5625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6462" y="1693164"/>
            <a:ext cx="5571344" cy="5682771"/>
          </a:xfrm>
        </p:spPr>
        <p:txBody>
          <a:bodyPr/>
          <a:p>
            <a:r>
              <a:rPr lang="zh-CN" altLang="en-US" sz="5695" b="1">
                <a:latin typeface="微软雅黑" panose="020B0503020204020204" pitchFamily="34" charset="-122"/>
                <a:ea typeface="微软雅黑" panose="020B0503020204020204" pitchFamily="34" charset="-122"/>
              </a:rPr>
              <a:t>通过孟晚舟成长经历，你最大的感触是什么？</a:t>
            </a:r>
            <a:endParaRPr lang="zh-CN" altLang="en-US" sz="5695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5" descr="微信图片_20210926141239"/>
          <p:cNvPicPr>
            <a:picLocks noChangeAspect="1"/>
          </p:cNvPicPr>
          <p:nvPr>
            <p:ph sz="half" idx="2"/>
          </p:nvPr>
        </p:nvPicPr>
        <p:blipFill>
          <a:blip r:embed="rId1"/>
          <a:srcRect t="34353" b="8131"/>
          <a:stretch>
            <a:fillRect/>
          </a:stretch>
        </p:blipFill>
        <p:spPr>
          <a:xfrm>
            <a:off x="6653417" y="1040938"/>
            <a:ext cx="5369072" cy="53898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1460500" y="2463800"/>
            <a:ext cx="10225088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君子之学，必先明诸心，知所往，然后力行以求至。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3200">
              <a:latin typeface="楷体_GB2312" pitchFamily="49" charset="-122"/>
              <a:ea typeface="楷体_GB2312" pitchFamily="49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3200">
                <a:latin typeface="楷体_GB2312" pitchFamily="49" charset="-122"/>
                <a:ea typeface="楷体_GB2312" pitchFamily="49" charset="-122"/>
              </a:rPr>
              <a:t>                          </a:t>
            </a:r>
            <a:r>
              <a:rPr lang="en-US" altLang="zh-CN" sz="3200">
                <a:ea typeface="楷体_GB2312" pitchFamily="49" charset="-122"/>
              </a:rPr>
              <a:t>——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3200" b="1">
                <a:latin typeface="楷体_GB2312" pitchFamily="49" charset="-122"/>
                <a:ea typeface="楷体_GB2312" pitchFamily="49" charset="-122"/>
              </a:rPr>
              <a:t>颜子所好何学论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》</a:t>
            </a:r>
            <a:endParaRPr lang="zh-CN" altLang="en-US" sz="3200" b="1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6866" y="195203"/>
            <a:ext cx="11444023" cy="466065"/>
          </a:xfrm>
        </p:spPr>
        <p:txBody>
          <a:bodyPr/>
          <a:p>
            <a:r>
              <a:rPr sz="3375">
                <a:solidFill>
                  <a:srgbClr val="FF0000"/>
                </a:solidFill>
                <a:sym typeface="+mn-ea"/>
              </a:rPr>
              <a:t>真正的人才，不会愿意在一个平庸、安逸、缺乏挑战的环境中虚度光阴。</a:t>
            </a:r>
            <a:endParaRPr sz="3375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6911" y="1436018"/>
            <a:ext cx="12012445" cy="5750090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 sz="2530" b="1"/>
              <a:t>人生的起点并不重要，</a:t>
            </a:r>
            <a:r>
              <a:rPr lang="zh-CN" altLang="en-US" sz="2530" b="1">
                <a:solidFill>
                  <a:srgbClr val="0070C0"/>
                </a:solidFill>
              </a:rPr>
              <a:t>重要的是你选择是驶向哪里；</a:t>
            </a:r>
            <a:endParaRPr lang="zh-CN" altLang="en-US" sz="2530" b="1"/>
          </a:p>
          <a:p>
            <a:pPr>
              <a:lnSpc>
                <a:spcPct val="150000"/>
              </a:lnSpc>
            </a:pPr>
            <a:r>
              <a:rPr lang="zh-CN" altLang="en-US" sz="2530" b="1">
                <a:solidFill>
                  <a:srgbClr val="0070C0"/>
                </a:solidFill>
              </a:rPr>
              <a:t>选定方向，不浮躁、不急切，坚韧平实，</a:t>
            </a:r>
            <a:r>
              <a:rPr lang="zh-CN" altLang="en-US" sz="2530" b="1"/>
              <a:t>愿意一步一步走向成功，在求学阶段要耐得住寂寞，踏踏实实成长；</a:t>
            </a:r>
            <a:endParaRPr lang="zh-CN" altLang="en-US" sz="2530" b="1"/>
          </a:p>
          <a:p>
            <a:pPr>
              <a:lnSpc>
                <a:spcPct val="150000"/>
              </a:lnSpc>
            </a:pPr>
            <a:r>
              <a:rPr lang="zh-CN" altLang="en-US" sz="2530" b="1"/>
              <a:t>有没有犯错不重要，重要的是</a:t>
            </a:r>
            <a:r>
              <a:rPr lang="zh-CN" altLang="en-US" sz="2530" b="1">
                <a:solidFill>
                  <a:srgbClr val="0070C0"/>
                </a:solidFill>
              </a:rPr>
              <a:t>不断地总结、学习、发现、认知和理解</a:t>
            </a:r>
            <a:r>
              <a:rPr lang="zh-CN" altLang="en-US" sz="2530" b="1"/>
              <a:t>；</a:t>
            </a:r>
            <a:endParaRPr lang="zh-CN" altLang="en-US" sz="2530" b="1"/>
          </a:p>
          <a:p>
            <a:pPr>
              <a:lnSpc>
                <a:spcPct val="150000"/>
              </a:lnSpc>
            </a:pPr>
            <a:r>
              <a:rPr lang="zh-CN" altLang="en-US" sz="2530" b="1">
                <a:solidFill>
                  <a:srgbClr val="0070C0"/>
                </a:solidFill>
              </a:rPr>
              <a:t>试错中积累经验，厚积薄发，力图跃迁。</a:t>
            </a:r>
            <a:endParaRPr lang="zh-CN" altLang="en-US" sz="2530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530" b="1"/>
              <a:t>变革时代，唯一确定的就是不确定性，保持极度开放，主动寻求变化，</a:t>
            </a:r>
            <a:r>
              <a:rPr lang="zh-CN" altLang="en-US" sz="2530" b="1">
                <a:solidFill>
                  <a:srgbClr val="0070C0"/>
                </a:solidFill>
              </a:rPr>
              <a:t>在变化中不断磨练自己的反脆弱能力。</a:t>
            </a:r>
            <a:endParaRPr lang="zh-CN" altLang="en-US" sz="2530" b="1">
              <a:solidFill>
                <a:srgbClr val="0070C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"/>
          <p:cNvSpPr>
            <a:spLocks noChangeArrowheads="1"/>
          </p:cNvSpPr>
          <p:nvPr/>
        </p:nvSpPr>
        <p:spPr bwMode="auto">
          <a:xfrm>
            <a:off x="955675" y="3449638"/>
            <a:ext cx="8929688" cy="785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357505">
              <a:lnSpc>
                <a:spcPct val="130000"/>
              </a:lnSpc>
            </a:pPr>
            <a:r>
              <a:rPr lang="zh-CN" altLang="en-US" sz="3500" b="1">
                <a:latin typeface="楷体_GB2312" pitchFamily="49" charset="-122"/>
                <a:ea typeface="楷体_GB2312" pitchFamily="49" charset="-122"/>
              </a:rPr>
              <a:t> 为国？为家？为己？这可以统一！</a:t>
            </a:r>
            <a:endParaRPr lang="zh-CN" altLang="en-US" sz="35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0962" name="Rectangle 11"/>
          <p:cNvSpPr>
            <a:spLocks noChangeArrowheads="1"/>
          </p:cNvSpPr>
          <p:nvPr/>
        </p:nvSpPr>
        <p:spPr bwMode="auto">
          <a:xfrm>
            <a:off x="884238" y="1023938"/>
            <a:ext cx="11685587" cy="884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357505">
              <a:lnSpc>
                <a:spcPct val="130000"/>
              </a:lnSpc>
            </a:pPr>
            <a:r>
              <a:rPr lang="zh-CN" altLang="en-US" sz="4000" b="1">
                <a:latin typeface="楷体_GB2312" pitchFamily="49" charset="-122"/>
                <a:ea typeface="楷体_GB2312" pitchFamily="49" charset="-122"/>
              </a:rPr>
              <a:t>用努力换分数，用分数换生存，用生存换未来</a:t>
            </a:r>
            <a:r>
              <a:rPr lang="en-US" altLang="zh-CN" sz="4000" b="1">
                <a:latin typeface="楷体_GB2312" pitchFamily="49" charset="-122"/>
                <a:ea typeface="楷体_GB2312" pitchFamily="49" charset="-122"/>
              </a:rPr>
              <a:t>!</a:t>
            </a: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Freeform 5"/>
          <p:cNvSpPr/>
          <p:nvPr/>
        </p:nvSpPr>
        <p:spPr bwMode="auto">
          <a:xfrm rot="5400000">
            <a:off x="1820863" y="1527175"/>
            <a:ext cx="719138" cy="2592387"/>
          </a:xfrm>
          <a:custGeom>
            <a:avLst/>
            <a:gdLst>
              <a:gd name="T0" fmla="*/ 863494 w 230"/>
              <a:gd name="T1" fmla="*/ 0 h 621"/>
              <a:gd name="T2" fmla="*/ 863494 w 230"/>
              <a:gd name="T3" fmla="*/ 0 h 621"/>
              <a:gd name="T4" fmla="*/ 1726987 w 230"/>
              <a:gd name="T5" fmla="*/ 865375 h 621"/>
              <a:gd name="T6" fmla="*/ 1726987 w 230"/>
              <a:gd name="T7" fmla="*/ 4673023 h 621"/>
              <a:gd name="T8" fmla="*/ 0 w 230"/>
              <a:gd name="T9" fmla="*/ 4673023 h 621"/>
              <a:gd name="T10" fmla="*/ 0 w 230"/>
              <a:gd name="T11" fmla="*/ 865375 h 621"/>
              <a:gd name="T12" fmla="*/ 863494 w 230"/>
              <a:gd name="T13" fmla="*/ 0 h 6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"/>
              <a:gd name="T22" fmla="*/ 0 h 621"/>
              <a:gd name="T23" fmla="*/ 230 w 230"/>
              <a:gd name="T24" fmla="*/ 621 h 6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" h="621"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78" y="0"/>
                  <a:pt x="230" y="52"/>
                  <a:pt x="230" y="115"/>
                </a:cubicBezTo>
                <a:cubicBezTo>
                  <a:pt x="230" y="621"/>
                  <a:pt x="230" y="621"/>
                  <a:pt x="230" y="621"/>
                </a:cubicBezTo>
                <a:cubicBezTo>
                  <a:pt x="0" y="621"/>
                  <a:pt x="0" y="621"/>
                  <a:pt x="0" y="62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2"/>
                  <a:pt x="52" y="0"/>
                  <a:pt x="115" y="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  <a:effectLst>
            <a:outerShdw dist="250190" dir="8459995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0964" name="WordArt 13"/>
          <p:cNvSpPr>
            <a:spLocks noChangeArrowheads="1" noChangeShapeType="1" noTextEdit="1"/>
          </p:cNvSpPr>
          <p:nvPr/>
        </p:nvSpPr>
        <p:spPr bwMode="auto">
          <a:xfrm>
            <a:off x="1316038" y="2608263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FFFF"/>
                  </a:solidFill>
                  <a:round/>
                </a:ln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“明心”</a:t>
            </a:r>
            <a:endParaRPr lang="zh-CN" altLang="en-US" sz="3600" kern="10">
              <a:ln w="9525">
                <a:solidFill>
                  <a:srgbClr val="FFFFFF"/>
                </a:solidFill>
                <a:round/>
              </a:ln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 rot="5400000">
            <a:off x="1820863" y="3616325"/>
            <a:ext cx="719138" cy="2592387"/>
          </a:xfrm>
          <a:custGeom>
            <a:avLst/>
            <a:gdLst>
              <a:gd name="T0" fmla="*/ 863494 w 230"/>
              <a:gd name="T1" fmla="*/ 0 h 621"/>
              <a:gd name="T2" fmla="*/ 863494 w 230"/>
              <a:gd name="T3" fmla="*/ 0 h 621"/>
              <a:gd name="T4" fmla="*/ 1726987 w 230"/>
              <a:gd name="T5" fmla="*/ 865375 h 621"/>
              <a:gd name="T6" fmla="*/ 1726987 w 230"/>
              <a:gd name="T7" fmla="*/ 4673023 h 621"/>
              <a:gd name="T8" fmla="*/ 0 w 230"/>
              <a:gd name="T9" fmla="*/ 4673023 h 621"/>
              <a:gd name="T10" fmla="*/ 0 w 230"/>
              <a:gd name="T11" fmla="*/ 865375 h 621"/>
              <a:gd name="T12" fmla="*/ 863494 w 230"/>
              <a:gd name="T13" fmla="*/ 0 h 6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0"/>
              <a:gd name="T22" fmla="*/ 0 h 621"/>
              <a:gd name="T23" fmla="*/ 230 w 230"/>
              <a:gd name="T24" fmla="*/ 621 h 6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0" h="621">
                <a:moveTo>
                  <a:pt x="115" y="0"/>
                </a:moveTo>
                <a:cubicBezTo>
                  <a:pt x="115" y="0"/>
                  <a:pt x="115" y="0"/>
                  <a:pt x="115" y="0"/>
                </a:cubicBezTo>
                <a:cubicBezTo>
                  <a:pt x="178" y="0"/>
                  <a:pt x="230" y="52"/>
                  <a:pt x="230" y="115"/>
                </a:cubicBezTo>
                <a:cubicBezTo>
                  <a:pt x="230" y="621"/>
                  <a:pt x="230" y="621"/>
                  <a:pt x="230" y="621"/>
                </a:cubicBezTo>
                <a:cubicBezTo>
                  <a:pt x="0" y="621"/>
                  <a:pt x="0" y="621"/>
                  <a:pt x="0" y="62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2"/>
                  <a:pt x="52" y="0"/>
                  <a:pt x="115" y="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</a:ln>
          <a:effectLst>
            <a:outerShdw dist="250190" dir="8459995" algn="ctr" rotWithShape="0">
              <a:srgbClr val="000000">
                <a:alpha val="28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0966" name="WordArt 15"/>
          <p:cNvSpPr>
            <a:spLocks noChangeArrowheads="1" noChangeShapeType="1" noTextEdit="1"/>
          </p:cNvSpPr>
          <p:nvPr/>
        </p:nvSpPr>
        <p:spPr bwMode="auto">
          <a:xfrm>
            <a:off x="1171575" y="4695825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FFFF"/>
                  </a:solidFill>
                  <a:round/>
                </a:ln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“力行”</a:t>
            </a:r>
            <a:endParaRPr lang="zh-CN" altLang="en-US" sz="3600" kern="10">
              <a:ln w="9525">
                <a:solidFill>
                  <a:srgbClr val="FFFFFF"/>
                </a:solidFill>
                <a:round/>
              </a:ln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0967" name="Rectangle 16"/>
          <p:cNvSpPr>
            <a:spLocks noChangeArrowheads="1"/>
          </p:cNvSpPr>
          <p:nvPr/>
        </p:nvSpPr>
        <p:spPr bwMode="auto">
          <a:xfrm>
            <a:off x="0" y="5703888"/>
            <a:ext cx="12549188" cy="785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357505">
              <a:lnSpc>
                <a:spcPct val="130000"/>
              </a:lnSpc>
            </a:pPr>
            <a:r>
              <a:rPr lang="zh-CN" altLang="en-US" sz="3500" b="1">
                <a:latin typeface="楷体_GB2312" pitchFamily="49" charset="-122"/>
                <a:ea typeface="楷体_GB2312" pitchFamily="49" charset="-122"/>
              </a:rPr>
              <a:t> 个人、集体均立即调整到冲锋状态，英勇作战，努力向前！</a:t>
            </a:r>
            <a:endParaRPr lang="zh-CN" altLang="en-US" sz="4000" b="1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64" grpId="0" animBg="1"/>
      <p:bldP spid="40966" grpId="0" animBg="1"/>
      <p:bldP spid="4096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读书万卷，咖啡千杯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6063615" y="1925320"/>
            <a:ext cx="6493510" cy="4589145"/>
          </a:xfrm>
        </p:spPr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人生路漫漫，处处是考场。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在一次又一次的解题中，我们勇于试错，一路芳华；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在一次又一次的困顿中，我们拥抱变化，紧咬牙关；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在一次又一次的动荡中，我们立心力行，百舸争流。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68020" y="2247900"/>
            <a:ext cx="5464175" cy="36398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读书万卷，咖啡千杯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5991860" y="1781810"/>
            <a:ext cx="7004050" cy="4589145"/>
          </a:xfrm>
        </p:spPr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以勇毅执着的尝试，让目标更加清晰；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以所向披靡的勇气，让征程更加璀璨；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以飞蛾扑火的热血，让梦想更加纯粹。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智慧遇见了兼听开放，有了光芒；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热爱遇见了精益求精，有了惊喜；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梦想遇见了全力以赴，有了奇迹。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9245" y="2247900"/>
            <a:ext cx="5464175" cy="36398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读书万卷，咖啡千杯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5776595" y="1925320"/>
            <a:ext cx="7028815" cy="4589145"/>
          </a:xfrm>
        </p:spPr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读书万卷，能帮助我们充实理论知识；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咖啡千杯，能帮助我们吸收思想能量、激发创新火花。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二者的共同之处，都是要求</a:t>
            </a:r>
            <a:r>
              <a:rPr lang="zh-CN" altLang="en-US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我们拥有开放的心态、保持对未知的好奇、付出奋斗的汗水。</a:t>
            </a:r>
            <a:endParaRPr lang="zh-CN" altLang="en-US" sz="28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7975" y="2176145"/>
            <a:ext cx="5464175" cy="36398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15967728781652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72250" y="303213"/>
            <a:ext cx="525621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7" descr="1596773230715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4913" y="1960563"/>
            <a:ext cx="61944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" y="807720"/>
            <a:ext cx="5490845" cy="54997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583" y="-104794"/>
            <a:ext cx="10273423" cy="744223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5" y="1060999"/>
            <a:ext cx="3070326" cy="421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39" y="3911216"/>
            <a:ext cx="71575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8341" y="1456085"/>
            <a:ext cx="8424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latin typeface="华文隶书" pitchFamily="2" charset="-122"/>
                <a:ea typeface="华文隶书" pitchFamily="2" charset="-122"/>
              </a:rPr>
              <a:t>未来</a:t>
            </a:r>
            <a:r>
              <a:rPr lang="zh-CN" altLang="en-US" sz="11500" b="1" dirty="0" smtClean="0">
                <a:latin typeface="华文隶书" pitchFamily="2" charset="-122"/>
                <a:ea typeface="华文隶书" pitchFamily="2" charset="-122"/>
              </a:rPr>
              <a:t>加油</a:t>
            </a:r>
            <a:endParaRPr lang="zh-CN" altLang="en-US" sz="11500" b="1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l"/>
            <a:r>
              <a:rPr lang="zh-CN" altLang="en-US" sz="5155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版权声明：</a:t>
            </a:r>
            <a:endParaRPr lang="zh-CN" altLang="en-US" sz="5155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703109" y="1675075"/>
            <a:ext cx="10926309" cy="4644535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84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4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本人发表在公众号的原创文章、课件、图片等内容，</a:t>
            </a:r>
            <a:r>
              <a:rPr lang="zh-CN" altLang="en-US" sz="2845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仅做日常使用，禁止其他用户拿来做商业用途，禁止用来上公开课或比赛课，否则将举报维权。</a:t>
            </a:r>
            <a:endParaRPr lang="zh-CN" altLang="en-US" sz="2845" b="1">
              <a:solidFill>
                <a:schemeClr val="tx1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4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sz="284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转载本文需经本人同意，引用需注明出处。</a:t>
            </a:r>
            <a:endParaRPr sz="2845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84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84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本节班会部分图文来自网络等，如有侵权请联系删除。</a:t>
            </a:r>
            <a:endParaRPr lang="zh-CN" altLang="en-US" sz="2845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4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84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本班会版权归工作室所有。</a:t>
            </a:r>
            <a:endParaRPr sz="2845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2845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06412" y="852777"/>
            <a:ext cx="11444023" cy="466065"/>
          </a:xfrm>
        </p:spPr>
        <p:txBody>
          <a:bodyPr>
            <a:normAutofit fontScale="90000"/>
          </a:bodyPr>
          <a:p>
            <a:r>
              <a:rPr lang="zh-CN" altLang="en-US" sz="375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扫码关注：</a:t>
            </a:r>
            <a:r>
              <a:rPr lang="en-US" altLang="zh-CN" sz="375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375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孙钦强名班主任工作室</a:t>
            </a:r>
            <a:r>
              <a:rPr lang="en-US" altLang="zh-CN" sz="375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375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公众号</a:t>
            </a:r>
            <a:endParaRPr lang="zh-CN" altLang="en-US" sz="375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930112" y="2741792"/>
            <a:ext cx="6688908" cy="3589872"/>
          </a:xfrm>
        </p:spPr>
        <p:txBody>
          <a:bodyPr>
            <a:normAutofit/>
          </a:bodyPr>
          <a:p>
            <a:r>
              <a:rPr lang="zh-CN" altLang="en-US" sz="422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更多内容请扫描关注公众号，让我们共同成长！</a:t>
            </a:r>
            <a:endParaRPr lang="zh-CN" altLang="en-US" sz="422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内容占位符 7" descr="公众号二维码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944459" y="2112342"/>
            <a:ext cx="3403046" cy="340304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 dir="d"/>
      </p:transition>
    </mc:Choice>
    <mc:Fallback>
      <p:transition spd="slow">
        <p:wipe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4"/>
          <p:cNvSpPr/>
          <p:nvPr/>
        </p:nvSpPr>
        <p:spPr>
          <a:xfrm>
            <a:off x="2252663" y="1960563"/>
            <a:ext cx="8496300" cy="2087562"/>
          </a:xfrm>
          <a:custGeom>
            <a:avLst/>
            <a:gdLst/>
            <a:ahLst/>
            <a:cxnLst/>
            <a:rect l="l" t="t" r="r" b="b"/>
            <a:pathLst>
              <a:path w="6479700" h="1651206">
                <a:moveTo>
                  <a:pt x="136084" y="0"/>
                </a:moveTo>
                <a:lnTo>
                  <a:pt x="6343617" y="0"/>
                </a:lnTo>
                <a:cubicBezTo>
                  <a:pt x="6432372" y="294354"/>
                  <a:pt x="6479700" y="606510"/>
                  <a:pt x="6479700" y="929719"/>
                </a:cubicBezTo>
                <a:cubicBezTo>
                  <a:pt x="6479700" y="1177787"/>
                  <a:pt x="6451820" y="1419344"/>
                  <a:pt x="6398058" y="1651206"/>
                </a:cubicBezTo>
                <a:lnTo>
                  <a:pt x="81642" y="1651206"/>
                </a:lnTo>
                <a:cubicBezTo>
                  <a:pt x="27880" y="1419344"/>
                  <a:pt x="0" y="1177787"/>
                  <a:pt x="0" y="929719"/>
                </a:cubicBezTo>
                <a:cubicBezTo>
                  <a:pt x="0" y="606510"/>
                  <a:pt x="47328" y="294354"/>
                  <a:pt x="136084" y="0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" lastClr="FFFFFF"/>
              </a:solidFill>
              <a:latin typeface="SF Orson Casual Heavy" panose="00000400000000000000" pitchFamily="2" charset="0"/>
              <a:ea typeface="幼圆" panose="02010509060101010101" pitchFamily="49" charset="-122"/>
              <a:cs typeface="+mn-ea"/>
              <a:sym typeface="SF Orson Casual Heavy" panose="00000400000000000000" pitchFamily="2" charset="0"/>
            </a:endParaRPr>
          </a:p>
        </p:txBody>
      </p:sp>
      <p:pic>
        <p:nvPicPr>
          <p:cNvPr id="22530" name="Picture 4" descr="1596726271781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0500" y="2032000"/>
            <a:ext cx="1296035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=1753433263,2121215699&amp;fm=26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3107690"/>
            <a:ext cx="554513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u=2837392311,3770270703&amp;fm=26&amp;gp=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16713" y="3322955"/>
            <a:ext cx="54006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1917" y="159941"/>
            <a:ext cx="11017224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科技巨头华为正在遭受着来自于美国的打压，恬不知耻的行为让华为面临巨大挑战。无路可退的华为，选择了应战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美国提“南海三不建议”：不夺岛，不设哨，不单边行动。明明是中国的岛屿被占，美国的三不就是捆绑住我们的手脚，美国的狼子野心无耻至极，昭然若揭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]F%ZYRNXUUZJ1USL{$}V(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533333"/>
            <a:ext cx="6048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8" descr="$JDJDVBX5VVPLEL(9LEQED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318068"/>
            <a:ext cx="590391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39775" y="160020"/>
            <a:ext cx="109835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现在我们的爸爸妈妈为我们提供了良好的学习环境，每日和我们一起学，给我们提供良好的物质支持，不耐其烦的督促着我们，心疼你也对你充满期待。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40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学生活动一：</a:t>
            </a:r>
            <a:endParaRPr lang="zh-CN" altLang="en-US" sz="40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pPr latinLnBrk="0">
              <a:lnSpc>
                <a:spcPct val="200000"/>
              </a:lnSpc>
              <a:spcBef>
                <a:spcPts val="0"/>
              </a:spcBef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看完以上两组图片你的感受是？你觉得学习是为谁而学？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72885" y="1485900"/>
            <a:ext cx="5678805" cy="42602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读书万卷，咖啡千杯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5634990" y="1743075"/>
            <a:ext cx="7221855" cy="4589145"/>
          </a:xfrm>
        </p:spPr>
        <p:txBody>
          <a:bodyPr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“一个时代的精神是青年代表的精神，一个时代的性格是青春代表的性格。”</a:t>
            </a:r>
            <a:r>
              <a:rPr lang="zh-CN" altLang="en-US" sz="26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人生的考题，起笔是汗水诠释的青春，落笔是坚定书写的当下。</a:t>
            </a:r>
            <a:endParaRPr lang="zh-CN" altLang="en-US" sz="26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en-US" sz="2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在追求科技创新、攀登科学高峰的道路上，</a:t>
            </a:r>
            <a:r>
              <a:rPr lang="zh-CN" altLang="en-US" sz="26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我们需要志存高远、仰望星空的战略家，也需要脚沾泥土、手撷芬芳的实干家。</a:t>
            </a:r>
            <a:endParaRPr lang="zh-CN" altLang="en-US" sz="260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7975" y="2176145"/>
            <a:ext cx="5464175" cy="36455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10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974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1974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19742"/>
  <p:tag name="KSO_WM_TEMPLATE_THUMBS_INDEX" val="1、2、3、4、5、9、10、14、15、19、20、25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7614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7614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TEMPLATE_SUBCATEGORY" val="0"/>
  <p:tag name="KSO_WM_TEMPLATE_MASTER_TYPE" val="0"/>
  <p:tag name="KSO_WM_TEMPLATE_COLOR_TYPE" val="1"/>
  <p:tag name="KSO_WM_TAG_VERSION" val="1.0"/>
  <p:tag name="KSO_WM_BEAUTIFY_FLAG" val="#wm#"/>
  <p:tag name="KSO_WM_TEMPLATE_CATEGORY" val="custom"/>
  <p:tag name="KSO_WM_TEMPLATE_INDEX" val="20207614"/>
  <p:tag name="KSO_WM_TEMPLATE_THUMBS_INDEX" val="1、4、5、6、7、9、11、13、16、17、18"/>
</p:tagLst>
</file>

<file path=ppt/tags/tag233.xml><?xml version="1.0" encoding="utf-8"?>
<p:tagLst xmlns:p="http://schemas.openxmlformats.org/presentationml/2006/main">
  <p:tag name="KSO_WM_UNIT_PLACING_PICTURE_USER_VIEWPORT" val="{&quot;height&quot;:7515,&quot;width&quot;:11272}"/>
</p:tagLst>
</file>

<file path=ppt/tags/tag234.xml><?xml version="1.0" encoding="utf-8"?>
<p:tagLst xmlns:p="http://schemas.openxmlformats.org/presentationml/2006/main">
  <p:tag name="KSO_WM_UNIT_PLACING_PICTURE_USER_VIEWPORT" val="{&quot;height&quot;:5102.500787401575,&quot;width&quot;:8505}"/>
</p:tagLst>
</file>

<file path=ppt/tags/tag235.xml><?xml version="1.0" encoding="utf-8"?>
<p:tagLst xmlns:p="http://schemas.openxmlformats.org/presentationml/2006/main">
  <p:tag name="KSO_WM_UNIT_PLACING_PICTURE_USER_VIEWPORT" val="{&quot;height&quot;:6709,&quot;width&quot;:8943}"/>
</p:tagLst>
</file>

<file path=ppt/tags/tag236.xml><?xml version="1.0" encoding="utf-8"?>
<p:tagLst xmlns:p="http://schemas.openxmlformats.org/presentationml/2006/main">
  <p:tag name="KSO_WM_BEAUTIFY_FLAG" val="#wm#"/>
  <p:tag name="KSO_WM_TEMPLATE_CATEGORY" val="custom"/>
  <p:tag name="KSO_WM_TEMPLATE_INDEX" val="20207614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42.xml><?xml version="1.0" encoding="utf-8"?>
<p:tagLst xmlns:p="http://schemas.openxmlformats.org/presentationml/2006/main">
  <p:tag name="KSO_WM_BEAUTIFY_FLAG" val="#wm#"/>
  <p:tag name="KSO_WM_TEMPLATE_CATEGORY" val="custom"/>
  <p:tag name="KSO_WM_TEMPLATE_INDEX" val="20207614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2"/>
  <p:tag name="KSO_WM_SLIDE_BACKGROUND_TYPE" val="general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207614"/>
</p:tagLst>
</file>

<file path=ppt/tags/tag245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  <p:tag name="KSO_WM_SPECIAL_SOURCE" val="bdnull"/>
</p:tagLst>
</file>

<file path=ppt/tags/tag247.xml><?xml version="1.0" encoding="utf-8"?>
<p:tagLst xmlns:p="http://schemas.openxmlformats.org/presentationml/2006/main">
  <p:tag name="ISPRING_PRESENTATION_TITLE" val="bsl001"/>
  <p:tag name="COMMONDATA" val="eyJoZGlkIjoiYjg1NTE3Yjg1Njg5Mzg5MGFlZjE0ZmY3MjM5MDI4YzIifQ=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PA" val="v5.2.11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PA" val="v5.2.11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PA" val="v5.2.11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自定义 14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70C0"/>
      </a:hlink>
      <a:folHlink>
        <a:srgbClr val="0D78C9"/>
      </a:folHlink>
    </a:clrScheme>
    <a:fontScheme name="Temp">
      <a:majorFont>
        <a:latin typeface="SF Orson Casual Heavy"/>
        <a:ea typeface="幼圆"/>
        <a:cs typeface=""/>
      </a:majorFont>
      <a:minorFont>
        <a:latin typeface="SF Orson Casual Heavy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2">
      <a:dk1>
        <a:sysClr val="windowText" lastClr="000000"/>
      </a:dk1>
      <a:lt1>
        <a:sysClr val="window" lastClr="FFFFFF"/>
      </a:lt1>
      <a:dk2>
        <a:srgbClr val="E8F3FD"/>
      </a:dk2>
      <a:lt2>
        <a:srgbClr val="F6FBFD"/>
      </a:lt2>
      <a:accent1>
        <a:srgbClr val="C30F0F"/>
      </a:accent1>
      <a:accent2>
        <a:srgbClr val="DE3013"/>
      </a:accent2>
      <a:accent3>
        <a:srgbClr val="EB5C24"/>
      </a:accent3>
      <a:accent4>
        <a:srgbClr val="EC8A41"/>
      </a:accent4>
      <a:accent5>
        <a:srgbClr val="EEB05E"/>
      </a:accent5>
      <a:accent6>
        <a:srgbClr val="F0CE7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8379">
      <a:dk1>
        <a:sysClr val="windowText" lastClr="000000"/>
      </a:dk1>
      <a:lt1>
        <a:sysClr val="window" lastClr="FFFFFF"/>
      </a:lt1>
      <a:dk2>
        <a:srgbClr val="C82625"/>
      </a:dk2>
      <a:lt2>
        <a:srgbClr val="FEFDFD"/>
      </a:lt2>
      <a:accent1>
        <a:srgbClr val="880308"/>
      </a:accent1>
      <a:accent2>
        <a:srgbClr val="9A2010"/>
      </a:accent2>
      <a:accent3>
        <a:srgbClr val="AC3D17"/>
      </a:accent3>
      <a:accent4>
        <a:srgbClr val="BE5A1F"/>
      </a:accent4>
      <a:accent5>
        <a:srgbClr val="D07726"/>
      </a:accent5>
      <a:accent6>
        <a:srgbClr val="E2942E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4927</Words>
  <Application>WPS 演示</Application>
  <PresentationFormat>自定义</PresentationFormat>
  <Paragraphs>208</Paragraphs>
  <Slides>49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49</vt:i4>
      </vt:variant>
    </vt:vector>
  </HeadingPairs>
  <TitlesOfParts>
    <vt:vector size="78" baseType="lpstr">
      <vt:lpstr>Arial</vt:lpstr>
      <vt:lpstr>宋体</vt:lpstr>
      <vt:lpstr>Wingdings</vt:lpstr>
      <vt:lpstr>Calibri</vt:lpstr>
      <vt:lpstr>Calibri</vt:lpstr>
      <vt:lpstr>Franklin Gothic Book</vt:lpstr>
      <vt:lpstr>黑体</vt:lpstr>
      <vt:lpstr>幼圆</vt:lpstr>
      <vt:lpstr>SF Orson Casual Heavy</vt:lpstr>
      <vt:lpstr>Segoe Print</vt:lpstr>
      <vt:lpstr>汉仪尚巍手书W</vt:lpstr>
      <vt:lpstr>楷体</vt:lpstr>
      <vt:lpstr>Calibri Light</vt:lpstr>
      <vt:lpstr>微软雅黑</vt:lpstr>
      <vt:lpstr>隶书</vt:lpstr>
      <vt:lpstr>汉仪新人文宋 75W</vt:lpstr>
      <vt:lpstr>汉仪文黑-45W</vt:lpstr>
      <vt:lpstr>楷体_GB2312</vt:lpstr>
      <vt:lpstr>新宋体</vt:lpstr>
      <vt:lpstr>SF Orson Casual Heavy</vt:lpstr>
      <vt:lpstr>幼圆</vt:lpstr>
      <vt:lpstr>Arial Unicode MS</vt:lpstr>
      <vt:lpstr>华文楷体</vt:lpstr>
      <vt:lpstr>华文隶书</vt:lpstr>
      <vt:lpstr>第一PPT，www.1ppt.com</vt:lpstr>
      <vt:lpstr>第一PPT，www.1ppt.com </vt:lpstr>
      <vt:lpstr>Office 主题</vt:lpstr>
      <vt:lpstr>1_Office 主题​​</vt:lpstr>
      <vt:lpstr>2_Office 主题​​</vt:lpstr>
      <vt:lpstr>PowerPoint 演示文稿</vt:lpstr>
      <vt:lpstr>9月2日孟晚舟在母校都匀一中发表演讲： 读书万卷，咖啡千杯</vt:lpstr>
      <vt:lpstr>读书万卷，咖啡千杯</vt:lpstr>
      <vt:lpstr>PowerPoint 演示文稿</vt:lpstr>
      <vt:lpstr>PowerPoint 演示文稿</vt:lpstr>
      <vt:lpstr>PowerPoint 演示文稿</vt:lpstr>
      <vt:lpstr>PowerPoint 演示文稿</vt:lpstr>
      <vt:lpstr>学生活动一：</vt:lpstr>
      <vt:lpstr>读书万卷，咖啡千杯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张霁：二本少年，逆袭华为人才</vt:lpstr>
      <vt:lpstr>张霁：二本少年，逆袭华为人才</vt:lpstr>
      <vt:lpstr>张霁：二本少年，逆袭华为人才</vt:lpstr>
      <vt:lpstr>PowerPoint 演示文稿</vt:lpstr>
      <vt:lpstr>PowerPoint 演示文稿</vt:lpstr>
      <vt:lpstr>姚婷：由差生逆袭，智慧与美丽的湘妹子</vt:lpstr>
      <vt:lpstr>姚婷：由差生逆袭，智慧与美丽的湘妹子</vt:lpstr>
      <vt:lpstr>姚婷：由差生逆袭，智慧与美丽的湘妹子</vt:lpstr>
      <vt:lpstr>姚婷：由差生逆袭，智慧与美丽的湘妹子</vt:lpstr>
      <vt:lpstr>PowerPoint 演示文稿</vt:lpstr>
      <vt:lpstr>学生活动二：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孟晚舟 给我们的思考</vt:lpstr>
      <vt:lpstr>1.人生重在选择，选择比努力和天赋更重要！</vt:lpstr>
      <vt:lpstr>2.基层，是个人进化最好的练兵场！</vt:lpstr>
      <vt:lpstr>3.不做无谓辩解，只为厚积薄发！</vt:lpstr>
      <vt:lpstr>4.突破边界，主动寻求变化，方能适应变化</vt:lpstr>
      <vt:lpstr>4.突破边界，主动寻求变化，方能适应变化</vt:lpstr>
      <vt:lpstr>【学生活动3】</vt:lpstr>
      <vt:lpstr>真正的人才，不会愿意在一个平庸、安逸、缺乏挑战的环境中虚度光阴。</vt:lpstr>
      <vt:lpstr>PowerPoint 演示文稿</vt:lpstr>
      <vt:lpstr>读书万卷，咖啡千杯</vt:lpstr>
      <vt:lpstr>读书万卷，咖啡千杯</vt:lpstr>
      <vt:lpstr>读书万卷，咖啡千杯</vt:lpstr>
      <vt:lpstr>PowerPoint 演示文稿</vt:lpstr>
      <vt:lpstr>PowerPoint 演示文稿</vt:lpstr>
      <vt:lpstr>PowerPoint 演示文稿</vt:lpstr>
      <vt:lpstr>版权声明：</vt:lpstr>
      <vt:lpstr>扫码关注：“孙钦强名班主任工作室”公众号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微立体</dc:title>
  <dc:creator/>
  <cp:keywords>www.1ppt.com</cp:keywords>
  <cp:lastModifiedBy>昆明湖</cp:lastModifiedBy>
  <cp:revision>236</cp:revision>
  <dcterms:created xsi:type="dcterms:W3CDTF">2016-09-27T14:45:00Z</dcterms:created>
  <dcterms:modified xsi:type="dcterms:W3CDTF">2022-09-11T16:39:58Z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E689BD80246748B89224A6157A86EAF3</vt:lpwstr>
  </property>
  <property fmtid="{D5CDD505-2E9C-101B-9397-08002B2CF9AE}" pid="3" name="KSOProductBuildVer">
    <vt:lpwstr>2052-11.1.0.12358</vt:lpwstr>
  </property>
</Properties>
</file>