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6" r:id="rId5"/>
    <p:sldId id="263" r:id="rId6"/>
    <p:sldId id="264" r:id="rId7"/>
    <p:sldId id="321" r:id="rId8"/>
    <p:sldId id="322" r:id="rId9"/>
    <p:sldId id="324" r:id="rId10"/>
    <p:sldId id="325" r:id="rId11"/>
    <p:sldId id="350" r:id="rId12"/>
    <p:sldId id="353" r:id="rId13"/>
    <p:sldId id="368" r:id="rId14"/>
    <p:sldId id="354" r:id="rId15"/>
    <p:sldId id="355" r:id="rId16"/>
    <p:sldId id="356" r:id="rId17"/>
    <p:sldId id="359" r:id="rId18"/>
    <p:sldId id="360" r:id="rId19"/>
    <p:sldId id="361" r:id="rId20"/>
    <p:sldId id="357" r:id="rId21"/>
    <p:sldId id="362" r:id="rId22"/>
    <p:sldId id="363" r:id="rId23"/>
    <p:sldId id="367" r:id="rId24"/>
    <p:sldId id="369" r:id="rId25"/>
    <p:sldId id="306" r:id="rId26"/>
    <p:sldId id="364" r:id="rId27"/>
    <p:sldId id="382" r:id="rId28"/>
    <p:sldId id="38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Microsoft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7CAE"/>
    <a:srgbClr val="5ABCD2"/>
    <a:srgbClr val="FFFFFF"/>
    <a:srgbClr val="1D668F"/>
    <a:srgbClr val="35A6C1"/>
    <a:srgbClr val="BFBFBF"/>
    <a:srgbClr val="D71A21"/>
    <a:srgbClr val="FEFEFE"/>
    <a:srgbClr val="FDFDFD"/>
    <a:srgbClr val="1F6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49" autoAdjust="0"/>
    <p:restoredTop sz="94660"/>
  </p:normalViewPr>
  <p:slideViewPr>
    <p:cSldViewPr snapToGrid="0">
      <p:cViewPr varScale="1">
        <p:scale>
          <a:sx n="62" d="100"/>
          <a:sy n="62" d="100"/>
        </p:scale>
        <p:origin x="-72" y="-1488"/>
      </p:cViewPr>
      <p:guideLst>
        <p:guide orient="horz" pos="2159"/>
        <p:guide pos="3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6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819F0-EF35-4D9E-9BFA-CB35682631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19F8-A4CB-48C2-AA45-0E4078537C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98941-A1AA-4137-92C8-E3C1D01BAF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B6570-B805-427A-AEB2-1D7965D4CF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25.png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28.png"/><Relationship Id="rId3" Type="http://schemas.openxmlformats.org/officeDocument/2006/relationships/tags" Target="../tags/tag3.xml"/><Relationship Id="rId2" Type="http://schemas.microsoft.com/office/2007/relationships/media" Target="file:///C:\Users\Administrator\Desktop\&#8220;&#35748;&#35782;&#27515;&#20129;&#20043;&#30495;&#35867;&#65292;&#39046;&#24735;&#29983;&#21629;&#20043;&#29645;&#36149;&#8221;&#20027;&#39064;&#29677;&#20250;\&#30005;&#24433;&#12298;&#23547;&#26790;&#29615;&#28216;&#35760;&#12299;&#29255;&#27573;.mp4" TargetMode="External"/><Relationship Id="rId1" Type="http://schemas.openxmlformats.org/officeDocument/2006/relationships/video" Target="file:///C:\Users\Administrator\Desktop\&#8220;&#35748;&#35782;&#27515;&#20129;&#20043;&#30495;&#35867;&#65292;&#39046;&#24735;&#29983;&#21629;&#20043;&#29645;&#36149;&#8221;&#20027;&#39064;&#29677;&#20250;\&#30005;&#24433;&#12298;&#23547;&#26790;&#29615;&#28216;&#35760;&#12299;&#29255;&#27573;.mp4" TargetMode="Externa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5.jpe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tags" Target="../tags/tag1.xml"/><Relationship Id="rId2" Type="http://schemas.microsoft.com/office/2007/relationships/media" Target="file:///C:\Users\Administrator\Desktop\&#8220;&#35748;&#35782;&#27515;&#20129;&#20043;&#30495;&#35867;&#65292;&#39046;&#24735;&#29983;&#21629;&#20043;&#29645;&#36149;&#8221;&#20027;&#39064;&#29677;&#20250;\&#22269;&#22806;&#30005;&#24433;&#29255;&#27573;.mp4" TargetMode="External"/><Relationship Id="rId1" Type="http://schemas.openxmlformats.org/officeDocument/2006/relationships/video" Target="file:///C:\Users\Administrator\Desktop\&#8220;&#35748;&#35782;&#27515;&#20129;&#20043;&#30495;&#35867;&#65292;&#39046;&#24735;&#29983;&#21629;&#20043;&#29645;&#36149;&#8221;&#20027;&#39064;&#29677;&#20250;\&#22269;&#22806;&#30005;&#24433;&#29255;&#27573;.mp4" TargetMode="Externa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24.png"/><Relationship Id="rId3" Type="http://schemas.openxmlformats.org/officeDocument/2006/relationships/tags" Target="../tags/tag2.xml"/><Relationship Id="rId2" Type="http://schemas.microsoft.com/office/2007/relationships/media" Target="file:///C:\Users\Administrator\Desktop\&#8220;&#35748;&#35782;&#27515;&#20129;&#20043;&#30495;&#35867;&#65292;&#39046;&#24735;&#29983;&#21629;&#20043;&#29645;&#36149;&#8221;&#20027;&#39064;&#29677;&#20250;\&#30005;&#24433;&#12298;&#28378;&#34507;&#21543;&#65292;&#32959;&#30244;&#21531;&#12299;&#29255;&#27573;.mp4" TargetMode="External"/><Relationship Id="rId1" Type="http://schemas.openxmlformats.org/officeDocument/2006/relationships/video" Target="file:///C:\Users\Administrator\Desktop\&#8220;&#35748;&#35782;&#27515;&#20129;&#20043;&#30495;&#35867;&#65292;&#39046;&#24735;&#29983;&#21629;&#20043;&#29645;&#36149;&#8221;&#20027;&#39064;&#29677;&#20250;\&#30005;&#24433;&#12298;&#28378;&#34507;&#21543;&#65292;&#32959;&#30244;&#21531;&#12299;&#29255;&#27573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 l="6582" r="4327"/>
          <a:stretch>
            <a:fillRect/>
          </a:stretch>
        </p:blipFill>
        <p:spPr>
          <a:xfrm>
            <a:off x="-39370" y="-238760"/>
            <a:ext cx="12333605" cy="74187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screen"/>
          <a:srcRect l="24909" t="12324" r="19455" b="7070"/>
          <a:stretch>
            <a:fillRect/>
          </a:stretch>
        </p:blipFill>
        <p:spPr>
          <a:xfrm>
            <a:off x="1607820" y="735330"/>
            <a:ext cx="8413115" cy="5220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837690" y="1262380"/>
            <a:ext cx="7675245" cy="40824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8834755" y="3651250"/>
            <a:ext cx="2346960" cy="21443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896110" y="1296035"/>
            <a:ext cx="1962785" cy="1524635"/>
          </a:xfrm>
          <a:prstGeom prst="rect">
            <a:avLst/>
          </a:prstGeom>
        </p:spPr>
      </p:pic>
      <p:sp>
        <p:nvSpPr>
          <p:cNvPr id="17" name="文本框 16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 rot="21122900">
            <a:off x="2574925" y="2157730"/>
            <a:ext cx="620077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8565">
              <a:defRPr/>
            </a:pPr>
            <a:r>
              <a:rPr lang="zh-CN" altLang="en-US" sz="6600" b="1" kern="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认识死亡之真谛，领悟生命之珍贵</a:t>
            </a:r>
            <a:endParaRPr lang="zh-CN" altLang="en-US" sz="6600" b="1" kern="0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61815" y="4531360"/>
            <a:ext cx="4317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主题班会</a:t>
            </a:r>
            <a:endParaRPr lang="zh-CN" altLang="en-US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5833E-6 -1.11111E-6 L -6.45833E-6 -1.11111E-6 C 0.00351 0.00139 0.00715 0.00255 0.01067 0.00417 C 0.01184 0.00463 0.01314 0.00533 0.01419 0.00625 C 0.01549 0.00741 0.01666 0.00903 0.01783 0.01065 C 0.02656 0.00972 0.03528 0.00972 0.044 0.00834 C 0.04531 0.00834 0.04635 0.00695 0.04752 0.00625 C 0.04986 0.00533 0.05585 0.00371 0.05833 0.00209 C 0.05989 0.00093 0.06132 -0.00116 0.06301 -0.00208 C 0.06301 -0.00208 0.07499 -0.00741 0.07734 -0.00856 C 0.0789 -0.00926 0.08059 -0.00972 0.08215 -0.01065 C 0.0845 -0.01204 0.0871 -0.01227 0.08919 -0.01481 C 0.09036 -0.0162 0.09153 -0.01805 0.09283 -0.01898 C 0.09505 -0.02083 0.09765 -0.02176 0.09999 -0.02338 C 0.11067 -0.03102 0.10117 -0.025 0.11184 -0.02963 C 0.11301 -0.03032 0.11419 -0.03125 0.11536 -0.03171 C 0.11705 -0.03264 0.11861 -0.0331 0.12018 -0.03379 C 0.12499 -0.0331 0.12968 -0.03287 0.1345 -0.03171 C 0.13906 -0.03079 0.14062 -0.02801 0.14518 -0.02546 C 0.14674 -0.02454 0.1483 -0.02407 0.14999 -0.02338 C 0.15195 -0.02384 0.15898 -0.02477 0.16184 -0.02754 C 0.17343 -0.03912 0.16445 -0.03403 0.17369 -0.03819 C 0.17669 -0.04074 0.17955 -0.04282 0.18202 -0.04653 C 0.18333 -0.04861 0.18424 -0.05116 0.18567 -0.05301 C 0.18827 -0.05625 0.19101 -0.05764 0.194 -0.05926 C 0.19518 -0.06065 0.19622 -0.0625 0.19752 -0.06342 C 0.20494 -0.06921 0.21458 -0.06296 0.22135 -0.06134 C 0.22369 -0.05995 0.22604 -0.05833 0.22851 -0.05717 C 0.23476 -0.0544 0.24439 -0.05393 0.24986 -0.05301 C 0.25312 -0.05231 0.25624 -0.05162 0.2595 -0.05092 C 0.26184 -0.05023 0.26419 -0.04907 0.26653 -0.04861 C 0.269 -0.04838 0.27135 -0.04861 0.27369 -0.04861 L -0.00235 0.12269 C 0.00156 0.12546 0.00572 0.12778 0.0095 0.13125 C 0.01132 0.13264 0.01249 0.13588 0.01419 0.1375 C 0.01614 0.13935 0.01835 0.14005 0.02018 0.14167 C 0.02148 0.14283 0.02239 0.14514 0.02382 0.14607 C 0.02564 0.14722 0.02773 0.14722 0.02968 0.14815 C 0.03215 0.14931 0.03437 0.15139 0.03684 0.15232 C 0.0388 0.15301 0.04088 0.15347 0.04283 0.1544 C 0.044 0.15509 0.04518 0.15602 0.04635 0.15648 C 0.0483 0.15741 0.05038 0.15787 0.05234 0.1588 C 0.05794 0.15787 0.06354 0.1581 0.069 0.15648 C 0.07499 0.15486 0.07395 0.15209 0.07851 0.14815 C 0.07968 0.14699 0.08085 0.14676 0.08215 0.14607 C 0.08684 0.13334 0.08137 0.14537 0.09036 0.13542 C 0.09374 0.13171 0.09674 0.12685 0.09999 0.12269 C 0.10156 0.1206 0.10273 0.11713 0.10468 0.11644 L 0.1095 0.11435 C 0.11106 0.11204 0.11288 0.11042 0.11419 0.10787 C 0.11523 0.10602 0.11536 0.10301 0.11666 0.10162 C 0.11796 0.1 0.11979 0.10023 0.12135 0.09954 C 0.12291 0.09792 0.12447 0.09653 0.12617 0.09514 C 0.12734 0.09421 0.12864 0.09398 0.12968 0.09306 C 0.13098 0.0919 0.13202 0.09028 0.13333 0.08889 C 0.13645 0.08959 0.13958 0.09005 0.14283 0.09097 C 0.14439 0.09144 0.14596 0.09236 0.14752 0.09306 C 0.15755 0.09699 0.15807 0.09699 0.16666 0.09954 C 0.17851 0.09792 0.19049 0.09746 0.20234 0.09514 C 0.20481 0.09468 0.20715 0.09283 0.2095 0.09097 C 0.22812 0.07685 0.21275 0.08611 0.22252 0.08033 C 0.23124 0.07014 0.22031 0.08264 0.23085 0.07199 C 0.23215 0.0706 0.23307 0.06852 0.2345 0.06759 C 0.2371 0.06621 0.23997 0.06621 0.24283 0.06551 C 0.25637 0.05764 0.24739 0.06111 0.27018 0.06343 C 0.27135 0.06412 0.27252 0.06505 0.27369 0.06551 C 0.27838 0.06759 0.28333 0.06852 0.28801 0.06991 C 0.29192 0.07269 0.29609 0.07477 0.29986 0.07824 C 0.30143 0.07963 0.30299 0.08125 0.30468 0.08241 C 0.30585 0.08334 0.30702 0.08403 0.3082 0.08472 C 0.32187 0.0919 0.3121 0.08611 0.32018 0.09097 C 0.32369 0.09028 0.32734 0.08982 0.33085 0.08889 C 0.33385 0.08796 0.33645 0.08449 0.33919 0.08241 C 0.34036 0.08171 0.34153 0.08102 0.3427 0.08033 C 0.34465 0.07709 0.34973 0.06621 0.35351 0.06343 C 0.35494 0.06227 0.35663 0.06227 0.3582 0.06134 C 0.35911 0.06088 0.35976 0.05996 0.36067 0.05926 L 0.36067 0.05926 " pathEditMode="relative" ptsTypes="AAAAAAAAAAAAAAAAAAAAAAAAAAAAAAAAAAAAAAAAAAAAAAAAAAAAAAAAAAAAAAAAAAAAAAAAAAAAAA">
                                      <p:cBhvr>
                                        <p:cTn id="22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127630" y="249240"/>
            <a:ext cx="59372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体验</a:t>
            </a:r>
            <a:r>
              <a:rPr lang="en-US" altLang="zh-CN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死亡 直面心声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0840" y="1967865"/>
            <a:ext cx="6858635" cy="37846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假设你即将面对生命的终点，</a:t>
            </a:r>
            <a:endParaRPr lang="zh-CN" altLang="en-US" sz="4000"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此刻你的心里在想什么呢？</a:t>
            </a:r>
            <a:endParaRPr lang="zh-CN" altLang="en-US" sz="4000"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有没有最想对一些人说出的话呢？</a:t>
            </a:r>
            <a:endParaRPr lang="zh-CN" altLang="en-US" sz="4000"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815" y="1870075"/>
            <a:ext cx="4203700" cy="42037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6430" y="1326515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学生互动</a:t>
            </a:r>
            <a:endParaRPr lang="zh-CN" altLang="en-US" sz="400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送你一朵小红花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7515" y="54546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05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教学提示</a:t>
            </a:r>
            <a:endParaRPr lang="zh-CN" altLang="en-US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fontAlgn="auto">
              <a:lnSpc>
                <a:spcPct val="15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播放音乐《送你一朵小红花》，关闭教室灯光，让同学们闭上眼想象自己即将面对生命的终结，此刻心里 在想什么，最想对谁说些什么？老师在教室里随机走 动，请同学们分享。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127630" y="249240"/>
            <a:ext cx="59372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体验</a:t>
            </a:r>
            <a:r>
              <a:rPr lang="en-US" altLang="zh-CN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死亡 直面心声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190" y="1381125"/>
            <a:ext cx="8390255" cy="4940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01190" y="6322060"/>
            <a:ext cx="4237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《滚蛋吧，肿瘤君》剧照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32165" y="6322060"/>
            <a:ext cx="36055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247C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初一</a:t>
            </a:r>
            <a:r>
              <a:rPr lang="en-US" altLang="zh-CN" sz="2400" b="1">
                <a:solidFill>
                  <a:srgbClr val="247C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>
                <a:solidFill>
                  <a:srgbClr val="247C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初二</a:t>
            </a:r>
            <a:r>
              <a:rPr lang="en-US" altLang="zh-CN" sz="2400" b="1">
                <a:solidFill>
                  <a:srgbClr val="247C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400" b="1">
                <a:solidFill>
                  <a:srgbClr val="247C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班主题班会</a:t>
            </a:r>
            <a:endParaRPr lang="zh-CN" altLang="en-US" sz="2400" b="1">
              <a:solidFill>
                <a:srgbClr val="247C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3952" y="1651867"/>
            <a:ext cx="2926080" cy="9220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Kartika" panose="02020503030404060203" pitchFamily="18" charset="0"/>
              </a:rPr>
              <a:t>第三篇章</a:t>
            </a:r>
            <a:endParaRPr lang="zh-CN" altLang="en-US" sz="5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17" name="文本框 21"/>
          <p:cNvSpPr>
            <a:spLocks noChangeArrowheads="1"/>
          </p:cNvSpPr>
          <p:nvPr/>
        </p:nvSpPr>
        <p:spPr bwMode="auto">
          <a:xfrm>
            <a:off x="2074581" y="2829686"/>
            <a:ext cx="80429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defTabSz="1218565">
              <a:defRPr/>
            </a:pPr>
            <a:r>
              <a:rPr lang="zh-CN" altLang="en-US" sz="7200" b="1" kern="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生死交汇  爱的记忆</a:t>
            </a:r>
            <a:endParaRPr lang="zh-CN" altLang="en-US" sz="7200" b="1" kern="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bldLvl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电影《寻梦环游记》片段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140" y="1475105"/>
            <a:ext cx="10967720" cy="5236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603245" y="249240"/>
            <a:ext cx="49860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生死交汇  爱的记忆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5765" y="924560"/>
            <a:ext cx="4565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视频《寻梦环游记》</a:t>
            </a:r>
            <a:endParaRPr lang="zh-CN" altLang="en-US" sz="320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603245" y="249240"/>
            <a:ext cx="49860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生死交汇  爱的记忆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6981" b="7877"/>
          <a:stretch>
            <a:fillRect/>
          </a:stretch>
        </p:blipFill>
        <p:spPr>
          <a:xfrm>
            <a:off x="8148955" y="2575560"/>
            <a:ext cx="3609975" cy="2374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6860" y="1865630"/>
            <a:ext cx="7886065" cy="42462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360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假设我们死后真的能够去到《寻梦环游记》中的那个世界，在那之前我们可以携带一张照片，你会选择携带什么照片呢？</a:t>
            </a:r>
            <a:endParaRPr lang="zh-CN" altLang="en-US" sz="360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为什么你会选择携带这张照片呢？</a:t>
            </a:r>
            <a:endParaRPr lang="zh-CN" altLang="en-US" sz="360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6430" y="1228725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学生互动</a:t>
            </a:r>
            <a:endParaRPr lang="zh-CN" altLang="en-US" sz="400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603245" y="249240"/>
            <a:ext cx="49860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生死交汇  爱的记忆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" y="1595755"/>
            <a:ext cx="7592695" cy="3184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710" y="2608580"/>
            <a:ext cx="5703570" cy="32086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4345" y="4974590"/>
            <a:ext cx="54603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“黄泉并非人们想的那么可怕，那些都是无知之人的肆意揣测。每个人眼中的黄泉是不一样的，你若心灵善良，这里就是世外桃源。” —— 《镰仓物语》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3952" y="1651867"/>
            <a:ext cx="2926080" cy="9220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Kartika" panose="02020503030404060203" pitchFamily="18" charset="0"/>
              </a:rPr>
              <a:t>第四篇章</a:t>
            </a:r>
            <a:endParaRPr lang="zh-CN" altLang="en-US" sz="5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17" name="文本框 21"/>
          <p:cNvSpPr>
            <a:spLocks noChangeArrowheads="1"/>
          </p:cNvSpPr>
          <p:nvPr/>
        </p:nvSpPr>
        <p:spPr bwMode="auto">
          <a:xfrm>
            <a:off x="2074581" y="2829686"/>
            <a:ext cx="80429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defTabSz="1218565">
              <a:defRPr/>
            </a:pPr>
            <a:r>
              <a:rPr lang="zh-CN" altLang="en-US" sz="7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生命之美  向死而生</a:t>
            </a:r>
            <a:endParaRPr lang="zh-CN" altLang="en-US" sz="72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bldLvl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603245" y="249240"/>
            <a:ext cx="49860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生命之美  向死而生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35" y="1593850"/>
            <a:ext cx="8876665" cy="42341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100" y="1589405"/>
            <a:ext cx="2900045" cy="4046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603245" y="249240"/>
            <a:ext cx="49860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生命之美  向死而生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49681"/>
          <a:stretch>
            <a:fillRect/>
          </a:stretch>
        </p:blipFill>
        <p:spPr>
          <a:xfrm>
            <a:off x="-99695" y="1354455"/>
            <a:ext cx="9295130" cy="2645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t="4062" r="6059"/>
          <a:stretch>
            <a:fillRect/>
          </a:stretch>
        </p:blipFill>
        <p:spPr>
          <a:xfrm>
            <a:off x="4290060" y="4011295"/>
            <a:ext cx="7440930" cy="2580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screen"/>
          <a:srcRect l="6582" r="4327"/>
          <a:stretch>
            <a:fillRect/>
          </a:stretch>
        </p:blipFill>
        <p:spPr>
          <a:xfrm>
            <a:off x="86079" y="1277155"/>
            <a:ext cx="6460247" cy="43507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299024" y="1945152"/>
            <a:ext cx="4034358" cy="350699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46498" y="2548940"/>
            <a:ext cx="4869357" cy="274230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43753" y="4612421"/>
            <a:ext cx="1488976" cy="14403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874898" y="1121273"/>
            <a:ext cx="1250652" cy="98462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874898" y="2312189"/>
            <a:ext cx="1250652" cy="9846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875114" y="3606609"/>
            <a:ext cx="1250652" cy="98462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875114" y="4781650"/>
            <a:ext cx="1250652" cy="984624"/>
          </a:xfrm>
          <a:prstGeom prst="rect">
            <a:avLst/>
          </a:prstGeom>
        </p:spPr>
      </p:pic>
      <p:sp>
        <p:nvSpPr>
          <p:cNvPr id="29" name="文本框 28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7045942" y="746093"/>
            <a:ext cx="439801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3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zh-CN" altLang="en-US" sz="32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1218565">
              <a:defRPr/>
            </a:pPr>
            <a:r>
              <a:rPr lang="zh-CN" alt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认识死亡 尊重死亡</a:t>
            </a:r>
            <a:endParaRPr lang="zh-CN" altLang="en-US" sz="40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文本框 29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6672994" y="2451395"/>
            <a:ext cx="54140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en-US" altLang="zh-CN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体验</a:t>
            </a:r>
            <a:r>
              <a:rPr lang="en-US" altLang="zh-CN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死亡 直面心声</a:t>
            </a:r>
            <a:endParaRPr lang="zh-CN" altLang="en-US" sz="40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文本框 30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7125749" y="3746169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生死交汇，爱的记忆</a:t>
            </a:r>
            <a:endParaRPr lang="zh-CN" altLang="en-US" sz="40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7125952" y="4920683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生命之美，向死而生</a:t>
            </a:r>
            <a:endParaRPr lang="zh-CN" altLang="en-US" sz="40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 rot="21241550">
            <a:off x="1936219" y="2232385"/>
            <a:ext cx="2160270" cy="150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3200" b="1" kern="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zh-CN" altLang="en-US" sz="3200" b="1" kern="0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1218565">
              <a:defRPr/>
            </a:pPr>
            <a:r>
              <a:rPr lang="zh-CN" altLang="en-US" sz="6000" b="1" kern="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  录</a:t>
            </a:r>
            <a:endParaRPr lang="zh-CN" altLang="en-US" sz="6000" b="1" kern="0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 rot="21244539" flipH="1">
            <a:off x="1726732" y="3755742"/>
            <a:ext cx="2924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rPr>
              <a:t>CONCENTS</a:t>
            </a:r>
            <a:endParaRPr lang="en-US" altLang="zh-CN" sz="40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Bradley Hand ITC" panose="03070402050302030203" pitchFamily="66" charset="0"/>
              <a:ea typeface="叶根友小京楷简体" panose="02010601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346381" y="2311824"/>
            <a:ext cx="1245369" cy="1023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8.14815E-6 L 4.375E-6 -8.14815E-6 C 0.00325 0.003 0.00638 0.00624 0.00976 0.00879 C 0.01992 0.01712 0.03815 0.00925 0.04414 0.00879 C 0.04752 0.0074 0.05078 0.00648 0.05403 0.00439 C 0.05521 0.0037 0.05651 0.003 0.05768 0.00231 C 0.05937 0.00138 0.06107 0.00092 0.06263 -8.14815E-6 C 0.0651 -0.00116 0.07005 -0.00417 0.07005 -0.00417 C 0.07578 -0.00348 0.08151 -0.00325 0.08724 -0.00209 C 0.08854 -0.00186 0.08971 -0.00047 0.09088 -8.14815E-6 C 0.09297 0.00092 0.09505 0.00161 0.097 0.00231 C 0.11198 0.00648 0.10195 0.00231 0.11185 0.00671 C 0.14245 0.0037 0.12487 0.00995 0.14258 -0.00209 C 0.14831 -0.00602 0.15469 -0.00695 0.15976 -0.01297 C 0.16367 -0.0176 0.16289 -0.0176 0.16719 -0.01968 C 0.17044 -0.02107 0.17695 -0.02385 0.17695 -0.02385 C 0.17864 -0.02315 0.18151 -0.02477 0.1819 -0.02177 C 0.18229 -0.01829 0.17995 -0.01505 0.17825 -0.01297 C 0.17448 -0.00834 0.17044 -0.00371 0.16588 -0.00209 C 0.16237 -0.00093 0.15833 0.00046 0.15482 0.00231 C 0.14857 0.00555 0.14818 0.00671 0.14258 0.00879 C 0.13971 0.00995 0.12903 0.01273 0.12656 0.01319 C 0.12161 0.01411 0.11679 0.01458 0.11185 0.0155 C 0.10976 0.0162 0.10768 0.01712 0.10573 0.01759 C 0.10117 0.01851 0.09661 0.01898 0.09219 0.01967 C 0.0888 0.02036 0.08554 0.02129 0.08229 0.02198 C 0.07526 0.02615 0.08138 0.02291 0.07005 0.02638 C 0.06797 0.02685 0.06588 0.028 0.06393 0.02847 C 0.04101 0.03472 0.06302 0.02731 0.04909 0.03286 C 0.04518 0.03448 0.04284 0.03448 0.03932 0.03726 C 0.03685 0.03911 0.03281 0.04282 0.03073 0.04606 C 0.02929 0.04791 0.02812 0.05023 0.02695 0.05254 C 0.02565 0.05532 0.02461 0.05856 0.02331 0.06134 C 0.02213 0.06365 0.0207 0.0655 0.01966 0.06782 C 0.01862 0.0699 0.0181 0.07245 0.01719 0.07453 C 0.01484 0.07916 0.01224 0.0831 0.00976 0.08749 C 0.00898 0.08911 0.00794 0.09027 0.00729 0.09189 L 0.00482 0.09837 C 0.00403 0.10277 -0.00013 0.11273 0.00234 0.11157 C 0.0082 0.10902 0.01458 0.10648 0.01966 0.10069 C 0.02083 0.0993 0.02187 0.09698 0.02331 0.09629 C 0.02604 0.0949 0.02903 0.0949 0.0319 0.09421 C 0.03307 0.09328 0.03437 0.09259 0.03554 0.09189 C 0.03945 0.09027 0.04284 0.08981 0.04661 0.08749 C 0.0487 0.08634 0.05065 0.08379 0.05286 0.0831 C 0.05807 0.08171 0.06341 0.08194 0.06875 0.08101 C 0.07161 0.08055 0.07448 0.07962 0.07734 0.0787 C 0.0819 0.07962 0.08646 0.08009 0.09088 0.08101 C 0.09661 0.08217 0.09818 0.0831 0.10325 0.08541 C 0.10443 0.0868 0.10547 0.08958 0.1069 0.08981 C 0.11549 0.09027 0.12409 0.08865 0.13268 0.08749 C 0.13437 0.08726 0.13594 0.08564 0.13763 0.08541 C 0.14375 0.08425 0.14987 0.08379 0.15612 0.0831 C 0.16614 0.0787 0.15651 0.08263 0.17331 0.0787 C 0.17578 0.07823 0.17825 0.07731 0.18073 0.07661 C 0.19713 0.06689 0.18307 0.07453 0.225 0.07453 L 0.225 0.07453 " pathEditMode="relative" ptsTypes="AAAAAAAAAAAAAAAAAAAAAAAAAAAAAAAAAAAAAAAAAAAAAAAAAAAAAAAAA">
                                      <p:cBhvr>
                                        <p:cTn id="21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5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603245" y="249240"/>
            <a:ext cx="49860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生命之美  向死而生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2415" y="1354455"/>
            <a:ext cx="58839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   上了初中之后，小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同学感觉到学业上压力十分巨大，他上课跟不上老师，课下作业完成也比较困难，学习成绩不理想，父母总是因为对他的成绩不满意而辱骂他。小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同学有时站在窗边，会萌生出想要一跃而下的想法。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215" y="4030980"/>
            <a:ext cx="58839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   小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同学从小受到家里老人的影响，对死亡存在着十分恐惧的情绪，迷信一些保平安长寿的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偏方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。他会随身携带护身符，护身符如果丢失不见他会感到十分焦虑；身边的同学如果提及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”“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死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等词汇，他会很生气地训斥同学。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31890" y="1268095"/>
            <a:ext cx="58839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   小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同学从小是被奶奶带大的。前几个月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</a:rPr>
              <a:t>奶奶生了严重的病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，这几个月奶奶一直在住院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但是奶奶的身体状况每况愈下，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</a:rPr>
              <a:t>医生劝家里人做好心理准备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。小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</a:rPr>
              <a:t>同学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每天都以泪洗面，担心不知道哪一天奶奶就会离开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31890" y="4215765"/>
            <a:ext cx="58839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   小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同学每天在学校浑浑噩噩地混日子，上课趴在桌子上睡觉，课下对作业敷衍了事。他认为生活很无聊很没有意思，觉得自己就这样过完一生也挺好，反正自己也能吃饱饭，没有努力的必要。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211455"/>
            <a:ext cx="10515600" cy="1325563"/>
          </a:xfrm>
        </p:spPr>
        <p:txBody>
          <a:bodyPr/>
          <a:p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【学生互动】</a:t>
            </a:r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sz="half" idx="1"/>
          </p:nvPr>
        </p:nvSpPr>
        <p:spPr>
          <a:xfrm>
            <a:off x="218440" y="1431290"/>
            <a:ext cx="7094855" cy="4745990"/>
          </a:xfrm>
        </p:spPr>
        <p:txBody>
          <a:bodyPr>
            <a:normAutofit/>
          </a:bodyPr>
          <a:p>
            <a:pPr fontAlgn="auto">
              <a:lnSpc>
                <a:spcPct val="100000"/>
              </a:lnSpc>
            </a:pPr>
            <a:r>
              <a:rPr lang="zh-CN" altLang="en-US" sz="2665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分小组讨论下列 4 个不同的情景：你会和情境中的主 人公说些什么 </a:t>
            </a:r>
            <a:endParaRPr lang="zh-CN" altLang="en-US" sz="2665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665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1.有同学对学业感到压力产生轻生的念头；</a:t>
            </a:r>
            <a:endParaRPr lang="zh-CN" altLang="en-US" sz="2665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665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2.有同学对死亡过度迷信，为避免死亡做出各种努力；</a:t>
            </a:r>
            <a:r>
              <a:rPr lang="zh-CN" altLang="en-US" sz="2665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665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665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3.有同学的奶奶生了严重的病，医生劝家里人做好心理 准备，同学感到十分难过；</a:t>
            </a:r>
            <a:endParaRPr lang="zh-CN" altLang="en-US" sz="2665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665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4.有同学对生活感到失望，无心学习没有追求，认为自 己苟活完这一生就好</a:t>
            </a:r>
            <a:endParaRPr lang="zh-CN" altLang="en-US" sz="2665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内容占位符 9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29475" y="1929765"/>
            <a:ext cx="4754880" cy="2674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教学提示</a:t>
            </a:r>
            <a:endParaRPr lang="zh-CN" altLang="en-US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fontAlgn="auto">
              <a:lnSpc>
                <a:spcPct val="15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请同学们充分表达内心的观点，老师倾听，适度引导，一起感悟生命之美！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537852" y="615426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2180" y="1708150"/>
            <a:ext cx="4224020" cy="30746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5915" y="1403350"/>
            <a:ext cx="639826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从出生到死亡，我们都是生命的旅人。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813815" y="249240"/>
            <a:ext cx="85648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认识死亡之真谛，领悟生命之珍贵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915" y="2444115"/>
            <a:ext cx="639762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死亡并不可怕，因为它终有一天将会来临，但是在这之前，我们所经历的一切都将成为旅途上最美的风景。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6235" y="4782820"/>
            <a:ext cx="92005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生命无限渺小，却同样无限恢弘。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相信在同学们所将经历的风景中，爱会陪在你左右。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亲爱的旅人啊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7075" y="554736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249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537852" y="615426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 l="6582" r="4327"/>
          <a:stretch>
            <a:fillRect/>
          </a:stretch>
        </p:blipFill>
        <p:spPr>
          <a:xfrm>
            <a:off x="99695" y="4182110"/>
            <a:ext cx="4223385" cy="25990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9695" y="-304800"/>
            <a:ext cx="1939925" cy="18764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13815" y="249240"/>
            <a:ext cx="85648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认识死亡之真谛，领悟生命之珍贵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76905" y="2094865"/>
            <a:ext cx="6371590" cy="1861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115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谢谢大家</a:t>
            </a:r>
            <a:endParaRPr lang="zh-CN" altLang="en-US" sz="115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46250" y="4885375"/>
            <a:ext cx="96113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4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爱自己，是终生浪漫的开始！</a:t>
            </a:r>
            <a:r>
              <a:rPr lang="en-US" altLang="zh-CN" sz="44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</a:t>
            </a:r>
            <a:r>
              <a:rPr lang="zh-CN" altLang="en-US" sz="44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王尔德</a:t>
            </a:r>
            <a:endParaRPr lang="zh-CN" altLang="en-US" sz="4400" b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l"/>
            <a:r>
              <a:rPr lang="zh-CN" altLang="en-US" sz="489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版权声明：</a:t>
            </a:r>
            <a:endParaRPr lang="zh-CN" altLang="en-US" sz="489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</p:nvPr>
        </p:nvSpPr>
        <p:spPr>
          <a:xfrm>
            <a:off x="666750" y="1588135"/>
            <a:ext cx="10361295" cy="440436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本人发表在公众号的原创文章、课件、图片等内容，禁止其他用户拿来做商业用途，否则将举报维权。</a:t>
            </a:r>
            <a:endParaRPr lang="zh-CN" altLang="en-US" sz="27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转载本文需经本人同意，引用需注明出处。</a:t>
            </a:r>
            <a:endParaRPr sz="27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本节班会部分图文来自网络等，如有侵权请联系删除。</a:t>
            </a:r>
            <a:endParaRPr lang="zh-CN" altLang="en-US" sz="27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本班会版权归工作室所有。</a:t>
            </a:r>
            <a:endParaRPr sz="27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altLang="en-US" sz="27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9882" y="808359"/>
            <a:ext cx="10852237" cy="441964"/>
          </a:xfrm>
        </p:spPr>
        <p:txBody>
          <a:bodyPr>
            <a:normAutofit fontScale="90000"/>
          </a:bodyPr>
          <a:p>
            <a:r>
              <a:rPr lang="zh-CN" altLang="en-US" sz="3555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扫码关注：</a:t>
            </a:r>
            <a:r>
              <a:rPr lang="en-US" altLang="zh-CN" sz="3555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3555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孙钦强名班主任工作室</a:t>
            </a:r>
            <a:r>
              <a:rPr lang="en-US" altLang="zh-CN" sz="3555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355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公众号</a:t>
            </a:r>
            <a:endParaRPr lang="zh-CN" altLang="en-US" sz="355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>
          <a:xfrm>
            <a:off x="882015" y="2317750"/>
            <a:ext cx="6343015" cy="3404235"/>
          </a:xfrm>
        </p:spPr>
        <p:txBody>
          <a:bodyPr>
            <a:normAutofit/>
          </a:bodyPr>
          <a:p>
            <a:pPr fontAlgn="auto">
              <a:lnSpc>
                <a:spcPct val="150000"/>
              </a:lnSpc>
            </a:pPr>
            <a:r>
              <a:rPr lang="zh-CN" altLang="en-US" sz="4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更多内容请扫描关注公众号，让我们共同成长！</a:t>
            </a:r>
            <a:endParaRPr lang="zh-CN" altLang="en-US" sz="4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7" descr="公众号二维码 (1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533640" y="2002790"/>
            <a:ext cx="3227070" cy="3227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 dir="d"/>
      </p:transition>
    </mc:Choice>
    <mc:Fallback>
      <p:transition spd="slow">
        <p:wipe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651635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3952" y="1582017"/>
            <a:ext cx="2926080" cy="9220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Kartika" panose="02020503030404060203" pitchFamily="18" charset="0"/>
              </a:rPr>
              <a:t>第一篇章</a:t>
            </a:r>
            <a:endParaRPr lang="zh-CN" altLang="en-US" sz="5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17" name="文本框 21"/>
          <p:cNvSpPr>
            <a:spLocks noChangeArrowheads="1"/>
          </p:cNvSpPr>
          <p:nvPr/>
        </p:nvSpPr>
        <p:spPr bwMode="auto">
          <a:xfrm>
            <a:off x="2113951" y="2839211"/>
            <a:ext cx="777049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defTabSz="1218565">
              <a:defRPr/>
            </a:pPr>
            <a:r>
              <a:rPr lang="zh-CN" altLang="en-US" sz="7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认识死亡 尊重死亡</a:t>
            </a:r>
            <a:endParaRPr lang="zh-CN" altLang="en-US" sz="72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bldLvl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国外电影片段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34415" y="1661795"/>
            <a:ext cx="10123170" cy="49295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847720" y="249240"/>
            <a:ext cx="48196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认识死亡 尊重死亡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9795" y="1008380"/>
            <a:ext cx="4866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视频《小鸟睡着了？》</a:t>
            </a:r>
            <a:endParaRPr lang="zh-CN" altLang="en-US" sz="320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55605" y="-1460702"/>
            <a:ext cx="870155" cy="1179871"/>
          </a:xfrm>
          <a:prstGeom prst="rect">
            <a:avLst/>
          </a:prstGeom>
          <a:solidFill>
            <a:srgbClr val="247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325760" y="-1460703"/>
            <a:ext cx="870155" cy="1179871"/>
          </a:xfrm>
          <a:prstGeom prst="rect">
            <a:avLst/>
          </a:prstGeom>
          <a:solidFill>
            <a:srgbClr val="5AB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847720" y="249240"/>
            <a:ext cx="48196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认识死亡 尊重死亡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6465" y="4763770"/>
            <a:ext cx="1066165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你对死亡有着怎样的感受？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t="19040" b="27649"/>
          <a:stretch>
            <a:fillRect/>
          </a:stretch>
        </p:blipFill>
        <p:spPr>
          <a:xfrm>
            <a:off x="3325495" y="1939925"/>
            <a:ext cx="5428615" cy="22847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6430" y="1494155"/>
            <a:ext cx="221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学生互动</a:t>
            </a:r>
            <a:endParaRPr lang="zh-CN" altLang="en-US" sz="400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847720" y="249240"/>
            <a:ext cx="48196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认识死亡 尊重死亡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47775" y="6060440"/>
            <a:ext cx="1738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生理性死亡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69510" y="5875655"/>
            <a:ext cx="17373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社会性死亡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51495" y="5488940"/>
            <a:ext cx="3387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遗忘性（真正的）死亡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48310" y="1474470"/>
            <a:ext cx="36588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丧失生命，生命终止，是生存的反面。哲学上说，死亡是生命结束，而且所有的本来维持其存在（存活）的属性的丧失，不可逆转的永久性的终止。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755" y="3390900"/>
            <a:ext cx="2059305" cy="24847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rcRect l="18137" r="15325"/>
          <a:stretch>
            <a:fillRect/>
          </a:stretch>
        </p:blipFill>
        <p:spPr>
          <a:xfrm>
            <a:off x="4264025" y="3273425"/>
            <a:ext cx="3148330" cy="236537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025" y="1430655"/>
            <a:ext cx="3147695" cy="220345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6350" y="2339340"/>
            <a:ext cx="4438650" cy="2538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55605" y="-1460702"/>
            <a:ext cx="870155" cy="1179871"/>
          </a:xfrm>
          <a:prstGeom prst="rect">
            <a:avLst/>
          </a:prstGeom>
          <a:solidFill>
            <a:srgbClr val="247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325760" y="-1460703"/>
            <a:ext cx="870155" cy="1179871"/>
          </a:xfrm>
          <a:prstGeom prst="rect">
            <a:avLst/>
          </a:prstGeom>
          <a:solidFill>
            <a:srgbClr val="5AB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847720" y="249240"/>
            <a:ext cx="48196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认识死亡 尊重死亡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6245" y="1474470"/>
            <a:ext cx="1149032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死亡是生命的终点，每个生命都有结束的时候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5" y="2715260"/>
            <a:ext cx="4967605" cy="33121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075" y="2366645"/>
            <a:ext cx="4711700" cy="24142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061075" y="4844415"/>
            <a:ext cx="47123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“姥爷，你可怕死啊？”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“不怕。”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“为什么啊？”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“活着跟你在一起，死了到天上有你舅舅，两边都是我的亲人。”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——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电影《我们天上见》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3952" y="1651867"/>
            <a:ext cx="2926080" cy="9220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Kartika" panose="02020503030404060203" pitchFamily="18" charset="0"/>
              </a:rPr>
              <a:t>第二篇章</a:t>
            </a:r>
            <a:endParaRPr lang="zh-CN" altLang="en-US" sz="5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17" name="文本框 21"/>
          <p:cNvSpPr>
            <a:spLocks noChangeArrowheads="1"/>
          </p:cNvSpPr>
          <p:nvPr/>
        </p:nvSpPr>
        <p:spPr bwMode="auto">
          <a:xfrm>
            <a:off x="797596" y="2978911"/>
            <a:ext cx="98717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defTabSz="1218565">
              <a:defRPr/>
            </a:pPr>
            <a:r>
              <a:rPr lang="en-US" altLang="zh-CN" sz="7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7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体验</a:t>
            </a:r>
            <a:r>
              <a:rPr lang="en-US" altLang="zh-CN" sz="7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7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死亡  直面心声</a:t>
            </a:r>
            <a:endParaRPr lang="zh-CN" altLang="en-US" sz="72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bldLvl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电影《滚蛋吧，肿瘤君》片段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4425" y="1647825"/>
            <a:ext cx="9876790" cy="4690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0" y="0"/>
            <a:ext cx="12192000" cy="1268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V="1">
            <a:off x="899651" y="-561662"/>
            <a:ext cx="1961536" cy="20364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851041" y="-85979"/>
            <a:ext cx="1488976" cy="144031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127630" y="249240"/>
            <a:ext cx="59372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体验</a:t>
            </a:r>
            <a:r>
              <a:rPr lang="en-US" altLang="zh-CN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4400" b="1" kern="0" dirty="0" smtClean="0">
                <a:solidFill>
                  <a:srgbClr val="1D6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死亡 直面心声</a:t>
            </a:r>
            <a:endParaRPr lang="zh-CN" altLang="en-US" sz="4400" b="1" kern="0" dirty="0" smtClean="0">
              <a:solidFill>
                <a:srgbClr val="1D66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2905" y="966470"/>
            <a:ext cx="5953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视频《滚蛋吧，肿瘤君》</a:t>
            </a:r>
            <a:endParaRPr lang="zh-CN" altLang="en-US" sz="320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7459*3370*1022*1022"/>
</p:tagLst>
</file>

<file path=ppt/tags/tag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7265*3181*1022*1022"/>
</p:tagLst>
</file>

<file path=ppt/tags/tag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8124*3611*1022*1022"/>
</p:tagLst>
</file>

<file path=ppt/tags/tag4.xml><?xml version="1.0" encoding="utf-8"?>
<p:tagLst xmlns:p="http://schemas.openxmlformats.org/presentationml/2006/main">
  <p:tag name="KSO_WM_UNIT_PLACING_PICTURE_USER_VIEWPORT" val="{&quot;height&quot;:4590,&quot;width&quot;:8160}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2788</Words>
  <Application>WPS 演示</Application>
  <PresentationFormat>自定义</PresentationFormat>
  <Paragraphs>182</Paragraphs>
  <Slides>26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Bradley Hand ITC</vt:lpstr>
      <vt:lpstr>Mongolian Baiti</vt:lpstr>
      <vt:lpstr>叶根友小京楷简体</vt:lpstr>
      <vt:lpstr>Kartika</vt:lpstr>
      <vt:lpstr>PMingLiU-ExtB</vt:lpstr>
      <vt:lpstr>Arial Unicode MS</vt:lpstr>
      <vt:lpstr>Calibri Light</vt:lpstr>
      <vt:lpstr>Calibri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教学提示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【学生互动】</vt:lpstr>
      <vt:lpstr>教学提示</vt:lpstr>
      <vt:lpstr>PowerPoint 演示文稿</vt:lpstr>
      <vt:lpstr>PowerPoint 演示文稿</vt:lpstr>
      <vt:lpstr>版权声明：</vt:lpstr>
      <vt:lpstr>扫码关注：“孙钦强名班主任工作室”公众号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淡雅水彩</dc:title>
  <dc:creator>第一PPT</dc:creator>
  <cp:keywords>www.1ppt.com</cp:keywords>
  <dc:description>www.1ppt.com</dc:description>
  <cp:lastModifiedBy>昆明湖</cp:lastModifiedBy>
  <cp:revision>231</cp:revision>
  <dcterms:created xsi:type="dcterms:W3CDTF">2016-08-27T14:05:00Z</dcterms:created>
  <dcterms:modified xsi:type="dcterms:W3CDTF">2022-03-12T01:51:34Z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4E812D6278E643598AF76A1A6A9B41B4</vt:lpwstr>
  </property>
</Properties>
</file>