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320" r:id="rId5"/>
    <p:sldId id="288" r:id="rId6"/>
    <p:sldId id="317" r:id="rId7"/>
    <p:sldId id="313" r:id="rId8"/>
    <p:sldId id="315" r:id="rId9"/>
    <p:sldId id="316" r:id="rId10"/>
    <p:sldId id="314" r:id="rId11"/>
    <p:sldId id="290" r:id="rId12"/>
    <p:sldId id="318" r:id="rId13"/>
    <p:sldId id="321" r:id="rId14"/>
    <p:sldId id="357" r:id="rId15"/>
    <p:sldId id="291" r:id="rId16"/>
    <p:sldId id="322" r:id="rId17"/>
    <p:sldId id="355" r:id="rId18"/>
    <p:sldId id="356" r:id="rId19"/>
    <p:sldId id="262" r:id="rId20"/>
    <p:sldId id="263" r:id="rId21"/>
    <p:sldId id="270" r:id="rId22"/>
    <p:sldId id="257" r:id="rId23"/>
    <p:sldId id="269" r:id="rId24"/>
    <p:sldId id="258" r:id="rId25"/>
    <p:sldId id="272" r:id="rId26"/>
    <p:sldId id="273" r:id="rId27"/>
    <p:sldId id="259" r:id="rId28"/>
    <p:sldId id="274" r:id="rId29"/>
    <p:sldId id="275" r:id="rId30"/>
    <p:sldId id="279" r:id="rId31"/>
    <p:sldId id="280" r:id="rId32"/>
    <p:sldId id="281" r:id="rId33"/>
    <p:sldId id="276" r:id="rId34"/>
    <p:sldId id="323" r:id="rId35"/>
    <p:sldId id="325" r:id="rId36"/>
    <p:sldId id="324" r:id="rId37"/>
    <p:sldId id="260" r:id="rId38"/>
    <p:sldId id="277" r:id="rId39"/>
    <p:sldId id="261" r:id="rId40"/>
    <p:sldId id="286" r:id="rId41"/>
    <p:sldId id="287" r:id="rId42"/>
  </p:sldIdLst>
  <p:sldSz cx="12192000" cy="6858000"/>
  <p:notesSz cx="6858000" cy="9144000"/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6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gs" Target="tags/tag172.xml"/><Relationship Id="rId46" Type="http://schemas.openxmlformats.org/officeDocument/2006/relationships/commentAuthors" Target="commentAuthors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1.xml"/><Relationship Id="rId8" Type="http://schemas.openxmlformats.org/officeDocument/2006/relationships/tags" Target="../tags/tag90.xml"/><Relationship Id="rId7" Type="http://schemas.openxmlformats.org/officeDocument/2006/relationships/tags" Target="../tags/tag89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8" Type="http://schemas.openxmlformats.org/officeDocument/2006/relationships/theme" Target="../theme/theme2.xml"/><Relationship Id="rId17" Type="http://schemas.openxmlformats.org/officeDocument/2006/relationships/tags" Target="../tags/tag124.xml"/><Relationship Id="rId16" Type="http://schemas.openxmlformats.org/officeDocument/2006/relationships/tags" Target="../tags/tag123.xml"/><Relationship Id="rId15" Type="http://schemas.openxmlformats.org/officeDocument/2006/relationships/tags" Target="../tags/tag122.xml"/><Relationship Id="rId14" Type="http://schemas.openxmlformats.org/officeDocument/2006/relationships/tags" Target="../tags/tag121.xml"/><Relationship Id="rId13" Type="http://schemas.openxmlformats.org/officeDocument/2006/relationships/tags" Target="../tags/tag120.xml"/><Relationship Id="rId12" Type="http://schemas.openxmlformats.org/officeDocument/2006/relationships/tags" Target="../tags/tag119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5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6.xml"/><Relationship Id="rId1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39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41.xml"/><Relationship Id="rId2" Type="http://schemas.openxmlformats.org/officeDocument/2006/relationships/image" Target="../media/image12.GIF"/><Relationship Id="rId1" Type="http://schemas.openxmlformats.org/officeDocument/2006/relationships/tags" Target="../tags/tag14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2.xml"/><Relationship Id="rId1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4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6.xml"/><Relationship Id="rId1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7.xml"/><Relationship Id="rId1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48.xml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151.xml"/><Relationship Id="rId7" Type="http://schemas.openxmlformats.org/officeDocument/2006/relationships/image" Target="file:///C:\Users\1V994W2\PycharmProjects\PPT_Background_Generation/pic_temp/1_pic_quater_right_up.png" TargetMode="External"/><Relationship Id="rId6" Type="http://schemas.openxmlformats.org/officeDocument/2006/relationships/image" Target="../media/image22.png"/><Relationship Id="rId5" Type="http://schemas.openxmlformats.org/officeDocument/2006/relationships/tags" Target="../tags/tag150.xml"/><Relationship Id="rId4" Type="http://schemas.openxmlformats.org/officeDocument/2006/relationships/image" Target="file:///C:\Users\1V994W2\PycharmProjects\PPT_Background_Generation/pic_temp/0_pic_quater_left_up.png" TargetMode="External"/><Relationship Id="rId3" Type="http://schemas.openxmlformats.org/officeDocument/2006/relationships/image" Target="../media/image21.png"/><Relationship Id="rId2" Type="http://schemas.openxmlformats.org/officeDocument/2006/relationships/tags" Target="../tags/tag149.xml"/><Relationship Id="rId1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2.xml"/><Relationship Id="rId1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3.xml"/><Relationship Id="rId1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4.xml"/><Relationship Id="rId1" Type="http://schemas.openxmlformats.org/officeDocument/2006/relationships/image" Target="../media/image2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5.xml"/><Relationship Id="rId1" Type="http://schemas.openxmlformats.org/officeDocument/2006/relationships/image" Target="../media/image2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6.xml"/><Relationship Id="rId1" Type="http://schemas.openxmlformats.org/officeDocument/2006/relationships/image" Target="../media/image2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7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8.xml"/><Relationship Id="rId1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9.xml"/><Relationship Id="rId1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9.xml"/><Relationship Id="rId2" Type="http://schemas.openxmlformats.org/officeDocument/2006/relationships/image" Target="../media/image3.png"/><Relationship Id="rId1" Type="http://schemas.openxmlformats.org/officeDocument/2006/relationships/tags" Target="../tags/tag1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0.xml"/><Relationship Id="rId1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1.xml"/><Relationship Id="rId1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64.xml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166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tags" Target="../tags/tag16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8.xml"/><Relationship Id="rId1" Type="http://schemas.openxmlformats.org/officeDocument/2006/relationships/image" Target="../media/image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69.xml"/><Relationship Id="rId1" Type="http://schemas.openxmlformats.org/officeDocument/2006/relationships/hyperlink" Target="&#30000;&#38663;%20-%20&#39118;&#38632;&#24425;&#34425;&#38143;&#38197;&#29611;&#29808;.flac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71.xml"/><Relationship Id="rId1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0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31.xml"/><Relationship Id="rId2" Type="http://schemas.openxmlformats.org/officeDocument/2006/relationships/image" Target="../media/image6.png"/><Relationship Id="rId1" Type="http://schemas.openxmlformats.org/officeDocument/2006/relationships/hyperlink" Target="150&#31186;&#22238;&#39038;&#20013;&#22269;&#22899;&#31726;&#26187;&#32423;&#20915;&#36187;&#20043;&#36335;.mp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2.xml"/><Relationship Id="rId1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3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4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35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 descr="7b0a2020202022776f7264617274223a20227b5c2269645c223a32353030343038352c5c227469645c223a31333439347d220a7d0a"/>
          <p:cNvSpPr/>
          <p:nvPr/>
        </p:nvSpPr>
        <p:spPr>
          <a:xfrm>
            <a:off x="3097213" y="1586230"/>
            <a:ext cx="6583680" cy="23069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zh-CN" sz="720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</a:rPr>
              <a:t>从女篮到女足，</a:t>
            </a:r>
            <a:endParaRPr lang="zh-CN" altLang="zh-CN" sz="720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latin typeface="汉仪力量黑简" panose="00020600040101010101" charset="-122"/>
              <a:ea typeface="汉仪力量黑简" panose="00020600040101010101" charset="-122"/>
              <a:cs typeface="汉仪力量黑简" panose="00020600040101010101" charset="-122"/>
            </a:endParaRPr>
          </a:p>
          <a:p>
            <a:pPr algn="ctr"/>
            <a:r>
              <a:rPr lang="zh-CN" altLang="zh-CN" sz="720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汉仪力量黑简" panose="00020600040101010101" charset="-122"/>
                <a:ea typeface="汉仪力量黑简" panose="00020600040101010101" charset="-122"/>
                <a:cs typeface="汉仪力量黑简" panose="00020600040101010101" charset="-122"/>
              </a:rPr>
              <a:t>谈拼搏精神！</a:t>
            </a:r>
            <a:endParaRPr lang="zh-CN" altLang="zh-CN" sz="720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latin typeface="汉仪力量黑简" panose="00020600040101010101" charset="-122"/>
              <a:ea typeface="汉仪力量黑简" panose="00020600040101010101" charset="-122"/>
              <a:cs typeface="汉仪力量黑简" panose="0002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362960" y="3894455"/>
            <a:ext cx="5255895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800" b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方正粗黑宋简体" panose="02000000000000000000" charset="-122"/>
                <a:ea typeface="方正粗黑宋简体" panose="02000000000000000000" charset="-122"/>
              </a:rPr>
              <a:t>主题班会</a:t>
            </a:r>
            <a:endParaRPr lang="zh-CN" altLang="en-US" sz="4800" b="1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7" name="内容占位符 2" descr="微信图片_20220207091253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2807970"/>
            <a:ext cx="2835275" cy="40500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5905" y="0"/>
            <a:ext cx="3046095" cy="4572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8400" y="287090"/>
            <a:ext cx="10969200" cy="705600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</a:rPr>
              <a:t>致敬拼搏！无畏金兰！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328930" y="1207770"/>
            <a:ext cx="5868670" cy="4981575"/>
          </a:xfrm>
        </p:spPr>
        <p:txBody>
          <a:bodyPr>
            <a:noAutofit/>
          </a:bodyPr>
          <a:p>
            <a:r>
              <a:rPr lang="zh-CN" altLang="en-US" sz="2400" b="1"/>
              <a:t>这场女篮世界杯决赛，姑娘们再一次诠释了什么叫做“不抛弃，不放弃”。</a:t>
            </a:r>
            <a:endParaRPr lang="zh-CN" altLang="en-US" sz="2400" b="1"/>
          </a:p>
          <a:p>
            <a:r>
              <a:rPr lang="zh-CN" altLang="en-US" sz="2400" b="1"/>
              <a:t>面对状态火热的美国女篮，中国姑娘们毫无畏惧。“无畏金兰”，是中国女篮在本届赛事开赛以来一直强调的女篮精神。</a:t>
            </a:r>
            <a:r>
              <a:rPr lang="zh-CN" altLang="en-US" sz="2400" b="1">
                <a:solidFill>
                  <a:srgbClr val="7030A0"/>
                </a:solidFill>
              </a:rPr>
              <a:t>与女排的“女排精神”、女足的“铿锵玫瑰”相似，女篮的“无畏金兰”，时刻提醒着我们，女篮姑娘们拥有的勇气和团结值得我们铭记。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8" name="图片 7" descr="6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5045" y="1838325"/>
            <a:ext cx="5751830" cy="3208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75739"/>
          <a:stretch>
            <a:fillRect/>
          </a:stretch>
        </p:blipFill>
        <p:spPr>
          <a:xfrm>
            <a:off x="-1852295" y="0"/>
            <a:ext cx="16668115" cy="719010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38070" y="2600960"/>
            <a:ext cx="8387080" cy="2230120"/>
          </a:xfrm>
        </p:spPr>
        <p:txBody>
          <a:bodyPr lIns="90000" tIns="46800" rIns="90000" bIns="46800">
            <a:norm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60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Arial" panose="020B0604020202020204" pitchFamily="34" charset="0"/>
              </a:rPr>
              <a:t>二、不同的项目，</a:t>
            </a:r>
            <a:br>
              <a:rPr lang="zh-CN" altLang="en-US" sz="60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Arial" panose="020B0604020202020204" pitchFamily="34" charset="0"/>
              </a:rPr>
            </a:br>
            <a:r>
              <a:rPr lang="zh-CN" altLang="en-US" sz="60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Arial" panose="020B0604020202020204" pitchFamily="34" charset="0"/>
              </a:rPr>
              <a:t>同样的体育精神✦</a:t>
            </a:r>
            <a:endParaRPr lang="zh-CN" altLang="en-US" sz="600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Arial" panose="020B0604020202020204" pitchFamily="34" charset="0"/>
              </a:rPr>
              <a:t>不同的项目，同样的体育精神✦</a:t>
            </a:r>
            <a:endParaRPr lang="zh-CN" altLang="en-US">
              <a:ln w="1016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Arial" panose="020B0604020202020204" pitchFamily="34" charset="0"/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rcRect b="10593"/>
          <a:stretch>
            <a:fillRect/>
          </a:stretch>
        </p:blipFill>
        <p:spPr>
          <a:xfrm>
            <a:off x="1146175" y="1616710"/>
            <a:ext cx="10123805" cy="48514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rgbClr val="FF0000"/>
                </a:solidFill>
              </a:rPr>
              <a:t>女排精神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p>
            <a:r>
              <a:rPr lang="zh-CN" altLang="en-US" sz="2400" b="1"/>
              <a:t>9月28日晚，中国女排在2022女排世锦赛小组第三轮中3比0击败日本女排，暂列小组第一。中国女排发挥出色，其中在第一局和第三局的关键球比拼中，队伍发扬了</a:t>
            </a:r>
            <a:r>
              <a:rPr lang="zh-CN" altLang="en-US" sz="2400" b="1">
                <a:solidFill>
                  <a:srgbClr val="FF0000"/>
                </a:solidFill>
              </a:rPr>
              <a:t>顽强拼搏、永不言败</a:t>
            </a:r>
            <a:r>
              <a:rPr lang="zh-CN" altLang="en-US" sz="2400" b="1"/>
              <a:t>的女排精神，最终顶住压力拿下比赛。</a:t>
            </a:r>
            <a:endParaRPr lang="zh-CN" altLang="en-US" sz="2400" b="1"/>
          </a:p>
        </p:txBody>
      </p:sp>
      <p:pic>
        <p:nvPicPr>
          <p:cNvPr id="7" name="图片 6" descr="5eab3a46f65143708d557e23de69640b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23280" y="1931035"/>
            <a:ext cx="5925185" cy="31857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rgbClr val="FF0000"/>
                </a:solidFill>
              </a:rPr>
              <a:t>女排精神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5598795" cy="4748530"/>
          </a:xfrm>
        </p:spPr>
        <p:txBody>
          <a:bodyPr>
            <a:noAutofit/>
          </a:bodyPr>
          <a:p>
            <a:r>
              <a:rPr lang="zh-CN" altLang="en-US" sz="2400" b="1">
                <a:solidFill>
                  <a:srgbClr val="7030A0"/>
                </a:solidFill>
              </a:rPr>
              <a:t>女排精神是中国女子排球队顽强战斗、勇敢拼搏精神的总概括。</a:t>
            </a:r>
            <a:r>
              <a:rPr lang="zh-CN" altLang="en-US" sz="2400" b="1"/>
              <a:t>1981年，袁伟民率领中国女排在世界杯上首夺世界冠军，开启5连冠辉煌。郎平在21岁时，见证了中国女排首夺冠军的时刻，随后她带着新一代中国女排在世界杯上成功卫冕，她以运动员和教练员的身份见证了10次夺冠中的8次。</a:t>
            </a:r>
            <a:endParaRPr lang="zh-CN" altLang="en-US" sz="2400" b="1"/>
          </a:p>
        </p:txBody>
      </p:sp>
      <p:pic>
        <p:nvPicPr>
          <p:cNvPr id="3" name="内容占位符 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532245" y="1313815"/>
            <a:ext cx="5176520" cy="34480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  <a:sym typeface="+mn-ea"/>
              </a:rPr>
              <a:t>女排精神：顽强战斗、勇敢拼搏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pic>
        <p:nvPicPr>
          <p:cNvPr id="5" name="内容占位符 4"/>
          <p:cNvPicPr>
            <a:picLocks noChangeAspect="1"/>
          </p:cNvPicPr>
          <p:nvPr>
            <p:ph sz="half" idx="2"/>
          </p:nvPr>
        </p:nvPicPr>
        <p:blipFill>
          <a:blip r:embed="rId1"/>
          <a:srcRect b="9665"/>
          <a:stretch>
            <a:fillRect/>
          </a:stretch>
        </p:blipFill>
        <p:spPr>
          <a:xfrm>
            <a:off x="6136005" y="1844675"/>
            <a:ext cx="5452110" cy="3863340"/>
          </a:xfrm>
          <a:prstGeom prst="rect">
            <a:avLst/>
          </a:prstGeom>
        </p:spPr>
      </p:pic>
      <p:pic>
        <p:nvPicPr>
          <p:cNvPr id="8" name="内容占位符 7"/>
          <p:cNvPicPr>
            <a:picLocks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2325" y="1501140"/>
            <a:ext cx="4748530" cy="47485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Arial" panose="020B0604020202020204" pitchFamily="34" charset="0"/>
              </a:rPr>
              <a:t>不同的项目，同样的体育精神✦</a:t>
            </a:r>
            <a:endParaRPr lang="zh-CN" altLang="en-US" dirty="0">
              <a:ln w="1016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Arial" panose="020B0604020202020204" pitchFamily="34" charset="0"/>
            </a:endParaRPr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487295" y="1490345"/>
            <a:ext cx="721042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zh-CN" altLang="en-US">
                <a:solidFill>
                  <a:srgbClr val="FF0000"/>
                </a:solidFill>
              </a:rPr>
              <a:t>月</a:t>
            </a:r>
            <a:r>
              <a:rPr lang="en-US" altLang="zh-CN">
                <a:solidFill>
                  <a:srgbClr val="FF0000"/>
                </a:solidFill>
              </a:rPr>
              <a:t>6</a:t>
            </a:r>
            <a:r>
              <a:rPr lang="zh-CN" altLang="en-US">
                <a:solidFill>
                  <a:srgbClr val="FF0000"/>
                </a:solidFill>
              </a:rPr>
              <a:t>日，中国女足</a:t>
            </a:r>
            <a:r>
              <a:rPr lang="en-US" altLang="zh-CN">
                <a:solidFill>
                  <a:srgbClr val="FF0000"/>
                </a:solidFill>
              </a:rPr>
              <a:t>--</a:t>
            </a:r>
            <a:r>
              <a:rPr lang="zh-CN" altLang="en-US">
                <a:solidFill>
                  <a:srgbClr val="FF0000"/>
                </a:solidFill>
              </a:rPr>
              <a:t>时隔</a:t>
            </a:r>
            <a:r>
              <a:rPr lang="en-US" altLang="zh-CN">
                <a:solidFill>
                  <a:srgbClr val="FF0000"/>
                </a:solidFill>
              </a:rPr>
              <a:t>16</a:t>
            </a:r>
            <a:r>
              <a:rPr lang="zh-CN" altLang="en-US">
                <a:solidFill>
                  <a:srgbClr val="FF0000"/>
                </a:solidFill>
              </a:rPr>
              <a:t>年，重捧亚洲杯！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4" name="内容占位符 3" descr="微信图片_2022020708505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08250" y="1490345"/>
            <a:ext cx="716851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内容占位符 5"/>
          <p:cNvSpPr/>
          <p:nvPr>
            <p:ph sz="half" idx="1"/>
          </p:nvPr>
        </p:nvSpPr>
        <p:spPr/>
        <p:txBody>
          <a:bodyPr/>
          <a:p>
            <a:endParaRPr lang="zh-CN" altLang="en-US" sz="3600">
              <a:solidFill>
                <a:srgbClr val="0070C0"/>
              </a:solidFill>
            </a:endParaRPr>
          </a:p>
          <a:p>
            <a:r>
              <a:rPr lang="zh-CN" altLang="en-US" sz="3600">
                <a:solidFill>
                  <a:srgbClr val="0070C0"/>
                </a:solidFill>
              </a:rPr>
              <a:t>然而，更让人热血沸腾的是比赛的过程，人民日报给出了八字评价：</a:t>
            </a:r>
            <a:r>
              <a:rPr lang="en-US" altLang="zh-CN" sz="3600">
                <a:solidFill>
                  <a:srgbClr val="FF0000"/>
                </a:solidFill>
              </a:rPr>
              <a:t>“史诗逆转，梦幻绝杀”</a:t>
            </a:r>
            <a:r>
              <a:rPr lang="zh-CN" altLang="en-US" sz="3600">
                <a:solidFill>
                  <a:srgbClr val="FF0000"/>
                </a:solidFill>
              </a:rPr>
              <a:t>！</a:t>
            </a:r>
            <a:endParaRPr lang="zh-CN" altLang="en-US" sz="3600">
              <a:solidFill>
                <a:srgbClr val="FF0000"/>
              </a:solidFill>
            </a:endParaRPr>
          </a:p>
        </p:txBody>
      </p:sp>
      <p:pic>
        <p:nvPicPr>
          <p:cNvPr id="7" name="内容占位符 2" descr="微信图片_20220207091253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336790" y="552450"/>
            <a:ext cx="3989070" cy="5697220"/>
          </a:xfrm>
          <a:prstGeom prst="rect">
            <a:avLst/>
          </a:prstGeom>
        </p:spPr>
      </p:pic>
      <p:sp>
        <p:nvSpPr>
          <p:cNvPr id="3" name="标题 2"/>
          <p:cNvSpPr/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solidFill>
                  <a:srgbClr val="FF0000"/>
                </a:solidFill>
                <a:sym typeface="+mn-ea"/>
              </a:rPr>
              <a:t>“史诗逆转，梦幻绝杀”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！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黑色上半场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5583555" cy="4748530"/>
          </a:xfrm>
        </p:spPr>
        <p:txBody>
          <a:bodyPr/>
          <a:p>
            <a:r>
              <a:rPr lang="zh-CN" altLang="en-US" sz="2800"/>
              <a:t>开场中国女足攻势很猛，10分钟内制造了三次威胁机会。但第26分钟，韩国队抓住一次反击率先破门。上半场末段，姚凌薇禁区内手球，裁判判罚点球，池笑然罚进，</a:t>
            </a:r>
            <a:r>
              <a:rPr lang="zh-CN" altLang="en-US" sz="2800">
                <a:solidFill>
                  <a:srgbClr val="0070C0"/>
                </a:solidFill>
              </a:rPr>
              <a:t>上半场中国女足0-2落后韩国队。</a:t>
            </a:r>
            <a:endParaRPr lang="zh-CN" altLang="en-US" sz="2800">
              <a:solidFill>
                <a:srgbClr val="0070C0"/>
              </a:solidFill>
            </a:endParaRPr>
          </a:p>
        </p:txBody>
      </p:sp>
      <p:pic>
        <p:nvPicPr>
          <p:cNvPr id="5" name="内容占位符 4" descr="微信图片_20220207085601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064250" y="1522730"/>
            <a:ext cx="5719445" cy="38125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75739"/>
          <a:stretch>
            <a:fillRect/>
          </a:stretch>
        </p:blipFill>
        <p:spPr>
          <a:xfrm>
            <a:off x="-1852295" y="0"/>
            <a:ext cx="16668115" cy="719010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38070" y="3214370"/>
            <a:ext cx="8387080" cy="767080"/>
          </a:xfrm>
        </p:spPr>
        <p:txBody>
          <a:bodyPr lIns="90000" tIns="46800" rIns="90000" bIns="46800">
            <a:normAutofit fontScale="90000"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60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Arial" panose="020B0604020202020204" pitchFamily="34" charset="0"/>
              </a:rPr>
              <a:t>一、无畏金兰，致敬拼搏</a:t>
            </a:r>
            <a:endParaRPr lang="zh-CN" altLang="en-US" sz="600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780" y="472510"/>
            <a:ext cx="10969200" cy="705600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</a:rPr>
              <a:t>【学生互动】</a:t>
            </a:r>
            <a:r>
              <a:rPr lang="zh-CN" altLang="en-US"/>
              <a:t>假如我的上半场是</a:t>
            </a:r>
            <a:r>
              <a:rPr lang="en-US" altLang="zh-CN"/>
              <a:t>0:2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608400" y="1574225"/>
            <a:ext cx="5176800" cy="4748400"/>
          </a:xfrm>
        </p:spPr>
        <p:txBody>
          <a:bodyPr/>
          <a:p>
            <a:r>
              <a:rPr lang="zh-CN" altLang="en-US" sz="2800"/>
              <a:t>假如高考是一场球赛，</a:t>
            </a:r>
            <a:endParaRPr lang="zh-CN" altLang="en-US" sz="2800"/>
          </a:p>
          <a:p>
            <a:r>
              <a:rPr lang="zh-CN" altLang="en-US" sz="2800"/>
              <a:t>我们已经完成了上半场，</a:t>
            </a:r>
            <a:endParaRPr lang="zh-CN" altLang="en-US" sz="2800"/>
          </a:p>
          <a:p>
            <a:r>
              <a:rPr lang="zh-CN" altLang="en-US" sz="2800"/>
              <a:t>而我们的成绩是</a:t>
            </a:r>
            <a:r>
              <a:rPr lang="en-US" altLang="zh-CN" sz="2800"/>
              <a:t>0:2</a:t>
            </a:r>
            <a:r>
              <a:rPr lang="zh-CN" altLang="en-US" sz="2800"/>
              <a:t>，</a:t>
            </a:r>
            <a:endParaRPr lang="zh-CN" altLang="en-US" sz="2800"/>
          </a:p>
          <a:p>
            <a:r>
              <a:rPr lang="zh-CN" altLang="en-US" sz="2800"/>
              <a:t>面对还没完成的下半场，</a:t>
            </a:r>
            <a:endParaRPr lang="zh-CN" altLang="en-US" sz="2800"/>
          </a:p>
          <a:p>
            <a:r>
              <a:rPr lang="zh-CN" altLang="en-US" sz="2800"/>
              <a:t>我们可能面临哪些挑战？</a:t>
            </a:r>
            <a:endParaRPr lang="zh-CN" altLang="en-US" sz="2800"/>
          </a:p>
          <a:p>
            <a:r>
              <a:rPr lang="zh-CN" altLang="en-US" sz="2800">
                <a:solidFill>
                  <a:srgbClr val="FF0000"/>
                </a:solidFill>
              </a:rPr>
              <a:t>同学发表观点。</a:t>
            </a:r>
            <a:endParaRPr lang="zh-CN" altLang="en-US" sz="2800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5785485" y="1689735"/>
            <a:ext cx="5831840" cy="42329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>
            <a:lum bright="48000"/>
          </a:blip>
          <a:stretch>
            <a:fillRect/>
          </a:stretch>
        </p:blipFill>
        <p:spPr>
          <a:xfrm>
            <a:off x="2498090" y="885190"/>
            <a:ext cx="7675245" cy="66001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sz="5335">
                <a:solidFill>
                  <a:srgbClr val="FF0000"/>
                </a:solidFill>
              </a:rPr>
              <a:t>【师说】</a:t>
            </a:r>
            <a:r>
              <a:rPr lang="zh-CN" sz="5335">
                <a:solidFill>
                  <a:srgbClr val="0070C0"/>
                </a:solidFill>
              </a:rPr>
              <a:t>面对失利我们可能</a:t>
            </a:r>
            <a:endParaRPr lang="zh-CN" sz="5335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/>
          <p:nvPr userDrawn="1">
            <p:custDataLst>
              <p:tags r:id="rId2"/>
            </p:custDataLst>
          </p:nvPr>
        </p:nvPicPr>
        <p:blipFill>
          <a:blip r:embed="rId3" r:link="rId4" cstate="email"/>
          <a:stretch>
            <a:fillRect/>
          </a:stretch>
        </p:blipFill>
        <p:spPr>
          <a:xfrm>
            <a:off x="0" y="0"/>
            <a:ext cx="720090" cy="694055"/>
          </a:xfrm>
          <a:prstGeom prst="rect">
            <a:avLst/>
          </a:prstGeom>
        </p:spPr>
      </p:pic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 r:link="rId7" cstate="email"/>
          <a:stretch>
            <a:fillRect/>
          </a:stretch>
        </p:blipFill>
        <p:spPr>
          <a:xfrm>
            <a:off x="11471910" y="0"/>
            <a:ext cx="720090" cy="720090"/>
          </a:xfrm>
          <a:prstGeom prst="rect">
            <a:avLst/>
          </a:prstGeom>
        </p:spPr>
      </p:pic>
      <p:sp>
        <p:nvSpPr>
          <p:cNvPr id="7" name="矩形 6" descr="7b0a2020202022776f7264617274223a20227b5c2269645c223a32353030343037362c5c227469645c223a31333534367d220a7d0a"/>
          <p:cNvSpPr/>
          <p:nvPr/>
        </p:nvSpPr>
        <p:spPr>
          <a:xfrm>
            <a:off x="5182235" y="3183890"/>
            <a:ext cx="241808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0070C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互相抱怨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0070C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  <p:sp>
        <p:nvSpPr>
          <p:cNvPr id="10" name="矩形 9" descr="7b0a2020202022776f7264617274223a20227b5c2269645c223a32353030343037362c5c227469645c223a31333534367d220a7d0a"/>
          <p:cNvSpPr/>
          <p:nvPr/>
        </p:nvSpPr>
        <p:spPr>
          <a:xfrm>
            <a:off x="5126355" y="2323465"/>
            <a:ext cx="241808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0070C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压力爆棚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0070C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  <p:sp>
        <p:nvSpPr>
          <p:cNvPr id="11" name="矩形 10" descr="7b0a2020202022776f7264617274223a20227b5c2269645c223a32353030343037362c5c227469645c223a31333534367d220a7d0a"/>
          <p:cNvSpPr/>
          <p:nvPr/>
        </p:nvSpPr>
        <p:spPr>
          <a:xfrm>
            <a:off x="8251825" y="3336290"/>
            <a:ext cx="241808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0070C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信心丧失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0070C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  <p:sp>
        <p:nvSpPr>
          <p:cNvPr id="12" name="矩形 11" descr="7b0a2020202022776f7264617274223a20227b5c2269645c223a32353030343037362c5c227469645c223a31333534367d220a7d0a"/>
          <p:cNvSpPr/>
          <p:nvPr/>
        </p:nvSpPr>
        <p:spPr>
          <a:xfrm>
            <a:off x="2332355" y="3418205"/>
            <a:ext cx="241808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0070C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怀疑自己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0070C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  <p:sp>
        <p:nvSpPr>
          <p:cNvPr id="13" name="矩形 12" descr="7b0a2020202022776f7264617274223a20227b5c2269645c223a32353030343037362c5c227469645c223a31333534367d220a7d0a"/>
          <p:cNvSpPr/>
          <p:nvPr/>
        </p:nvSpPr>
        <p:spPr>
          <a:xfrm>
            <a:off x="5196840" y="5679440"/>
            <a:ext cx="241808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FF000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破釜沉舟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FF000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  <p:sp>
        <p:nvSpPr>
          <p:cNvPr id="14" name="矩形 13" descr="7b0a2020202022776f7264617274223a20227b5c2269645c223a32353030343037362c5c227469645c223a31333534367d220a7d0a"/>
          <p:cNvSpPr/>
          <p:nvPr/>
        </p:nvSpPr>
        <p:spPr>
          <a:xfrm>
            <a:off x="3028315" y="4715510"/>
            <a:ext cx="241808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FF000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重整旗鼓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FF000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  <p:sp>
        <p:nvSpPr>
          <p:cNvPr id="15" name="矩形 14" descr="7b0a2020202022776f7264617274223a20227b5c2269645c223a32353030343037362c5c227469645c223a31333534367d220a7d0a"/>
          <p:cNvSpPr/>
          <p:nvPr/>
        </p:nvSpPr>
        <p:spPr>
          <a:xfrm>
            <a:off x="7426960" y="4787900"/>
            <a:ext cx="241808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FF000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寻求突破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FF000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  <p:sp>
        <p:nvSpPr>
          <p:cNvPr id="16" name="矩形 15" descr="7b0a2020202022776f7264617274223a20227b5c2269645c223a32353030343037362c5c227469645c223a31333534367d220a7d0a"/>
          <p:cNvSpPr/>
          <p:nvPr/>
        </p:nvSpPr>
        <p:spPr>
          <a:xfrm>
            <a:off x="7766685" y="1630045"/>
            <a:ext cx="129921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0070C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崩溃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0070C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  <p:sp>
        <p:nvSpPr>
          <p:cNvPr id="17" name="矩形 16" descr="7b0a2020202022776f7264617274223a20227b5c2269645c223a32353030343037362c5c227469645c223a31333534367d220a7d0a"/>
          <p:cNvSpPr/>
          <p:nvPr/>
        </p:nvSpPr>
        <p:spPr>
          <a:xfrm>
            <a:off x="3673475" y="1661795"/>
            <a:ext cx="129921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0070C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沮丧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0070C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  <p:sp>
        <p:nvSpPr>
          <p:cNvPr id="3" name="矩形 2" descr="7b0a2020202022776f7264617274223a20227b5c2269645c223a32353030343037362c5c227469645c223a31333534367d220a7d0a"/>
          <p:cNvSpPr/>
          <p:nvPr/>
        </p:nvSpPr>
        <p:spPr>
          <a:xfrm>
            <a:off x="5187950" y="3927475"/>
            <a:ext cx="241808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FF000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永不服输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FF000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  <p:sp>
        <p:nvSpPr>
          <p:cNvPr id="4" name="矩形 3" descr="7b0a2020202022776f7264617274223a20227b5c2269645c223a32353030343037362c5c227469645c223a31333534367d220a7d0a"/>
          <p:cNvSpPr/>
          <p:nvPr/>
        </p:nvSpPr>
        <p:spPr>
          <a:xfrm>
            <a:off x="5741670" y="4698365"/>
            <a:ext cx="1299210" cy="770890"/>
          </a:xfrm>
          <a:prstGeom prst="rect">
            <a:avLst/>
          </a:prstGeom>
          <a:noFill/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  <a:sp3d contourW="12700">
              <a:contourClr>
                <a:srgbClr val="0B200C"/>
              </a:contourClr>
            </a:sp3d>
          </a:bodyPr>
          <a:p>
            <a:pPr algn="ctr"/>
            <a:r>
              <a:rPr lang="zh-CN" altLang="en-US" sz="4400" b="1">
                <a:ln w="12700" cmpd="sng">
                  <a:solidFill>
                    <a:srgbClr val="3E0401"/>
                  </a:solidFill>
                </a:ln>
                <a:solidFill>
                  <a:srgbClr val="FF0000"/>
                </a:solidFill>
                <a:effectLst>
                  <a:outerShdw dist="76200" dir="2700000" algn="tl" rotWithShape="0">
                    <a:srgbClr val="0B200C">
                      <a:alpha val="100000"/>
                    </a:srgbClr>
                  </a:outerShdw>
                  <a:reflection blurRad="190500" stA="10000" endA="300" endPos="210" dist="127000" dir="5400000" sy="-100000" algn="bl" rotWithShape="0"/>
                </a:effectLst>
                <a:latin typeface="汉仪正圆-95W" panose="00020600040101010101" charset="-122"/>
                <a:ea typeface="汉仪正圆-95W" panose="00020600040101010101" charset="-122"/>
              </a:rPr>
              <a:t>复盘</a:t>
            </a:r>
            <a:endParaRPr lang="zh-CN" altLang="en-US" sz="4400" b="1">
              <a:ln w="12700" cmpd="sng">
                <a:solidFill>
                  <a:srgbClr val="3E0401"/>
                </a:solidFill>
              </a:ln>
              <a:solidFill>
                <a:srgbClr val="FF0000"/>
              </a:solidFill>
              <a:effectLst>
                <a:outerShdw dist="76200" dir="2700000" algn="tl" rotWithShape="0">
                  <a:srgbClr val="0B200C">
                    <a:alpha val="100000"/>
                  </a:srgbClr>
                </a:outerShdw>
                <a:reflection blurRad="190500" stA="10000" endA="300" endPos="210" dist="127000" dir="5400000" sy="-100000" algn="bl" rotWithShape="0"/>
              </a:effectLst>
              <a:latin typeface="汉仪正圆-95W" panose="00020600040101010101" charset="-122"/>
              <a:ea typeface="汉仪正圆-95W" panose="00020600040101010101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0070C0"/>
                </a:solidFill>
              </a:rPr>
              <a:t>下半场：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“史诗逆转，梦幻绝杀”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！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zh-CN" altLang="en-US" sz="3600"/>
              <a:t>不过，下半场中国队</a:t>
            </a:r>
            <a:r>
              <a:rPr lang="zh-CN" altLang="en-US" sz="3600">
                <a:highlight>
                  <a:srgbClr val="FFFF00"/>
                </a:highlight>
              </a:rPr>
              <a:t>通过换人和战术调整连续追分。</a:t>
            </a:r>
            <a:endParaRPr lang="zh-CN" altLang="en-US" sz="3600">
              <a:highlight>
                <a:srgbClr val="FFFF00"/>
              </a:highlight>
            </a:endParaRPr>
          </a:p>
          <a:p>
            <a:r>
              <a:rPr lang="zh-CN" altLang="en-US" sz="3600"/>
              <a:t>第68分钟，唐佳丽罚进点球，中国女足1-2韩国女足。</a:t>
            </a:r>
            <a:endParaRPr lang="zh-CN" altLang="en-US" sz="3600"/>
          </a:p>
        </p:txBody>
      </p:sp>
      <p:pic>
        <p:nvPicPr>
          <p:cNvPr id="10" name="内容占位符 9" descr="微信图片_20220207085540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08675" y="2357755"/>
            <a:ext cx="5775960" cy="3035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0070C0"/>
                </a:solidFill>
              </a:rPr>
              <a:t>下半场：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“史诗逆转，梦幻绝杀”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！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3954145" cy="4748530"/>
          </a:xfrm>
        </p:spPr>
        <p:txBody>
          <a:bodyPr/>
          <a:p>
            <a:r>
              <a:rPr lang="zh-CN" altLang="en-US" sz="3600"/>
              <a:t>第72分钟，接到唐佳丽的传球，张琳艳头球破门，扳平比分！！</a:t>
            </a:r>
            <a:endParaRPr lang="zh-CN" altLang="en-US" sz="3600"/>
          </a:p>
        </p:txBody>
      </p:sp>
      <p:pic>
        <p:nvPicPr>
          <p:cNvPr id="7" name="内容占位符 6" descr="微信图片_2022020708553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4821555" y="2045335"/>
            <a:ext cx="6971030" cy="36601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0070C0"/>
                </a:solidFill>
              </a:rPr>
              <a:t>下半场：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“史诗逆转，梦幻绝杀”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！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4142740" cy="4748530"/>
          </a:xfrm>
        </p:spPr>
        <p:txBody>
          <a:bodyPr/>
          <a:p>
            <a:r>
              <a:rPr lang="zh-CN" altLang="en-US" sz="3600"/>
              <a:t>第93分钟，王珊珊直塞身后！</a:t>
            </a:r>
            <a:endParaRPr lang="zh-CN" altLang="en-US" sz="3600"/>
          </a:p>
          <a:p>
            <a:r>
              <a:rPr lang="zh-CN" altLang="en-US" sz="3600"/>
              <a:t>肖裕仪将球打进！！绝杀！！！</a:t>
            </a:r>
            <a:endParaRPr lang="zh-CN" altLang="en-US" sz="3600"/>
          </a:p>
        </p:txBody>
      </p:sp>
      <p:pic>
        <p:nvPicPr>
          <p:cNvPr id="9" name="内容占位符 8" descr="微信图片_2022020708452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083175" y="2112010"/>
            <a:ext cx="6947535" cy="3526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>
                <a:solidFill>
                  <a:srgbClr val="0070C0"/>
                </a:solidFill>
                <a:sym typeface="+mn-ea"/>
              </a:rPr>
              <a:t>中国女足：</a:t>
            </a:r>
            <a:r>
              <a:rPr lang="en-US" altLang="zh-CN">
                <a:solidFill>
                  <a:srgbClr val="FF0000"/>
                </a:solidFill>
                <a:sym typeface="+mn-ea"/>
              </a:rPr>
              <a:t>“史诗逆转，梦幻绝杀”</a:t>
            </a:r>
            <a:r>
              <a:rPr lang="zh-CN" altLang="en-US">
                <a:solidFill>
                  <a:srgbClr val="FF0000"/>
                </a:solidFill>
                <a:sym typeface="+mn-ea"/>
              </a:rPr>
              <a:t>！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720275"/>
            <a:ext cx="5176800" cy="4748400"/>
          </a:xfrm>
        </p:spPr>
        <p:txBody>
          <a:bodyPr/>
          <a:p>
            <a:r>
              <a:rPr lang="zh-CN" altLang="en-US" sz="2800"/>
              <a:t>最终，中国女足力克韩国女足以3：2总比分获得冠军。谁能想到</a:t>
            </a:r>
            <a:r>
              <a:rPr lang="zh-CN" altLang="en-US" sz="2800">
                <a:solidFill>
                  <a:srgbClr val="7030A0"/>
                </a:solidFill>
              </a:rPr>
              <a:t>中国女足在体能、比分双落后的情况下，通过下半场不屈不挠的精神再次上演惊天逆转，</a:t>
            </a:r>
            <a:r>
              <a:rPr lang="zh-CN" altLang="en-US" sz="2800"/>
              <a:t>成功捧起历史上第9座亚洲杯冠军奖杯。</a:t>
            </a:r>
            <a:endParaRPr lang="zh-CN" altLang="en-US" sz="2800"/>
          </a:p>
        </p:txBody>
      </p:sp>
      <p:pic>
        <p:nvPicPr>
          <p:cNvPr id="6" name="内容占位符 5" descr="微信图片_2022020710444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960745" y="2210435"/>
            <a:ext cx="5789295" cy="33293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0070C0"/>
                </a:solidFill>
              </a:rPr>
              <a:t>中国女足：</a:t>
            </a:r>
            <a:r>
              <a:rPr lang="zh-CN" altLang="en-US">
                <a:solidFill>
                  <a:srgbClr val="FF0000"/>
                </a:solidFill>
              </a:rPr>
              <a:t>半决赛也上演惊天逆转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1465" y="1501140"/>
            <a:ext cx="5975350" cy="4808855"/>
          </a:xfrm>
        </p:spPr>
        <p:txBody>
          <a:bodyPr>
            <a:noAutofit/>
          </a:bodyPr>
          <a:p>
            <a:pPr>
              <a:lnSpc>
                <a:spcPts val="3380"/>
              </a:lnSpc>
            </a:pPr>
            <a:r>
              <a:rPr lang="zh-CN" altLang="en-US" sz="2400" b="1"/>
              <a:t>2月4日，中国女足通过点球大战击败日本女足，成功闯入亚洲杯决赛。两度落后，两度扳平，不放弃、不认输，坚持战斗到最后一刻。比赛上半场，日本女足率先破门。下半场刚开始，中国女足扳平比分。进入到加时赛后，日本女足再度领先</a:t>
            </a:r>
            <a:r>
              <a:rPr lang="zh-CN" altLang="en-US" sz="2400" b="1">
                <a:solidFill>
                  <a:srgbClr val="7030A0"/>
                </a:solidFill>
              </a:rPr>
              <a:t>。第119分钟，王珊珊破门，中国女足在比赛结束前又一次扳平比分。点球大战中，门将朱钰两度扑救成功，</a:t>
            </a:r>
            <a:r>
              <a:rPr lang="zh-CN" altLang="en-US" sz="2400" b="1"/>
              <a:t>最终中国女足4:3战胜日本女足，以总比分6:5闯入亚洲杯决赛。</a:t>
            </a:r>
            <a:endParaRPr lang="zh-CN" altLang="en-US" sz="2400" b="1"/>
          </a:p>
        </p:txBody>
      </p:sp>
      <p:pic>
        <p:nvPicPr>
          <p:cNvPr id="5" name="内容占位符 4" descr="微信图片_20220207104949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21755" y="2022475"/>
            <a:ext cx="5502910" cy="28124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0070C0"/>
                </a:solidFill>
              </a:rPr>
              <a:t>黄健翔：</a:t>
            </a:r>
            <a:r>
              <a:rPr lang="zh-CN" altLang="en-US">
                <a:solidFill>
                  <a:srgbClr val="FF0000"/>
                </a:solidFill>
              </a:rPr>
              <a:t>看中国男女足比赛都哭了！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91465" y="1501140"/>
            <a:ext cx="5975350" cy="4808855"/>
          </a:xfrm>
        </p:spPr>
        <p:txBody>
          <a:bodyPr>
            <a:noAutofit/>
          </a:bodyPr>
          <a:p>
            <a:pPr>
              <a:lnSpc>
                <a:spcPct val="150000"/>
              </a:lnSpc>
            </a:pPr>
            <a:r>
              <a:rPr lang="zh-CN" altLang="en-US" sz="2800" b="1"/>
              <a:t>反观中国男足，2022年2月1日输给了从来没有输给过的越南队，彻底无缘卡塔尔世界杯。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zh-CN" altLang="en-US" sz="2800" b="1"/>
              <a:t>知名体育解说员黄健翔在赛后评论道，</a:t>
            </a:r>
            <a:r>
              <a:rPr lang="zh-CN" altLang="en-US" sz="2800" b="1">
                <a:solidFill>
                  <a:srgbClr val="7030A0"/>
                </a:solidFill>
              </a:rPr>
              <a:t>中国足球幸亏还有姑娘们！前天看男足哭了一次，今天又看女足哭了一次。</a:t>
            </a:r>
            <a:endParaRPr lang="zh-CN" altLang="en-US" sz="2800" b="1">
              <a:solidFill>
                <a:srgbClr val="7030A0"/>
              </a:solidFill>
            </a:endParaRPr>
          </a:p>
        </p:txBody>
      </p:sp>
      <p:pic>
        <p:nvPicPr>
          <p:cNvPr id="6" name="内容占位符 5" descr="微信图片_2022020710493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47155" y="1904365"/>
            <a:ext cx="5337175" cy="400304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330" y="337185"/>
            <a:ext cx="10968990" cy="976630"/>
          </a:xfrm>
        </p:spPr>
        <p:txBody>
          <a:bodyPr>
            <a:normAutofit fontScale="90000"/>
          </a:bodyPr>
          <a:p>
            <a:r>
              <a:rPr lang="zh-CN" altLang="en-US">
                <a:solidFill>
                  <a:srgbClr val="FF0000"/>
                </a:solidFill>
              </a:rPr>
              <a:t>王霜，中国女足主力，她的言论代表了中国女足的一路艰辛和拼搏历程。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6428105" cy="4748530"/>
          </a:xfrm>
        </p:spPr>
        <p:txBody>
          <a:bodyPr>
            <a:noAutofit/>
          </a:bodyPr>
          <a:p>
            <a:r>
              <a:rPr lang="zh-CN" altLang="en-US" sz="2400" b="1">
                <a:solidFill>
                  <a:srgbClr val="0070C0"/>
                </a:solidFill>
              </a:rPr>
              <a:t>我们即使是冲她们，也能把她们冲垮！</a:t>
            </a:r>
            <a:endParaRPr lang="zh-CN" altLang="en-US" sz="2400" b="1">
              <a:solidFill>
                <a:srgbClr val="0070C0"/>
              </a:solidFill>
            </a:endParaRPr>
          </a:p>
          <a:p>
            <a:r>
              <a:rPr lang="zh-CN" altLang="en-US" sz="2400" b="1">
                <a:solidFill>
                  <a:srgbClr val="0070C0"/>
                </a:solidFill>
              </a:rPr>
              <a:t>你永远可以相信中国女足！</a:t>
            </a:r>
            <a:endParaRPr lang="zh-CN" altLang="en-US" sz="2400" b="1">
              <a:solidFill>
                <a:srgbClr val="0070C0"/>
              </a:solidFill>
            </a:endParaRPr>
          </a:p>
          <a:p>
            <a:r>
              <a:rPr lang="zh-CN" altLang="en-US" sz="2400" b="1">
                <a:solidFill>
                  <a:srgbClr val="7030A0"/>
                </a:solidFill>
              </a:rPr>
              <a:t>即使在场上，把这条命豁出去，拼在场上我们都要把这个球保住！</a:t>
            </a:r>
            <a:endParaRPr lang="zh-CN" altLang="en-US" sz="2400" b="1">
              <a:solidFill>
                <a:srgbClr val="7030A0"/>
              </a:solidFill>
            </a:endParaRPr>
          </a:p>
          <a:p>
            <a:r>
              <a:rPr lang="zh-CN" altLang="en-US" sz="2400" b="1">
                <a:solidFill>
                  <a:srgbClr val="0070C0"/>
                </a:solidFill>
              </a:rPr>
              <a:t>我不想按别人的期待活，我想按照自己的意愿活。人这一辈子不长，为什么不取悦自己呢？</a:t>
            </a:r>
            <a:r>
              <a:rPr lang="zh-CN" altLang="en-US" sz="2400" b="1">
                <a:solidFill>
                  <a:srgbClr val="7030A0"/>
                </a:solidFill>
              </a:rPr>
              <a:t>只要踏实走好每一步，为自己的选择买单，去承担责任就行。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7" name="内容占位符 6" descr="微信图片_20220207112058"/>
          <p:cNvPicPr>
            <a:picLocks noChangeAspect="1"/>
          </p:cNvPicPr>
          <p:nvPr>
            <p:ph sz="half" idx="2"/>
          </p:nvPr>
        </p:nvPicPr>
        <p:blipFill>
          <a:blip r:embed="rId1"/>
          <a:srcRect l="32348"/>
          <a:stretch>
            <a:fillRect/>
          </a:stretch>
        </p:blipFill>
        <p:spPr>
          <a:xfrm>
            <a:off x="7195185" y="1313815"/>
            <a:ext cx="4545330" cy="44786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433140"/>
            <a:ext cx="10969200" cy="705600"/>
          </a:xfrm>
        </p:spPr>
        <p:txBody>
          <a:bodyPr>
            <a:noAutofit/>
          </a:bodyPr>
          <a:p>
            <a:r>
              <a:rPr lang="zh-CN" altLang="en-US" sz="4800">
                <a:solidFill>
                  <a:srgbClr val="FF0000"/>
                </a:solidFill>
              </a:rPr>
              <a:t>新华社评论</a:t>
            </a:r>
            <a:endParaRPr lang="zh-CN" altLang="en-US" sz="4800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2280" y="1647190"/>
            <a:ext cx="5802630" cy="4748530"/>
          </a:xfrm>
        </p:spPr>
        <p:txBody>
          <a:bodyPr>
            <a:normAutofit lnSpcReduction="10000"/>
          </a:bodyPr>
          <a:p>
            <a:r>
              <a:rPr lang="zh-CN" altLang="en-US" sz="3600"/>
              <a:t>这是中国女足该有的样子，</a:t>
            </a:r>
            <a:endParaRPr lang="zh-CN" altLang="en-US" sz="3600"/>
          </a:p>
          <a:p>
            <a:r>
              <a:rPr lang="zh-CN" altLang="en-US" sz="3600"/>
              <a:t>是中国体育该有的样子，</a:t>
            </a:r>
            <a:endParaRPr lang="zh-CN" altLang="en-US" sz="3600"/>
          </a:p>
          <a:p>
            <a:r>
              <a:rPr lang="zh-CN" altLang="en-US" sz="3600"/>
              <a:t>也正是中国的样子！</a:t>
            </a:r>
            <a:endParaRPr lang="zh-CN" altLang="en-US" sz="3600"/>
          </a:p>
          <a:p>
            <a:endParaRPr lang="zh-CN" altLang="en-US" sz="3600"/>
          </a:p>
          <a:p>
            <a:r>
              <a:rPr lang="zh-CN" altLang="en-US" sz="3600">
                <a:solidFill>
                  <a:srgbClr val="0070C0"/>
                </a:solidFill>
              </a:rPr>
              <a:t>是否也是我们学生该有的样子？！</a:t>
            </a:r>
            <a:endParaRPr lang="zh-CN" altLang="en-US" sz="3600">
              <a:solidFill>
                <a:srgbClr val="0070C0"/>
              </a:solidFill>
            </a:endParaRPr>
          </a:p>
        </p:txBody>
      </p:sp>
      <p:pic>
        <p:nvPicPr>
          <p:cNvPr id="7" name="内容占位符 6" descr="微信图片_20220207085430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623050" y="1703705"/>
            <a:ext cx="5176520" cy="34505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8400" y="510610"/>
            <a:ext cx="10969200" cy="705600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</a:rPr>
              <a:t>致敬拼搏！中国女篮获世界杯亚军！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566420" y="1557020"/>
            <a:ext cx="6545580" cy="4981575"/>
          </a:xfrm>
        </p:spPr>
        <p:txBody>
          <a:bodyPr>
            <a:noAutofit/>
          </a:bodyPr>
          <a:p>
            <a:r>
              <a:rPr lang="zh-CN" altLang="en-US" sz="3200"/>
              <a:t>北京时间10月1日，在澳大利亚悉尼举行的2022年女篮世界杯决赛中，中国女篮以61比83负于卫冕冠军、世界第一美国队，继1994年女篮世锦赛（世界杯前身）后，再次获得亚军。</a:t>
            </a:r>
            <a:endParaRPr lang="zh-CN" altLang="en-US" sz="3200"/>
          </a:p>
          <a:p>
            <a:endParaRPr lang="zh-CN" altLang="en-US" sz="3200"/>
          </a:p>
        </p:txBody>
      </p:sp>
      <p:pic>
        <p:nvPicPr>
          <p:cNvPr id="2" name="内容占位符 1"/>
          <p:cNvPicPr>
            <a:picLocks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73315" y="1268095"/>
            <a:ext cx="3475990" cy="5214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0780" y="472510"/>
            <a:ext cx="10969200" cy="705600"/>
          </a:xfrm>
        </p:spPr>
        <p:txBody>
          <a:bodyPr>
            <a:noAutofit/>
          </a:bodyPr>
          <a:p>
            <a:r>
              <a:rPr lang="zh-CN" altLang="en-US" sz="6000">
                <a:solidFill>
                  <a:srgbClr val="FF0000"/>
                </a:solidFill>
              </a:rPr>
              <a:t>【学生互动】</a:t>
            </a:r>
            <a:endParaRPr lang="zh-CN" altLang="en-US" sz="6000">
              <a:solidFill>
                <a:srgbClr val="FF0000"/>
              </a:solidFill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608400" y="1574225"/>
            <a:ext cx="5176800" cy="4748400"/>
          </a:xfrm>
        </p:spPr>
        <p:txBody>
          <a:bodyPr/>
          <a:p>
            <a:r>
              <a:rPr lang="zh-CN" sz="3600" b="1">
                <a:solidFill>
                  <a:srgbClr val="0070C0"/>
                </a:solidFill>
              </a:rPr>
              <a:t>你觉得</a:t>
            </a:r>
            <a:r>
              <a:rPr lang="en-US" altLang="zh-CN" sz="3600" b="1">
                <a:solidFill>
                  <a:srgbClr val="0070C0"/>
                </a:solidFill>
              </a:rPr>
              <a:t>“</a:t>
            </a:r>
            <a:r>
              <a:rPr lang="zh-CN" altLang="en-US" sz="3600" b="1">
                <a:solidFill>
                  <a:srgbClr val="0070C0"/>
                </a:solidFill>
              </a:rPr>
              <a:t>女足精神</a:t>
            </a:r>
            <a:r>
              <a:rPr lang="en-US" altLang="zh-CN" sz="3600" b="1">
                <a:solidFill>
                  <a:srgbClr val="0070C0"/>
                </a:solidFill>
              </a:rPr>
              <a:t>”</a:t>
            </a:r>
            <a:r>
              <a:rPr lang="zh-CN" altLang="en-US" sz="3600" b="1">
                <a:solidFill>
                  <a:srgbClr val="0070C0"/>
                </a:solidFill>
              </a:rPr>
              <a:t>的核心是什么？用几个词概括一下</a:t>
            </a:r>
            <a:endParaRPr lang="zh-CN" altLang="en-US" sz="3600" b="1">
              <a:solidFill>
                <a:srgbClr val="0070C0"/>
              </a:solidFill>
            </a:endParaRPr>
          </a:p>
          <a:p>
            <a:r>
              <a:rPr lang="zh-CN" altLang="en-US" sz="3600" b="1">
                <a:solidFill>
                  <a:srgbClr val="0070C0"/>
                </a:solidFill>
              </a:rPr>
              <a:t>同学分享观点。</a:t>
            </a:r>
            <a:endParaRPr lang="zh-CN" altLang="en-US" sz="3600" b="1">
              <a:solidFill>
                <a:srgbClr val="0070C0"/>
              </a:solidFill>
            </a:endParaRPr>
          </a:p>
        </p:txBody>
      </p:sp>
      <p:pic>
        <p:nvPicPr>
          <p:cNvPr id="8" name="内容占位符 7" descr="微信图片_2022020708535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012180" y="1530350"/>
            <a:ext cx="5696585" cy="37973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p>
            <a:r>
              <a:rPr lang="zh-CN" altLang="en-US" sz="6000">
                <a:solidFill>
                  <a:schemeClr val="accent5">
                    <a:lumMod val="75000"/>
                  </a:schemeClr>
                </a:solidFill>
              </a:rPr>
              <a:t>中国女足精神</a:t>
            </a:r>
            <a:endParaRPr lang="zh-CN" altLang="en-US" sz="6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zh-CN" altLang="en-US" sz="4800" b="1">
                <a:solidFill>
                  <a:srgbClr val="0070C0"/>
                </a:solidFill>
                <a:sym typeface="+mn-ea"/>
              </a:rPr>
              <a:t>无畏风雪，</a:t>
            </a:r>
            <a:endParaRPr lang="zh-CN" altLang="en-US" sz="4800" b="1">
              <a:solidFill>
                <a:srgbClr val="0070C0"/>
              </a:solidFill>
              <a:sym typeface="+mn-ea"/>
            </a:endParaRPr>
          </a:p>
          <a:p>
            <a:r>
              <a:rPr lang="zh-CN" altLang="en-US" sz="4800" b="1">
                <a:solidFill>
                  <a:srgbClr val="0070C0"/>
                </a:solidFill>
                <a:sym typeface="+mn-ea"/>
              </a:rPr>
              <a:t>勇毅前行，</a:t>
            </a:r>
            <a:endParaRPr lang="zh-CN" altLang="en-US" sz="4800" b="1">
              <a:solidFill>
                <a:srgbClr val="0070C0"/>
              </a:solidFill>
              <a:sym typeface="+mn-ea"/>
            </a:endParaRPr>
          </a:p>
          <a:p>
            <a:r>
              <a:rPr lang="zh-CN" altLang="en-US" sz="4800" b="1">
                <a:solidFill>
                  <a:srgbClr val="0070C0"/>
                </a:solidFill>
                <a:sym typeface="+mn-ea"/>
              </a:rPr>
              <a:t>永不认输，</a:t>
            </a:r>
            <a:endParaRPr lang="zh-CN" altLang="en-US" sz="4800" b="1">
              <a:solidFill>
                <a:srgbClr val="0070C0"/>
              </a:solidFill>
              <a:sym typeface="+mn-ea"/>
            </a:endParaRPr>
          </a:p>
          <a:p>
            <a:r>
              <a:rPr lang="zh-CN" altLang="en-US" sz="4800" b="1">
                <a:solidFill>
                  <a:srgbClr val="0070C0"/>
                </a:solidFill>
                <a:sym typeface="+mn-ea"/>
              </a:rPr>
              <a:t>永不言弃！</a:t>
            </a:r>
            <a:endParaRPr lang="zh-CN" altLang="en-US" sz="4800" b="1">
              <a:solidFill>
                <a:srgbClr val="0070C0"/>
              </a:solidFill>
              <a:sym typeface="+mn-ea"/>
            </a:endParaRPr>
          </a:p>
        </p:txBody>
      </p:sp>
      <p:pic>
        <p:nvPicPr>
          <p:cNvPr id="7" name="内容占位符 6" descr="微信图片_20220207085203"/>
          <p:cNvPicPr>
            <a:picLocks noChangeAspect="1"/>
          </p:cNvPicPr>
          <p:nvPr>
            <p:ph sz="half" idx="2"/>
          </p:nvPr>
        </p:nvPicPr>
        <p:blipFill>
          <a:blip r:embed="rId1"/>
          <a:srcRect t="10177"/>
          <a:stretch>
            <a:fillRect/>
          </a:stretch>
        </p:blipFill>
        <p:spPr>
          <a:xfrm>
            <a:off x="6596380" y="269240"/>
            <a:ext cx="4441190" cy="63201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t="75739"/>
          <a:stretch>
            <a:fillRect/>
          </a:stretch>
        </p:blipFill>
        <p:spPr>
          <a:xfrm>
            <a:off x="-1852295" y="0"/>
            <a:ext cx="16668115" cy="719010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38070" y="2600960"/>
            <a:ext cx="8387080" cy="2230120"/>
          </a:xfrm>
        </p:spPr>
        <p:txBody>
          <a:bodyPr lIns="90000" tIns="46800" rIns="90000" bIns="46800">
            <a:norm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60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Arial" panose="020B0604020202020204" pitchFamily="34" charset="0"/>
              </a:rPr>
              <a:t>三、用拼搏精神，</a:t>
            </a:r>
            <a:br>
              <a:rPr lang="zh-CN" altLang="en-US" sz="60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Arial" panose="020B0604020202020204" pitchFamily="34" charset="0"/>
              </a:rPr>
            </a:br>
            <a:r>
              <a:rPr lang="zh-CN" altLang="en-US" sz="6000" dirty="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Arial" panose="020B0604020202020204" pitchFamily="34" charset="0"/>
              </a:rPr>
              <a:t>为自己加油！</a:t>
            </a:r>
            <a:endParaRPr lang="zh-CN" altLang="en-US" sz="6000" dirty="0">
              <a:ln w="1016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sym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olidFill>
                  <a:srgbClr val="FF0000"/>
                </a:solidFill>
                <a:sym typeface="+mn-ea"/>
              </a:rPr>
              <a:t>成长是青年的必修课。</a:t>
            </a:r>
            <a:endParaRPr lang="zh-CN" altLang="en-US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08400" y="1285930"/>
            <a:ext cx="10969200" cy="4759200"/>
          </a:xfrm>
        </p:spPr>
        <p:txBody>
          <a:bodyPr>
            <a:noAutofit/>
          </a:bodyPr>
          <a:p>
            <a:r>
              <a:rPr lang="zh-CN" altLang="en-US" sz="2800"/>
              <a:t>成长是青年的必修课。</a:t>
            </a:r>
            <a:endParaRPr lang="zh-CN" altLang="en-US" sz="2800"/>
          </a:p>
          <a:p>
            <a:r>
              <a:rPr lang="zh-CN" altLang="en-US" sz="2800"/>
              <a:t>对运动员来说，成长就要刻苦训练、提高实力；</a:t>
            </a:r>
            <a:endParaRPr lang="zh-CN" altLang="en-US" sz="2800"/>
          </a:p>
          <a:p>
            <a:r>
              <a:rPr lang="zh-CN" altLang="en-US" sz="2800"/>
              <a:t>成长就要站上大赛、历经成败；</a:t>
            </a:r>
            <a:endParaRPr lang="zh-CN" altLang="en-US" sz="2800"/>
          </a:p>
          <a:p>
            <a:r>
              <a:rPr lang="zh-CN" altLang="en-US" sz="2800"/>
              <a:t>成长就要心怀梦想，永远向着更高的目标冲击。</a:t>
            </a:r>
            <a:endParaRPr lang="zh-CN" altLang="en-US" sz="2800"/>
          </a:p>
          <a:p>
            <a:r>
              <a:rPr lang="zh-CN" altLang="en-US" sz="2800"/>
              <a:t>对广大中国青年来说，</a:t>
            </a:r>
            <a:endParaRPr lang="zh-CN" altLang="en-US" sz="2800"/>
          </a:p>
          <a:p>
            <a:r>
              <a:rPr lang="zh-CN" altLang="en-US" sz="2800"/>
              <a:t>成长就是与新时代同向同行、共同前进，</a:t>
            </a:r>
            <a:endParaRPr lang="zh-CN" altLang="en-US" sz="2800"/>
          </a:p>
          <a:p>
            <a:r>
              <a:rPr lang="zh-CN" altLang="en-US" sz="2800"/>
              <a:t>成长就是肩负实现中华民族伟大复兴的时代重任，</a:t>
            </a:r>
            <a:endParaRPr lang="zh-CN" altLang="en-US" sz="2800"/>
          </a:p>
          <a:p>
            <a:r>
              <a:rPr lang="zh-CN" altLang="en-US" sz="2800"/>
              <a:t>真枪实干，行胜于言，志气、骨气、底气，一个都不能少！</a:t>
            </a:r>
            <a:endParaRPr lang="zh-CN" altLang="en-US" sz="2800"/>
          </a:p>
        </p:txBody>
      </p:sp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386785" y="291535"/>
            <a:ext cx="10969200" cy="705600"/>
          </a:xfrm>
        </p:spPr>
        <p:txBody>
          <a:bodyPr>
            <a:noAutofit/>
          </a:bodyPr>
          <a:p>
            <a:r>
              <a:rPr lang="zh-CN" altLang="en-US" sz="4400">
                <a:solidFill>
                  <a:srgbClr val="FF0000"/>
                </a:solidFill>
              </a:rPr>
              <a:t>用拼搏精神为自己加油！</a:t>
            </a:r>
            <a:endParaRPr lang="zh-CN" altLang="en-US" sz="4400">
              <a:solidFill>
                <a:srgbClr val="FF0000"/>
              </a:solidFill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0660" y="1464310"/>
            <a:ext cx="3475990" cy="52146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b="9622"/>
          <a:stretch>
            <a:fillRect/>
          </a:stretch>
        </p:blipFill>
        <p:spPr>
          <a:xfrm>
            <a:off x="3942715" y="1450340"/>
            <a:ext cx="3856355" cy="52425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7529" b="16621"/>
          <a:stretch>
            <a:fillRect/>
          </a:stretch>
        </p:blipFill>
        <p:spPr>
          <a:xfrm>
            <a:off x="8064500" y="1558290"/>
            <a:ext cx="4127500" cy="483298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389325"/>
            <a:ext cx="10969200" cy="705600"/>
          </a:xfrm>
        </p:spPr>
        <p:txBody>
          <a:bodyPr>
            <a:noAutofit/>
          </a:bodyPr>
          <a:p>
            <a:r>
              <a:rPr lang="zh-CN" altLang="en-US" sz="4400">
                <a:solidFill>
                  <a:srgbClr val="FF0000"/>
                </a:solidFill>
              </a:rPr>
              <a:t>用拼搏精神征战我们的下半场！</a:t>
            </a:r>
            <a:endParaRPr lang="zh-CN" altLang="en-US" sz="4400">
              <a:solidFill>
                <a:srgbClr val="FF0000"/>
              </a:solidFill>
            </a:endParaRPr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949450" y="1203960"/>
            <a:ext cx="7998460" cy="53320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330" y="518160"/>
            <a:ext cx="10968990" cy="1067435"/>
          </a:xfrm>
        </p:spPr>
        <p:txBody>
          <a:bodyPr>
            <a:normAutofit fontScale="90000"/>
          </a:bodyPr>
          <a:p>
            <a:pPr algn="ctr"/>
            <a:r>
              <a:rPr lang="zh-CN" altLang="en-US" sz="6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做属于我们自己的冠军！</a:t>
            </a:r>
            <a:br>
              <a:rPr lang="zh-CN" altLang="en-US">
                <a:solidFill>
                  <a:srgbClr val="FF0000"/>
                </a:solidFill>
                <a:sym typeface="+mn-ea"/>
              </a:rPr>
            </a:br>
            <a:r>
              <a:rPr lang="zh-CN" altLang="en-US" sz="4000">
                <a:solidFill>
                  <a:srgbClr val="FF0000"/>
                </a:solidFill>
                <a:sym typeface="+mn-ea"/>
              </a:rPr>
              <a:t>无畏风雪，勇毅前行，永不认输，永不言弃！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内容占位符 3" descr="微信图片_2022020708505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36470" y="1871980"/>
            <a:ext cx="7168515" cy="47593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8400" y="287090"/>
            <a:ext cx="10969200" cy="705600"/>
          </a:xfrm>
        </p:spPr>
        <p:txBody>
          <a:bodyPr>
            <a:normAutofit/>
          </a:bodyPr>
          <a:p>
            <a:r>
              <a:rPr lang="zh-CN" altLang="en-US">
                <a:solidFill>
                  <a:srgbClr val="FF0000"/>
                </a:solidFill>
              </a:rPr>
              <a:t>齐唱《风雨彩虹，铿锵玫瑰！》</a:t>
            </a:r>
            <a:r>
              <a:rPr lang="zh-CN" altLang="en-US">
                <a:solidFill>
                  <a:srgbClr val="FF0000"/>
                </a:solidFill>
                <a:highlight>
                  <a:srgbClr val="FFFF00"/>
                </a:highlight>
                <a:hlinkClick r:id="rId1" action="ppaction://hlinkfile"/>
              </a:rPr>
              <a:t>（播放音乐）</a:t>
            </a:r>
            <a:endParaRPr lang="zh-CN" altLang="en-US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608400" y="960815"/>
            <a:ext cx="5176800" cy="4748400"/>
          </a:xfr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一切美好只是昨日沉醉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淡淡苦涩才是今天滋味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想想明天又是日晒风吹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再苦再累无惧无畏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身上的痛让我难以入睡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脚下的路还有更多的累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FF0000"/>
                </a:solidFill>
              </a:rPr>
              <a:t>追逐梦想总是百转千回</a:t>
            </a:r>
            <a:endParaRPr lang="zh-CN" altLang="en-US" sz="23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FF0000"/>
                </a:solidFill>
              </a:rPr>
              <a:t>无怨无悔从容面对</a:t>
            </a:r>
            <a:endParaRPr lang="zh-CN" altLang="en-US" sz="23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FF0000"/>
                </a:solidFill>
              </a:rPr>
              <a:t>风雨彩虹铿锵玫瑰</a:t>
            </a:r>
            <a:endParaRPr lang="zh-CN" altLang="en-US" sz="23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FF0000"/>
                </a:solidFill>
              </a:rPr>
              <a:t>再多忧伤再多痛苦自己去背</a:t>
            </a:r>
            <a:endParaRPr lang="zh-CN" altLang="en-US" sz="23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风雨彩虹铿锵玫瑰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纵横四海笑傲天涯永不后退</a:t>
            </a:r>
            <a:endParaRPr lang="zh-CN" altLang="en-US" sz="2300" b="1">
              <a:solidFill>
                <a:srgbClr val="0070C0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2"/>
          </p:nvPr>
        </p:nvSpPr>
        <p:spPr>
          <a:xfrm>
            <a:off x="6221735" y="1048445"/>
            <a:ext cx="5176800" cy="4748400"/>
          </a:xfrm>
        </p:spPr>
        <p:txBody>
          <a:bodyPr>
            <a:noAutofit/>
          </a:bodyPr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思绪飘飞带着梦想去追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我行我素做人要敢做敢为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FF0000"/>
                </a:solidFill>
              </a:rPr>
              <a:t>人生苦短哪能半途而废</a:t>
            </a:r>
            <a:endParaRPr lang="zh-CN" altLang="en-US" sz="23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FF0000"/>
                </a:solidFill>
              </a:rPr>
              <a:t>不弃不馁无惧无畏</a:t>
            </a:r>
            <a:endParaRPr lang="zh-CN" altLang="en-US" sz="2300" b="1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桃李争辉飒爽英姿斗艳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成功失败总是欢乐伤悲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红颜娇美承受雨打风吹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拔剑扬眉豪情快慰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风雨彩虹铿锵玫瑰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芳心似水激情如火梦想鼎沸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风雨彩虹铿锵玫瑰</a:t>
            </a:r>
            <a:endParaRPr lang="zh-CN" altLang="en-US" sz="2300" b="1">
              <a:solidFill>
                <a:srgbClr val="0070C0"/>
              </a:solidFill>
            </a:endParaRPr>
          </a:p>
          <a:p>
            <a:pPr>
              <a:lnSpc>
                <a:spcPct val="100000"/>
              </a:lnSpc>
            </a:pPr>
            <a:r>
              <a:rPr lang="zh-CN" altLang="en-US" sz="2300" b="1">
                <a:solidFill>
                  <a:srgbClr val="0070C0"/>
                </a:solidFill>
              </a:rPr>
              <a:t>纵横四海笑傲天涯风情壮美</a:t>
            </a:r>
            <a:endParaRPr lang="zh-CN" altLang="en-US" sz="2300" b="1">
              <a:solidFill>
                <a:srgbClr val="0070C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pPr algn="l"/>
            <a:r>
              <a:rPr lang="zh-CN" altLang="en-US" sz="4890">
                <a:solidFill>
                  <a:srgbClr val="FF0000"/>
                </a:solidFill>
              </a:rPr>
              <a:t>版权声明：</a:t>
            </a:r>
            <a:endParaRPr lang="zh-CN" altLang="en-US" sz="4890">
              <a:solidFill>
                <a:srgbClr val="FF0000"/>
              </a:solidFill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4294967295"/>
          </p:nvPr>
        </p:nvSpPr>
        <p:spPr>
          <a:xfrm>
            <a:off x="666750" y="1588135"/>
            <a:ext cx="10361295" cy="4404360"/>
          </a:xfrm>
        </p:spPr>
        <p:txBody>
          <a:bodyPr>
            <a:noAutofit/>
          </a:bodyPr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本人发表在公众号的原创文章、课件、图片等内容，禁止其他用户拿来做商业用途，否则将举报维权。</a:t>
            </a:r>
            <a:endParaRPr lang="zh-CN" altLang="en-US"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转载本文需经本人同意，引用需注明出处。</a:t>
            </a:r>
            <a:endParaRPr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本节班会部分图文来自网络等，如有侵权请联系删除。</a:t>
            </a:r>
            <a:endParaRPr lang="zh-CN" altLang="en-US"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7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本班会版权归工作室所有。</a:t>
            </a:r>
            <a:endParaRPr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zh-CN" altLang="en-US" sz="27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69882" y="808359"/>
            <a:ext cx="10852237" cy="441964"/>
          </a:xfrm>
        </p:spPr>
        <p:txBody>
          <a:bodyPr>
            <a:normAutofit fontScale="90000"/>
          </a:bodyPr>
          <a:p>
            <a:r>
              <a:rPr lang="zh-CN" altLang="en-US" sz="3555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扫码关注：</a:t>
            </a:r>
            <a:r>
              <a:rPr lang="en-US" altLang="zh-CN" sz="3555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555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孙钦强名班主任工作室</a:t>
            </a:r>
            <a:r>
              <a:rPr lang="en-US" altLang="zh-CN" sz="3555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3555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公众号</a:t>
            </a:r>
            <a:endParaRPr lang="zh-CN" altLang="en-US" sz="3555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half" idx="1"/>
          </p:nvPr>
        </p:nvSpPr>
        <p:spPr>
          <a:xfrm>
            <a:off x="882015" y="2599690"/>
            <a:ext cx="6343015" cy="3404235"/>
          </a:xfrm>
        </p:spPr>
        <p:txBody>
          <a:bodyPr>
            <a:normAutofit/>
          </a:bodyPr>
          <a:p>
            <a:r>
              <a:rPr lang="zh-CN" altLang="en-US" sz="4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更多内容请扫描关注公众号，让我们共同成长！</a:t>
            </a:r>
            <a:endParaRPr lang="zh-CN" altLang="en-US" sz="4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内容占位符 7" descr="公众号二维码 (1)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533640" y="2002790"/>
            <a:ext cx="3227070" cy="32270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wipe dir="d"/>
      </p:transition>
    </mc:Choice>
    <mc:Fallback>
      <p:transition spd="slow">
        <p:wipe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360115"/>
            <a:ext cx="10969200" cy="705600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</a:rPr>
              <a:t>新华社：虽败犹荣！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10540" y="1106805"/>
            <a:ext cx="5522595" cy="4748530"/>
          </a:xfrm>
        </p:spPr>
        <p:txBody>
          <a:bodyPr>
            <a:noAutofit/>
          </a:bodyPr>
          <a:p>
            <a:r>
              <a:rPr lang="zh-CN" altLang="en-US" sz="2400" b="1"/>
              <a:t>比分输了，但比赛中</a:t>
            </a:r>
            <a:endParaRPr lang="zh-CN" altLang="en-US" sz="2400" b="1"/>
          </a:p>
          <a:p>
            <a:r>
              <a:rPr lang="zh-CN" altLang="en-US" sz="2400" b="1"/>
              <a:t>中国姑娘们</a:t>
            </a:r>
            <a:endParaRPr lang="zh-CN" altLang="en-US" sz="2400" b="1"/>
          </a:p>
          <a:p>
            <a:r>
              <a:rPr lang="zh-CN" altLang="en-US" sz="2400" b="1"/>
              <a:t>面对世界排名第一</a:t>
            </a:r>
            <a:endParaRPr lang="zh-CN" altLang="en-US" sz="2400" b="1"/>
          </a:p>
          <a:p>
            <a:r>
              <a:rPr lang="zh-CN" altLang="en-US" sz="2400" b="1"/>
              <a:t>已经三连冠的美国队</a:t>
            </a:r>
            <a:endParaRPr lang="zh-CN" altLang="en-US" sz="2400" b="1"/>
          </a:p>
          <a:p>
            <a:r>
              <a:rPr lang="zh-CN" altLang="en-US" sz="2400" b="1">
                <a:solidFill>
                  <a:srgbClr val="7030A0"/>
                </a:solidFill>
              </a:rPr>
              <a:t>拼尽了最后一丝气力</a:t>
            </a:r>
            <a:endParaRPr lang="zh-CN" altLang="en-US" sz="2400" b="1">
              <a:solidFill>
                <a:srgbClr val="7030A0"/>
              </a:solidFill>
            </a:endParaRPr>
          </a:p>
          <a:p>
            <a:r>
              <a:rPr lang="zh-CN" altLang="en-US" sz="2400" b="1">
                <a:solidFill>
                  <a:srgbClr val="7030A0"/>
                </a:solidFill>
              </a:rPr>
              <a:t>团结一心，咬紧牙关，</a:t>
            </a:r>
            <a:endParaRPr lang="zh-CN" altLang="en-US" sz="2400" b="1">
              <a:solidFill>
                <a:srgbClr val="7030A0"/>
              </a:solidFill>
            </a:endParaRPr>
          </a:p>
          <a:p>
            <a:r>
              <a:rPr lang="zh-CN" altLang="en-US" sz="2400" b="1">
                <a:solidFill>
                  <a:srgbClr val="7030A0"/>
                </a:solidFill>
              </a:rPr>
              <a:t>绝不放弃</a:t>
            </a:r>
            <a:endParaRPr lang="zh-CN" altLang="en-US" sz="2400" b="1">
              <a:solidFill>
                <a:srgbClr val="7030A0"/>
              </a:solidFill>
            </a:endParaRPr>
          </a:p>
          <a:p>
            <a:r>
              <a:rPr lang="zh-CN" altLang="en-US" sz="2400" b="1">
                <a:solidFill>
                  <a:srgbClr val="7030A0"/>
                </a:solidFill>
              </a:rPr>
              <a:t>打出了水平！打出了精神！</a:t>
            </a:r>
            <a:endParaRPr lang="zh-CN" altLang="en-US" sz="2400" b="1">
              <a:solidFill>
                <a:srgbClr val="7030A0"/>
              </a:solidFill>
            </a:endParaRPr>
          </a:p>
          <a:p>
            <a:r>
              <a:rPr lang="zh-CN" altLang="en-US" sz="2400" b="1">
                <a:solidFill>
                  <a:srgbClr val="7030A0"/>
                </a:solidFill>
              </a:rPr>
              <a:t>虽败犹荣！</a:t>
            </a:r>
            <a:endParaRPr lang="zh-CN" altLang="en-US" sz="2400" b="1">
              <a:solidFill>
                <a:srgbClr val="7030A0"/>
              </a:solidFill>
            </a:endParaRPr>
          </a:p>
        </p:txBody>
      </p:sp>
      <p:pic>
        <p:nvPicPr>
          <p:cNvPr id="8" name="内容占位符 7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5128260" y="1658620"/>
            <a:ext cx="6769100" cy="4514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8400" y="287090"/>
            <a:ext cx="10969200" cy="705600"/>
          </a:xfrm>
        </p:spPr>
        <p:txBody>
          <a:bodyPr/>
          <a:p>
            <a:r>
              <a:rPr lang="zh-CN">
                <a:solidFill>
                  <a:srgbClr val="FF0000"/>
                </a:solidFill>
              </a:rPr>
              <a:t>【视频】</a:t>
            </a:r>
            <a:r>
              <a:rPr lang="zh-CN" altLang="en-US">
                <a:solidFill>
                  <a:srgbClr val="7030A0"/>
                </a:solidFill>
              </a:rPr>
              <a:t>150秒回顾中国女篮晋级决赛之路</a:t>
            </a:r>
            <a:endParaRPr lang="zh-CN" altLang="en-US">
              <a:solidFill>
                <a:srgbClr val="7030A0"/>
              </a:solidFill>
            </a:endParaRPr>
          </a:p>
        </p:txBody>
      </p:sp>
      <p:pic>
        <p:nvPicPr>
          <p:cNvPr id="2" name="图片 1">
            <a:hlinkClick r:id="rId1" tooltip="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955" y="1104900"/>
            <a:ext cx="9507855" cy="53454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442780"/>
            <a:ext cx="5176800" cy="4748400"/>
          </a:xfrm>
        </p:spPr>
        <p:txBody>
          <a:bodyPr>
            <a:noAutofit/>
          </a:bodyPr>
          <a:p>
            <a:r>
              <a:rPr lang="zh-CN" altLang="en-US" sz="2800"/>
              <a:t>本届世界杯，中国女篮与韩国队、波黑队、波多黎各队、美国队和比利时队同组，小组赛中国队取得4胜1负的战绩，以第二名晋级淘汰赛。淘汰赛中，中国队接连战胜法国队和澳大利亚队，时隔28年重返世界杯（前身为世锦赛）决赛。</a:t>
            </a:r>
            <a:endParaRPr lang="zh-CN" altLang="en-US" sz="2800"/>
          </a:p>
        </p:txBody>
      </p:sp>
      <p:pic>
        <p:nvPicPr>
          <p:cNvPr id="5" name="图片 4" descr="640 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1215" y="2048510"/>
            <a:ext cx="6092190" cy="3061335"/>
          </a:xfrm>
          <a:prstGeom prst="rect">
            <a:avLst/>
          </a:prstGeom>
        </p:spPr>
      </p:pic>
      <p:sp>
        <p:nvSpPr>
          <p:cNvPr id="6" name="标题 3"/>
          <p:cNvSpPr>
            <a:spLocks noGrp="1"/>
          </p:cNvSpPr>
          <p:nvPr/>
        </p:nvSpPr>
        <p:spPr>
          <a:xfrm>
            <a:off x="735400" y="38488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solidFill>
                  <a:srgbClr val="FF0000"/>
                </a:solidFill>
              </a:rPr>
              <a:t>致敬拼搏！</a:t>
            </a:r>
            <a:r>
              <a:rPr lang="zh-CN" altLang="en-US">
                <a:solidFill>
                  <a:srgbClr val="7030A0"/>
                </a:solidFill>
                <a:sym typeface="+mn-ea"/>
              </a:rPr>
              <a:t>回顾中国女篮晋级决赛之路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08400" y="199460"/>
            <a:ext cx="10969200" cy="705600"/>
          </a:xfrm>
        </p:spPr>
        <p:txBody>
          <a:bodyPr/>
          <a:p>
            <a:r>
              <a:rPr lang="zh-CN" altLang="en-US">
                <a:solidFill>
                  <a:srgbClr val="FF0000"/>
                </a:solidFill>
              </a:rPr>
              <a:t>致敬拼搏！</a:t>
            </a:r>
            <a:r>
              <a:rPr lang="zh-CN" altLang="en-US">
                <a:solidFill>
                  <a:srgbClr val="7030A0"/>
                </a:solidFill>
                <a:sym typeface="+mn-ea"/>
              </a:rPr>
              <a:t>回顾中国女篮晋级决赛之路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608330" y="1501140"/>
            <a:ext cx="7091680" cy="4748530"/>
          </a:xfrm>
        </p:spPr>
        <p:txBody>
          <a:bodyPr>
            <a:noAutofit/>
          </a:bodyPr>
          <a:p>
            <a:r>
              <a:rPr lang="zh-CN" altLang="en-US" sz="2400" b="1"/>
              <a:t> 赛前心理教练黄菁对队员们的激情演讲：</a:t>
            </a:r>
            <a:r>
              <a:rPr lang="zh-CN" altLang="en-US" sz="2400" b="1">
                <a:solidFill>
                  <a:srgbClr val="7030A0"/>
                </a:solidFill>
              </a:rPr>
              <a:t>" 当需要一个人站出来的时候，那叫勇敢，当一个团队挺身而出的时候，那叫担当，当一个国家身处逆境呼唤一种精神时，那就是使命，就是信念，就是一往无前。</a:t>
            </a:r>
            <a:r>
              <a:rPr lang="zh-CN" altLang="en-US" sz="2400" b="1"/>
              <a:t>今天不仅仅是一场比赛，这是一场跨越时空的能量传递，我们要打出中国女篮的精气神，敢打硬仗，遇强则更强。" 随后的战前鼓动中，那句 </a:t>
            </a:r>
            <a:r>
              <a:rPr lang="zh-CN" altLang="en-US" sz="2400" b="1">
                <a:solidFill>
                  <a:srgbClr val="7030A0"/>
                </a:solidFill>
              </a:rPr>
              <a:t>" 我们是谁？中国女篮！为了谁？祖国！"</a:t>
            </a:r>
            <a:r>
              <a:rPr lang="zh-CN" altLang="en-US" sz="2400" b="1"/>
              <a:t>感动国人！</a:t>
            </a:r>
            <a:endParaRPr lang="zh-CN" altLang="en-US" sz="2400" b="1"/>
          </a:p>
        </p:txBody>
      </p:sp>
      <p:pic>
        <p:nvPicPr>
          <p:cNvPr id="6" name="内容占位符 5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7995285" y="1072515"/>
            <a:ext cx="3681730" cy="65455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rgbClr val="FF0000"/>
                </a:solidFill>
              </a:rPr>
              <a:t>致敬拼搏！</a:t>
            </a:r>
            <a:r>
              <a:rPr lang="zh-CN" altLang="en-US">
                <a:solidFill>
                  <a:srgbClr val="7030A0"/>
                </a:solidFill>
                <a:sym typeface="+mn-ea"/>
              </a:rPr>
              <a:t>回顾中国女篮晋级决赛之路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sz="half" idx="1"/>
          </p:nvPr>
        </p:nvSpPr>
        <p:spPr>
          <a:xfrm>
            <a:off x="608330" y="1471930"/>
            <a:ext cx="6126480" cy="4748530"/>
          </a:xfrm>
        </p:spPr>
        <p:txBody>
          <a:bodyPr>
            <a:noAutofit/>
          </a:bodyPr>
          <a:p>
            <a:r>
              <a:rPr lang="zh-CN" altLang="en-US" sz="2400" b="1"/>
              <a:t> 澳大利亚女篮，曾经是摆在中国女篮面前的一座大山。2018年世界杯淘汰赛，中国队曾以41分的巨大分差不敌对手，这场惨痛的失利也如一盆冷水，浇在了年轻球员们的头上。</a:t>
            </a:r>
            <a:endParaRPr lang="zh-CN" altLang="en-US" sz="2400" b="1"/>
          </a:p>
          <a:p>
            <a:r>
              <a:rPr lang="zh-CN" altLang="en-US" sz="2400" b="1"/>
              <a:t>如今在对手的主场，在核心李梦因病缺阵的情况下，</a:t>
            </a:r>
            <a:r>
              <a:rPr lang="zh-CN" altLang="en-US" sz="2400" b="1">
                <a:solidFill>
                  <a:srgbClr val="7030A0"/>
                </a:solidFill>
              </a:rPr>
              <a:t>中国女篮一分一分去争，一个篮板一个篮板去拼，一个细节一个细节去抠，</a:t>
            </a:r>
            <a:r>
              <a:rPr lang="zh-CN" altLang="en-US" sz="2400" b="1"/>
              <a:t>让胜利水到渠成，五星红旗重新出现在女篮世界杯决赛的赛场。</a:t>
            </a:r>
            <a:endParaRPr lang="zh-CN" altLang="en-US" sz="2400" b="1"/>
          </a:p>
        </p:txBody>
      </p:sp>
      <p:pic>
        <p:nvPicPr>
          <p:cNvPr id="3" name="内容占位符 2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987540" y="1501140"/>
            <a:ext cx="4748530" cy="47485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内容占位符 4"/>
          <p:cNvSpPr>
            <a:spLocks noGrp="1"/>
          </p:cNvSpPr>
          <p:nvPr>
            <p:ph sz="half" idx="1"/>
          </p:nvPr>
        </p:nvSpPr>
        <p:spPr/>
        <p:txBody>
          <a:bodyPr/>
          <a:p>
            <a:r>
              <a:rPr lang="zh-CN" altLang="en-US" sz="2800"/>
              <a:t>从2015年亚锦赛决赛35分惨败于日本队，到里约奥运会小组赛1胜4负无缘八强，以第10名创下征战奥运的最差战绩，再到东京奥运会获得第五，如今重新站上世界大赛的领奖台，中国女篮经历了什么？</a:t>
            </a:r>
            <a:endParaRPr lang="zh-CN" altLang="en-US" sz="2800"/>
          </a:p>
        </p:txBody>
      </p:sp>
      <p:pic>
        <p:nvPicPr>
          <p:cNvPr id="7" name="内容占位符 6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411595" y="2378075"/>
            <a:ext cx="5176520" cy="2993390"/>
          </a:xfrm>
          <a:prstGeom prst="rect">
            <a:avLst/>
          </a:prstGeom>
        </p:spPr>
      </p:pic>
      <p:sp>
        <p:nvSpPr>
          <p:cNvPr id="8" name="标题 3"/>
          <p:cNvSpPr>
            <a:spLocks noGrp="1"/>
          </p:cNvSpPr>
          <p:nvPr/>
        </p:nvSpPr>
        <p:spPr>
          <a:xfrm>
            <a:off x="735400" y="457905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>
                <a:solidFill>
                  <a:srgbClr val="FF0000"/>
                </a:solidFill>
              </a:rPr>
              <a:t>无畏金兰！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081_7*a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ISCONTENTSTITLE" val="0"/>
  <p:tag name="KSO_WM_UNIT_PRESET_TEXT" val="单击输入标题内容"/>
  <p:tag name="KSO_WM_UNIT_NOCLEAR" val="0"/>
  <p:tag name="KSO_WM_UNIT_VALUE" val="14"/>
  <p:tag name="KSO_WM_UNIT_TYPE" val="a"/>
  <p:tag name="KSO_WM_UNIT_INDEX" val="1"/>
  <p:tag name="KSO_WM_UNIT_SHOW_EDIT_AREA_INDICATION" val="1"/>
  <p:tag name="KSO_WM_UNIT_ISNUMDGMTITLE" val="0"/>
</p:tagLst>
</file>

<file path=ppt/tags/tag127.xml><?xml version="1.0" encoding="utf-8"?>
<p:tagLst xmlns:p="http://schemas.openxmlformats.org/presentationml/2006/main">
  <p:tag name="KSO_WM_SLIDE_ID" val="custom20205081_7"/>
  <p:tag name="KSO_WM_TEMPLATE_SUBCATEGORY" val="19"/>
  <p:tag name="KSO_WM_TEMPLATE_MASTER_TYPE" val="0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5081"/>
  <p:tag name="KSO_WM_SLIDE_TYPE" val="sectionTitle"/>
  <p:tag name="KSO_WM_SLIDE_SUBTYPE" val="pureTxt"/>
  <p:tag name="KSO_WM_SLIDE_LAYOUT" val="a_b_e"/>
  <p:tag name="KSO_WM_SLIDE_LAYOUT_CNT" val="1_1_1"/>
  <p:tag name="KSO_WM_UNIT_SHOW_EDIT_AREA_INDICATION" val="1"/>
</p:tagLst>
</file>

<file path=ppt/tags/tag128.xml><?xml version="1.0" encoding="utf-8"?>
<p:tagLst xmlns:p="http://schemas.openxmlformats.org/presentationml/2006/main">
  <p:tag name="KSO_WM_UNIT_PLACING_PICTURE_USER_VIEWPORT" val="{&quot;height&quot;:7478,&quot;width&quot;:4985}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081_7*a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ISCONTENTSTITLE" val="0"/>
  <p:tag name="KSO_WM_UNIT_PRESET_TEXT" val="单击输入标题内容"/>
  <p:tag name="KSO_WM_UNIT_NOCLEAR" val="0"/>
  <p:tag name="KSO_WM_UNIT_VALUE" val="14"/>
  <p:tag name="KSO_WM_UNIT_TYPE" val="a"/>
  <p:tag name="KSO_WM_UNIT_INDEX" val="1"/>
  <p:tag name="KSO_WM_UNIT_SHOW_EDIT_AREA_INDICATION" val="1"/>
  <p:tag name="KSO_WM_UNIT_ISNUMDGMTITLE" val="0"/>
</p:tagLst>
</file>

<file path=ppt/tags/tag138.xml><?xml version="1.0" encoding="utf-8"?>
<p:tagLst xmlns:p="http://schemas.openxmlformats.org/presentationml/2006/main">
  <p:tag name="KSO_WM_SLIDE_ID" val="custom20205081_7"/>
  <p:tag name="KSO_WM_TEMPLATE_SUBCATEGORY" val="19"/>
  <p:tag name="KSO_WM_TEMPLATE_MASTER_TYPE" val="0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5081"/>
  <p:tag name="KSO_WM_SLIDE_TYPE" val="sectionTitle"/>
  <p:tag name="KSO_WM_SLIDE_SUBTYPE" val="pureTxt"/>
  <p:tag name="KSO_WM_SLIDE_LAYOUT" val="a_b_e"/>
  <p:tag name="KSO_WM_SLIDE_LAYOUT_CNT" val="1_1_1"/>
  <p:tag name="KSO_WM_UNIT_SHOW_EDIT_AREA_INDICATION" val="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PLACING_PICTURE_USER_VIEWPORT" val="{&quot;height&quot;:6000,&quot;width&quot;:11160}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b6f2484c-8470-474b-bc20-3444368147e7}"/>
  <p:tag name="KSO_WM_UNIT_TYPE" val="i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WM_BEAUTIFY_SHAPE_IDENTITY" val="{560f366c-668b-4925-ac65-8f2fcdfb1636}"/>
  <p:tag name="KSO_WM_UNIT_TYPE" val="i"/>
</p:tagLst>
</file>

<file path=ppt/tags/tag1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LIDE_BK_DARK_LIGHT" val="2"/>
  <p:tag name="KSO_WM_SLIDE_BACKGROUND_TYPE" val="general"/>
  <p:tag name="KSO_WM_SPECIAL_SOURCE" val="bdnull"/>
</p:tagLst>
</file>

<file path=ppt/tags/tag1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5081_7*a*1"/>
  <p:tag name="KSO_WM_TEMPLATE_CATEGORY" val="custom"/>
  <p:tag name="KSO_WM_TEMPLATE_INDEX" val="20205081"/>
  <p:tag name="KSO_WM_UNIT_LAYERLEVEL" val="1"/>
  <p:tag name="KSO_WM_TAG_VERSION" val="1.0"/>
  <p:tag name="KSO_WM_BEAUTIFY_FLAG" val="#wm#"/>
  <p:tag name="KSO_WM_UNIT_ISCONTENTSTITLE" val="0"/>
  <p:tag name="KSO_WM_UNIT_PRESET_TEXT" val="单击输入标题内容"/>
  <p:tag name="KSO_WM_UNIT_NOCLEAR" val="0"/>
  <p:tag name="KSO_WM_UNIT_VALUE" val="14"/>
  <p:tag name="KSO_WM_UNIT_TYPE" val="a"/>
  <p:tag name="KSO_WM_UNIT_INDEX" val="1"/>
  <p:tag name="KSO_WM_UNIT_SHOW_EDIT_AREA_INDICATION" val="1"/>
  <p:tag name="KSO_WM_UNIT_ISNUMDGMTITLE" val="0"/>
</p:tagLst>
</file>

<file path=ppt/tags/tag163.xml><?xml version="1.0" encoding="utf-8"?>
<p:tagLst xmlns:p="http://schemas.openxmlformats.org/presentationml/2006/main">
  <p:tag name="KSO_WM_SLIDE_ID" val="custom20205081_7"/>
  <p:tag name="KSO_WM_TEMPLATE_SUBCATEGORY" val="19"/>
  <p:tag name="KSO_WM_TEMPLATE_MASTER_TYPE" val="0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5081"/>
  <p:tag name="KSO_WM_SLIDE_TYPE" val="sectionTitle"/>
  <p:tag name="KSO_WM_SLIDE_SUBTYPE" val="pureTxt"/>
  <p:tag name="KSO_WM_SLIDE_LAYOUT" val="a_b_e"/>
  <p:tag name="KSO_WM_SLIDE_LAYOUT_CNT" val="1_1_1"/>
  <p:tag name="KSO_WM_UNIT_SHOW_EDIT_AREA_INDICATION" val="1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5.xml><?xml version="1.0" encoding="utf-8"?>
<p:tagLst xmlns:p="http://schemas.openxmlformats.org/presentationml/2006/main">
  <p:tag name="KSO_WM_UNIT_PLACING_PICTURE_USER_VIEWPORT" val="{&quot;height&quot;:7478,&quot;width&quot;:4985}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2588"/>
  <p:tag name="KSO_WM_SPECIAL_SOURCE" val="bdnull"/>
</p:tagLst>
</file>

<file path=ppt/tags/tag172.xml><?xml version="1.0" encoding="utf-8"?>
<p:tagLst xmlns:p="http://schemas.openxmlformats.org/presentationml/2006/main">
  <p:tag name="COMMONDATA" val="eyJoZGlkIjoiYjg1NTE3Yjg1Njg5Mzg5MGFlZjE0ZmY3MjM5MDI4YzIifQ==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3061</Words>
  <Application>WPS 演示</Application>
  <PresentationFormat>宽屏</PresentationFormat>
  <Paragraphs>220</Paragraphs>
  <Slides>39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51" baseType="lpstr">
      <vt:lpstr>Arial</vt:lpstr>
      <vt:lpstr>宋体</vt:lpstr>
      <vt:lpstr>Wingdings</vt:lpstr>
      <vt:lpstr>Wingdings</vt:lpstr>
      <vt:lpstr>微软雅黑</vt:lpstr>
      <vt:lpstr>汉仪力量黑简</vt:lpstr>
      <vt:lpstr>方正粗黑宋简体</vt:lpstr>
      <vt:lpstr>Arial Unicode MS</vt:lpstr>
      <vt:lpstr>Calibri</vt:lpstr>
      <vt:lpstr>汉仪正圆-95W</vt:lpstr>
      <vt:lpstr>Office 主题​​</vt:lpstr>
      <vt:lpstr>1_Office 主题​​</vt:lpstr>
      <vt:lpstr>PowerPoint 演示文稿</vt:lpstr>
      <vt:lpstr>一、无畏金兰，致敬拼搏</vt:lpstr>
      <vt:lpstr>致敬拼搏！中国女篮获世界杯亚军！</vt:lpstr>
      <vt:lpstr>新华社：虽败犹荣！</vt:lpstr>
      <vt:lpstr>【视频】150秒回顾中国女篮晋级决赛之路</vt:lpstr>
      <vt:lpstr>PowerPoint 演示文稿</vt:lpstr>
      <vt:lpstr>致敬拼搏！回顾中国女篮晋级决赛之路</vt:lpstr>
      <vt:lpstr>致敬拼搏！回顾中国女篮晋级决赛之路</vt:lpstr>
      <vt:lpstr>PowerPoint 演示文稿</vt:lpstr>
      <vt:lpstr>致敬拼搏！无畏金兰！</vt:lpstr>
      <vt:lpstr>二、不同的项目， 同样的体育精神✦</vt:lpstr>
      <vt:lpstr>不同的项目，同样的体育精神✦</vt:lpstr>
      <vt:lpstr>女排精神</vt:lpstr>
      <vt:lpstr>女排精神</vt:lpstr>
      <vt:lpstr>女排精神：顽强战斗、勇敢拼搏</vt:lpstr>
      <vt:lpstr>不同的项目，同样的体育精神✦</vt:lpstr>
      <vt:lpstr>2月6日，中国女足--时隔16年，重捧亚洲杯！</vt:lpstr>
      <vt:lpstr>“史诗逆转，梦幻绝杀”！</vt:lpstr>
      <vt:lpstr>黑色上半场</vt:lpstr>
      <vt:lpstr>【学生互动】假如我的上半场是0:2</vt:lpstr>
      <vt:lpstr>【师说】面对失利我们可能</vt:lpstr>
      <vt:lpstr>下半场：“史诗逆转，梦幻绝杀”！</vt:lpstr>
      <vt:lpstr>下半场：“史诗逆转，梦幻绝杀”！</vt:lpstr>
      <vt:lpstr>下半场：“史诗逆转，梦幻绝杀”！</vt:lpstr>
      <vt:lpstr>中国女足：“史诗逆转，梦幻绝杀”！</vt:lpstr>
      <vt:lpstr>中国女足：半决赛也上演惊天逆转</vt:lpstr>
      <vt:lpstr>黄健翔：看中国男女足比赛都哭了！</vt:lpstr>
      <vt:lpstr>王霜，中国女足主力，她的言论代表了中国女足的一路艰辛和拼搏历程。</vt:lpstr>
      <vt:lpstr>新华社评论</vt:lpstr>
      <vt:lpstr>【学生互动】</vt:lpstr>
      <vt:lpstr>中国女足精神</vt:lpstr>
      <vt:lpstr>三、用拼搏精神， 为自己加油！</vt:lpstr>
      <vt:lpstr>成长是青年的必修课。</vt:lpstr>
      <vt:lpstr>用拼搏精神为自己加油！</vt:lpstr>
      <vt:lpstr>用拼搏精神征战我们的下半场！</vt:lpstr>
      <vt:lpstr>做属于我们自己的冠军！ 无畏风雪，勇毅前行，永不认输，永不言弃！</vt:lpstr>
      <vt:lpstr>齐唱《风雨彩虹，铿锵玫瑰！》（播放音乐）</vt:lpstr>
      <vt:lpstr>版权声明：</vt:lpstr>
      <vt:lpstr>扫码关注：“孙钦强名班主任工作室”公众号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昆明湖</cp:lastModifiedBy>
  <cp:revision>185</cp:revision>
  <dcterms:created xsi:type="dcterms:W3CDTF">2019-06-19T02:08:00Z</dcterms:created>
  <dcterms:modified xsi:type="dcterms:W3CDTF">2022-10-05T00:57:28Z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EB1F8DA15E5046DDA1CA99228A83C6D3</vt:lpwstr>
  </property>
</Properties>
</file>