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31"/>
  </p:notesMasterIdLst>
  <p:sldIdLst>
    <p:sldId id="266" r:id="rId5"/>
    <p:sldId id="280" r:id="rId6"/>
    <p:sldId id="277" r:id="rId7"/>
    <p:sldId id="267" r:id="rId8"/>
    <p:sldId id="306" r:id="rId9"/>
    <p:sldId id="307" r:id="rId10"/>
    <p:sldId id="308" r:id="rId11"/>
    <p:sldId id="309" r:id="rId12"/>
    <p:sldId id="279" r:id="rId13"/>
    <p:sldId id="281" r:id="rId14"/>
    <p:sldId id="268" r:id="rId15"/>
    <p:sldId id="269" r:id="rId16"/>
    <p:sldId id="283" r:id="rId17"/>
    <p:sldId id="284" r:id="rId18"/>
    <p:sldId id="286" r:id="rId19"/>
    <p:sldId id="287" r:id="rId20"/>
    <p:sldId id="288" r:id="rId21"/>
    <p:sldId id="289" r:id="rId22"/>
    <p:sldId id="293" r:id="rId23"/>
    <p:sldId id="294" r:id="rId24"/>
    <p:sldId id="295" r:id="rId25"/>
    <p:sldId id="291" r:id="rId26"/>
    <p:sldId id="292" r:id="rId27"/>
    <p:sldId id="296" r:id="rId28"/>
    <p:sldId id="311" r:id="rId29"/>
    <p:sldId id="320" r:id="rId30"/>
    <p:sldId id="321" r:id="rId32"/>
    <p:sldId id="322" r:id="rId33"/>
    <p:sldId id="323" r:id="rId34"/>
    <p:sldId id="324" r:id="rId35"/>
    <p:sldId id="325" r:id="rId36"/>
    <p:sldId id="326" r:id="rId37"/>
    <p:sldId id="297" r:id="rId38"/>
    <p:sldId id="301" r:id="rId39"/>
    <p:sldId id="299" r:id="rId40"/>
    <p:sldId id="300" r:id="rId41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6" Type="http://schemas.openxmlformats.org/officeDocument/2006/relationships/tags" Target="tags/tag352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70.xml"/><Relationship Id="rId3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../media/image3.png"/><Relationship Id="rId6" Type="http://schemas.openxmlformats.org/officeDocument/2006/relationships/tags" Target="../tags/tag73.xml"/><Relationship Id="rId5" Type="http://schemas.openxmlformats.org/officeDocument/2006/relationships/image" Target="../media/image2.png"/><Relationship Id="rId4" Type="http://schemas.openxmlformats.org/officeDocument/2006/relationships/tags" Target="../tags/tag72.xml"/><Relationship Id="rId3" Type="http://schemas.openxmlformats.org/officeDocument/2006/relationships/image" Target="../media/image4.pn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77.xm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79.xml"/><Relationship Id="rId3" Type="http://schemas.openxmlformats.org/officeDocument/2006/relationships/image" Target="../media/image2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81.xml"/><Relationship Id="rId3" Type="http://schemas.openxmlformats.org/officeDocument/2006/relationships/image" Target="../media/image4.pn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83.xm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85.xml"/><Relationship Id="rId3" Type="http://schemas.openxmlformats.org/officeDocument/2006/relationships/image" Target="../media/image2.png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87.xml"/><Relationship Id="rId3" Type="http://schemas.openxmlformats.org/officeDocument/2006/relationships/image" Target="../media/image2.png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89.xml"/><Relationship Id="rId3" Type="http://schemas.openxmlformats.org/officeDocument/2006/relationships/image" Target="../media/image1.png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../media/image3.png"/><Relationship Id="rId4" Type="http://schemas.openxmlformats.org/officeDocument/2006/relationships/tags" Target="../tags/tag91.xm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image" Target="../media/image3.png"/><Relationship Id="rId5" Type="http://schemas.openxmlformats.org/officeDocument/2006/relationships/tags" Target="../tags/tag98.xm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image" Target="../media/image3.png"/><Relationship Id="rId5" Type="http://schemas.openxmlformats.org/officeDocument/2006/relationships/tags" Target="../tags/tag106.xml"/><Relationship Id="rId4" Type="http://schemas.openxmlformats.org/officeDocument/2006/relationships/image" Target="../media/image2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image" Target="../media/image3.png"/><Relationship Id="rId5" Type="http://schemas.openxmlformats.org/officeDocument/2006/relationships/tags" Target="../tags/tag115.xml"/><Relationship Id="rId4" Type="http://schemas.openxmlformats.org/officeDocument/2006/relationships/image" Target="../media/image2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3.png"/><Relationship Id="rId5" Type="http://schemas.openxmlformats.org/officeDocument/2006/relationships/tags" Target="../tags/tag124.xml"/><Relationship Id="rId4" Type="http://schemas.openxmlformats.org/officeDocument/2006/relationships/image" Target="../media/image2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image" Target="../media/image3.png"/><Relationship Id="rId5" Type="http://schemas.openxmlformats.org/officeDocument/2006/relationships/tags" Target="../tags/tag133.xml"/><Relationship Id="rId4" Type="http://schemas.openxmlformats.org/officeDocument/2006/relationships/image" Target="../media/image2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image" Target="../media/image3.png"/><Relationship Id="rId5" Type="http://schemas.openxmlformats.org/officeDocument/2006/relationships/tags" Target="../tags/tag144.xml"/><Relationship Id="rId4" Type="http://schemas.openxmlformats.org/officeDocument/2006/relationships/image" Target="../media/image2.png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image" Target="../media/image5.jpeg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56.xml"/><Relationship Id="rId3" Type="http://schemas.openxmlformats.org/officeDocument/2006/relationships/image" Target="../media/image6.png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image" Target="../media/image7.png"/><Relationship Id="rId6" Type="http://schemas.openxmlformats.org/officeDocument/2006/relationships/tags" Target="../tags/tag159.xml"/><Relationship Id="rId5" Type="http://schemas.openxmlformats.org/officeDocument/2006/relationships/image" Target="../media/image6.png"/><Relationship Id="rId4" Type="http://schemas.openxmlformats.org/officeDocument/2006/relationships/tags" Target="../tags/tag158.xml"/><Relationship Id="rId3" Type="http://schemas.openxmlformats.org/officeDocument/2006/relationships/image" Target="../media/image8.png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63.xml"/><Relationship Id="rId3" Type="http://schemas.openxmlformats.org/officeDocument/2006/relationships/image" Target="../media/image6.png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65.xml"/><Relationship Id="rId3" Type="http://schemas.openxmlformats.org/officeDocument/2006/relationships/image" Target="../media/image6.png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tags" Target="../tags/tag167.xml"/><Relationship Id="rId3" Type="http://schemas.openxmlformats.org/officeDocument/2006/relationships/image" Target="../media/image9.png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69.xml"/><Relationship Id="rId3" Type="http://schemas.openxmlformats.org/officeDocument/2006/relationships/image" Target="../media/image6.png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71.xml"/><Relationship Id="rId3" Type="http://schemas.openxmlformats.org/officeDocument/2006/relationships/image" Target="../media/image6.png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73.xml"/><Relationship Id="rId3" Type="http://schemas.openxmlformats.org/officeDocument/2006/relationships/image" Target="../media/image6.png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175.xml"/><Relationship Id="rId3" Type="http://schemas.openxmlformats.org/officeDocument/2006/relationships/image" Target="../media/image5.jpeg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image" Target="../media/image7.png"/><Relationship Id="rId4" Type="http://schemas.openxmlformats.org/officeDocument/2006/relationships/tags" Target="../tags/tag177.xml"/><Relationship Id="rId3" Type="http://schemas.openxmlformats.org/officeDocument/2006/relationships/image" Target="../media/image6.png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image" Target="../media/image7.png"/><Relationship Id="rId5" Type="http://schemas.openxmlformats.org/officeDocument/2006/relationships/tags" Target="../tags/tag184.xml"/><Relationship Id="rId4" Type="http://schemas.openxmlformats.org/officeDocument/2006/relationships/image" Target="../media/image6.pn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image" Target="../media/image7.png"/><Relationship Id="rId5" Type="http://schemas.openxmlformats.org/officeDocument/2006/relationships/tags" Target="../tags/tag192.xml"/><Relationship Id="rId4" Type="http://schemas.openxmlformats.org/officeDocument/2006/relationships/image" Target="../media/image6.png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image" Target="../media/image7.png"/><Relationship Id="rId5" Type="http://schemas.openxmlformats.org/officeDocument/2006/relationships/tags" Target="../tags/tag201.xml"/><Relationship Id="rId4" Type="http://schemas.openxmlformats.org/officeDocument/2006/relationships/image" Target="../media/image6.png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image" Target="../media/image7.png"/><Relationship Id="rId5" Type="http://schemas.openxmlformats.org/officeDocument/2006/relationships/tags" Target="../tags/tag210.xml"/><Relationship Id="rId4" Type="http://schemas.openxmlformats.org/officeDocument/2006/relationships/image" Target="../media/image6.png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image" Target="../media/image7.png"/><Relationship Id="rId5" Type="http://schemas.openxmlformats.org/officeDocument/2006/relationships/tags" Target="../tags/tag219.xml"/><Relationship Id="rId4" Type="http://schemas.openxmlformats.org/officeDocument/2006/relationships/image" Target="../media/image6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4" Type="http://schemas.openxmlformats.org/officeDocument/2006/relationships/tags" Target="../tags/tag227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image" Target="../media/image11.png"/><Relationship Id="rId5" Type="http://schemas.openxmlformats.org/officeDocument/2006/relationships/tags" Target="../tags/tag230.xml"/><Relationship Id="rId4" Type="http://schemas.openxmlformats.org/officeDocument/2006/relationships/image" Target="../media/image10.png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标题 3"/>
          <p:cNvSpPr txBox="1"/>
          <p:nvPr>
            <p:ph type="ctrTitle" idx="2" hasCustomPrompt="1"/>
            <p:custDataLst>
              <p:tags r:id="rId7"/>
            </p:custDataLst>
          </p:nvPr>
        </p:nvSpPr>
        <p:spPr>
          <a:xfrm>
            <a:off x="1730006" y="1015980"/>
            <a:ext cx="8733956" cy="1846659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5" name="副标题 4"/>
          <p:cNvSpPr txBox="1"/>
          <p:nvPr>
            <p:ph type="subTitle" idx="3" hasCustomPrompt="1"/>
            <p:custDataLst>
              <p:tags r:id="rId8"/>
            </p:custDataLst>
          </p:nvPr>
        </p:nvSpPr>
        <p:spPr>
          <a:xfrm>
            <a:off x="1730006" y="3036072"/>
            <a:ext cx="8734591" cy="2529781"/>
          </a:xfrm>
        </p:spPr>
        <p:txBody>
          <a:bodyPr vert="horz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2518810"/>
            <a:ext cx="3235350" cy="1820369"/>
          </a:xfrm>
          <a:prstGeom prst="rect">
            <a:avLst/>
          </a:prstGeom>
        </p:spPr>
      </p:pic>
      <p:pic>
        <p:nvPicPr>
          <p:cNvPr id="2" name="图片 1" descr="图片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452187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452187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790" y="2194232"/>
            <a:ext cx="4389120" cy="2469537"/>
          </a:xfrm>
          <a:prstGeom prst="rect">
            <a:avLst/>
          </a:prstGeom>
        </p:spPr>
      </p:pic>
      <p:pic>
        <p:nvPicPr>
          <p:cNvPr id="6" name="图片 5" descr="图片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幼圆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652270" y="1786698"/>
            <a:ext cx="8890064" cy="132334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2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1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730006" y="1015980"/>
            <a:ext cx="8733956" cy="1846659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3" hasCustomPrompt="1"/>
            <p:custDataLst>
              <p:tags r:id="rId5"/>
            </p:custDataLst>
          </p:nvPr>
        </p:nvSpPr>
        <p:spPr>
          <a:xfrm>
            <a:off x="1730006" y="3036072"/>
            <a:ext cx="8734591" cy="2529781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charset="0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2518810"/>
            <a:ext cx="3235350" cy="1820369"/>
          </a:xfrm>
          <a:prstGeom prst="rect">
            <a:avLst/>
          </a:prstGeom>
        </p:spPr>
      </p:pic>
      <p:pic>
        <p:nvPicPr>
          <p:cNvPr id="2" name="图片 1" descr="图片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452187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452187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790" y="2194232"/>
            <a:ext cx="4389120" cy="2469537"/>
          </a:xfrm>
          <a:prstGeom prst="rect">
            <a:avLst/>
          </a:prstGeom>
        </p:spPr>
      </p:pic>
      <p:pic>
        <p:nvPicPr>
          <p:cNvPr id="6" name="图片 5" descr="图片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幼圆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652270" y="1786698"/>
            <a:ext cx="8890064" cy="132334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2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15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5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2" Type="http://schemas.openxmlformats.org/officeDocument/2006/relationships/theme" Target="../theme/theme3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36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265.xml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3" Type="http://schemas.openxmlformats.org/officeDocument/2006/relationships/tags" Target="../tags/tag264.xml"/><Relationship Id="rId2" Type="http://schemas.openxmlformats.org/officeDocument/2006/relationships/image" Target="../media/image6.png"/><Relationship Id="rId1" Type="http://schemas.openxmlformats.org/officeDocument/2006/relationships/tags" Target="../tags/tag26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68.xml"/><Relationship Id="rId4" Type="http://schemas.openxmlformats.org/officeDocument/2006/relationships/image" Target="../media/image7.png"/><Relationship Id="rId3" Type="http://schemas.openxmlformats.org/officeDocument/2006/relationships/tags" Target="../tags/tag267.xml"/><Relationship Id="rId2" Type="http://schemas.openxmlformats.org/officeDocument/2006/relationships/image" Target="../media/image6.png"/><Relationship Id="rId1" Type="http://schemas.openxmlformats.org/officeDocument/2006/relationships/tags" Target="../tags/tag26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71.xml"/><Relationship Id="rId4" Type="http://schemas.openxmlformats.org/officeDocument/2006/relationships/image" Target="../media/image7.png"/><Relationship Id="rId3" Type="http://schemas.openxmlformats.org/officeDocument/2006/relationships/tags" Target="../tags/tag270.xml"/><Relationship Id="rId2" Type="http://schemas.openxmlformats.org/officeDocument/2006/relationships/image" Target="../media/image6.png"/><Relationship Id="rId1" Type="http://schemas.openxmlformats.org/officeDocument/2006/relationships/tags" Target="../tags/tag26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77.xml"/><Relationship Id="rId4" Type="http://schemas.openxmlformats.org/officeDocument/2006/relationships/image" Target="../media/image7.png"/><Relationship Id="rId3" Type="http://schemas.openxmlformats.org/officeDocument/2006/relationships/tags" Target="../tags/tag276.xml"/><Relationship Id="rId2" Type="http://schemas.openxmlformats.org/officeDocument/2006/relationships/image" Target="../media/image6.png"/><Relationship Id="rId1" Type="http://schemas.openxmlformats.org/officeDocument/2006/relationships/tags" Target="../tags/tag27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0.xml"/><Relationship Id="rId4" Type="http://schemas.openxmlformats.org/officeDocument/2006/relationships/image" Target="../media/image7.png"/><Relationship Id="rId3" Type="http://schemas.openxmlformats.org/officeDocument/2006/relationships/tags" Target="../tags/tag279.xml"/><Relationship Id="rId2" Type="http://schemas.openxmlformats.org/officeDocument/2006/relationships/image" Target="../media/image6.png"/><Relationship Id="rId1" Type="http://schemas.openxmlformats.org/officeDocument/2006/relationships/tags" Target="../tags/tag27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3.xml"/><Relationship Id="rId4" Type="http://schemas.openxmlformats.org/officeDocument/2006/relationships/image" Target="../media/image7.png"/><Relationship Id="rId3" Type="http://schemas.openxmlformats.org/officeDocument/2006/relationships/tags" Target="../tags/tag282.xml"/><Relationship Id="rId2" Type="http://schemas.openxmlformats.org/officeDocument/2006/relationships/image" Target="../media/image6.png"/><Relationship Id="rId1" Type="http://schemas.openxmlformats.org/officeDocument/2006/relationships/tags" Target="../tags/tag28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293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6.xml"/><Relationship Id="rId2" Type="http://schemas.openxmlformats.org/officeDocument/2006/relationships/tags" Target="../tags/tag295.xml"/><Relationship Id="rId1" Type="http://schemas.openxmlformats.org/officeDocument/2006/relationships/tags" Target="../tags/tag294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image" Target="../media/image25.png"/><Relationship Id="rId1" Type="http://schemas.openxmlformats.org/officeDocument/2006/relationships/tags" Target="../tags/tag29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36.xml"/><Relationship Id="rId12" Type="http://schemas.openxmlformats.org/officeDocument/2006/relationships/tags" Target="../tags/tag310.xml"/><Relationship Id="rId11" Type="http://schemas.openxmlformats.org/officeDocument/2006/relationships/tags" Target="../tags/tag309.xml"/><Relationship Id="rId10" Type="http://schemas.openxmlformats.org/officeDocument/2006/relationships/tags" Target="../tags/tag308.xml"/><Relationship Id="rId1" Type="http://schemas.openxmlformats.org/officeDocument/2006/relationships/tags" Target="../tags/tag299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36.xml"/><Relationship Id="rId12" Type="http://schemas.openxmlformats.org/officeDocument/2006/relationships/tags" Target="../tags/tag323.xml"/><Relationship Id="rId11" Type="http://schemas.openxmlformats.org/officeDocument/2006/relationships/image" Target="../media/image27.png"/><Relationship Id="rId10" Type="http://schemas.openxmlformats.org/officeDocument/2006/relationships/tags" Target="../tags/tag322.xml"/><Relationship Id="rId1" Type="http://schemas.openxmlformats.org/officeDocument/2006/relationships/tags" Target="../tags/tag313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6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327.xml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28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tags" Target="../tags/tag330.xml"/><Relationship Id="rId2" Type="http://schemas.openxmlformats.org/officeDocument/2006/relationships/image" Target="../media/image29.png"/><Relationship Id="rId1" Type="http://schemas.openxmlformats.org/officeDocument/2006/relationships/tags" Target="../tags/tag329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2" Type="http://schemas.openxmlformats.org/officeDocument/2006/relationships/slideLayout" Target="../slideLayouts/slideLayout36.xml"/><Relationship Id="rId11" Type="http://schemas.openxmlformats.org/officeDocument/2006/relationships/tags" Target="../tags/tag341.xml"/><Relationship Id="rId10" Type="http://schemas.openxmlformats.org/officeDocument/2006/relationships/tags" Target="../tags/tag340.xml"/><Relationship Id="rId1" Type="http://schemas.openxmlformats.org/officeDocument/2006/relationships/tags" Target="../tags/tag33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2" Type="http://schemas.openxmlformats.org/officeDocument/2006/relationships/slideLayout" Target="../slideLayouts/slideLayout36.xml"/><Relationship Id="rId11" Type="http://schemas.openxmlformats.org/officeDocument/2006/relationships/tags" Target="../tags/tag351.xml"/><Relationship Id="rId10" Type="http://schemas.openxmlformats.org/officeDocument/2006/relationships/image" Target="../media/image30.jpeg"/><Relationship Id="rId1" Type="http://schemas.openxmlformats.org/officeDocument/2006/relationships/tags" Target="../tags/tag34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image" Target="../media/image14.png"/><Relationship Id="rId7" Type="http://schemas.openxmlformats.org/officeDocument/2006/relationships/tags" Target="../tags/tag24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tags" Target="../tags/tag248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24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52.xml"/><Relationship Id="rId3" Type="http://schemas.openxmlformats.org/officeDocument/2006/relationships/image" Target="../media/image16.png"/><Relationship Id="rId2" Type="http://schemas.openxmlformats.org/officeDocument/2006/relationships/tags" Target="../tags/tag251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5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5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55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6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59.xml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3" Type="http://schemas.openxmlformats.org/officeDocument/2006/relationships/tags" Target="../tags/tag258.xml"/><Relationship Id="rId2" Type="http://schemas.openxmlformats.org/officeDocument/2006/relationships/image" Target="../media/image6.png"/><Relationship Id="rId1" Type="http://schemas.openxmlformats.org/officeDocument/2006/relationships/tags" Target="../tags/tag2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 flipH="1">
            <a:off x="1730263" y="5837256"/>
            <a:ext cx="8733444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/>
          <p:nvPr>
            <p:ph type="ctrTitle" idx="2"/>
            <p:custDataLst>
              <p:tags r:id="rId2"/>
            </p:custDataLst>
          </p:nvPr>
        </p:nvSpPr>
        <p:spPr>
          <a:xfrm>
            <a:off x="1963686" y="1089005"/>
            <a:ext cx="8733956" cy="1846659"/>
          </a:xfrm>
        </p:spPr>
        <p:txBody>
          <a:bodyPr wrap="square">
            <a:normAutofit fontScale="90000"/>
            <a:scene3d>
              <a:camera prst="orthographicFront"/>
              <a:lightRig rig="threePt" dir="t"/>
            </a:scene3d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7335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白日莫空过，</a:t>
            </a:r>
            <a:br>
              <a:rPr lang="zh-CN" altLang="zh-CN" sz="7335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zh-CN" altLang="zh-CN" sz="7335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sz="7335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</a:t>
            </a:r>
            <a:r>
              <a:rPr sz="7335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寒假</a:t>
            </a:r>
            <a:r>
              <a:rPr lang="zh-CN" altLang="zh-CN" sz="7335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定超越！</a:t>
            </a:r>
            <a:endParaRPr lang="zh-CN" altLang="zh-CN" sz="7335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副标题 4"/>
          <p:cNvSpPr/>
          <p:nvPr>
            <p:ph type="subTitle" idx="3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000" b="1">
                <a:solidFill>
                  <a:schemeClr val="accent3">
                    <a:lumMod val="75000"/>
                  </a:schemeClr>
                </a:solidFill>
                <a:sym typeface="+mn-ea"/>
              </a:rPr>
              <a:t>寒假指引主题班会</a:t>
            </a:r>
            <a:endParaRPr lang="zh-CN" altLang="en-US" sz="400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2"/>
            <p:custDataLst>
              <p:tags r:id="rId1"/>
            </p:custDataLst>
          </p:nvPr>
        </p:nvSpPr>
        <p:spPr>
          <a:xfrm>
            <a:off x="4521871" y="3947116"/>
            <a:ext cx="6857365" cy="582930"/>
          </a:xfrm>
        </p:spPr>
        <p:txBody>
          <a:bodyPr>
            <a:noAutofit/>
          </a:bodyPr>
          <a:p>
            <a: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清华学霸假期怎么过？</a:t>
            </a:r>
            <a:endParaRPr lang="en-US" altLang="zh-CN" sz="4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521236" y="926631"/>
            <a:ext cx="4850765" cy="237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8800" b="1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charset="0"/>
                <a:cs typeface="幼圆" charset="0"/>
                <a:sym typeface="+mn-lt"/>
              </a:rPr>
              <a:t>02</a:t>
            </a:r>
            <a:endParaRPr lang="en-US" altLang="zh-CN" sz="8800" b="1" spc="2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幼圆" charset="0"/>
              <a:cs typeface="幼圆" charset="0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清华学霸假期怎么过？</a:t>
            </a:r>
            <a:endParaRPr lang="zh-CN" altLang="en-US" sz="4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30" y="1063633"/>
            <a:ext cx="5283242" cy="5388907"/>
          </a:xfrm>
        </p:spPr>
        <p:txBody>
          <a:bodyPr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学如逆水行舟，不进则退，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很多人赢在了假期，也有很多人输在了假期。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今天要说的是一对双双考进清华的女双胞胎姐妹花学霸焦宇晨、焦宇晓的故事，看看她们有哪些学习秘诀，又是如何管理自己的？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图片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9" name="内容占位符 8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16675" y="1868805"/>
            <a:ext cx="5537200" cy="32804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332105"/>
            <a:ext cx="11718925" cy="441960"/>
          </a:xfrm>
        </p:spPr>
        <p:txBody>
          <a:bodyPr/>
          <a:p>
            <a:r>
              <a:rPr lang="zh-CN" altLang="en-US" sz="36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学霸姐妹花：假期不是用来休息的，而是用来反超的！</a:t>
            </a:r>
            <a:endParaRPr lang="zh-CN" altLang="en-US" sz="36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127133"/>
            <a:ext cx="10852237" cy="5388907"/>
          </a:xfrm>
        </p:spPr>
        <p:txBody>
          <a:bodyPr>
            <a:no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大家好，很荣幸有机会和大家一起分享我们对学习生活的感悟。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成功离不开拼搏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，人生只有拼出来的美丽，没有等出来的辉煌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，学习没有什么捷径可走，只有扎扎实实走好每一步，才有可能换来最后的成功。下面谈谈我们的假期生活。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早晨起床后，吃过早饭就开始了一天的学习。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除了吃饭、上厕所以及饭后简短的休息，我们从早到晚都不会离开我们的学习桌。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从数学到物理，从化学到生物，开学前，看着四本带有三种颜色标记的《教材全解》以及反复琢磨过的课本，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我们感到的是假期过得充实的踏实与骄傲。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当然，假期中不仅是做题，也有我们自己安排的单元测试，每一个测试成绩不过85的单元都需要重新来过。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图片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443230"/>
            <a:ext cx="11558270" cy="441960"/>
          </a:xfrm>
        </p:spPr>
        <p:txBody>
          <a:bodyPr/>
          <a:p>
            <a:r>
              <a:rPr lang="zh-CN" altLang="en-US" sz="36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学霸姐妹花：假期不是用来休息的，而是用来反超的！</a:t>
            </a:r>
            <a:endParaRPr lang="zh-CN" altLang="en-US" sz="36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47" y="1469398"/>
            <a:ext cx="10852237" cy="5388907"/>
          </a:xfrm>
        </p:spPr>
        <p:txBody>
          <a:bodyPr>
            <a:noAutofit/>
          </a:bodyPr>
          <a:p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全解上没有测试题了，我们就跑到书店“蹭书”，只做不买，直至过了85，我们才会进行下面的单元。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这一切努力都不会白费，开学以后，我们没有接受新知识的迷茫与痛苦，一切都已那么自然。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看看那些连作业都没完成或最后抄完的同学，你就明白一个假期会造成多么大的差距。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很多时候一个人的领先不是因为他比别人多长了个脑子，而是因为他与别人早已不在一条起跑线上。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图片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2"/>
            <p:custDataLst>
              <p:tags r:id="rId1"/>
            </p:custDataLst>
          </p:nvPr>
        </p:nvSpPr>
        <p:spPr>
          <a:xfrm>
            <a:off x="3862705" y="3689985"/>
            <a:ext cx="8104505" cy="582930"/>
          </a:xfrm>
        </p:spPr>
        <p:txBody>
          <a:bodyPr>
            <a:noAutofit/>
          </a:bodyPr>
          <a:p>
            <a: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月亮和六便士，认知决定选择</a:t>
            </a:r>
            <a:endParaRPr lang="en-US" altLang="zh-CN" sz="4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521236" y="926631"/>
            <a:ext cx="4850765" cy="237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8800" b="1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charset="0"/>
                <a:cs typeface="幼圆" charset="0"/>
                <a:sym typeface="+mn-lt"/>
              </a:rPr>
              <a:t>03</a:t>
            </a:r>
            <a:endParaRPr lang="en-US" altLang="zh-CN" sz="8800" b="1" spc="2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幼圆" charset="0"/>
              <a:cs typeface="幼圆" charset="0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443230"/>
            <a:ext cx="11558270" cy="441960"/>
          </a:xfrm>
        </p:spPr>
        <p:txBody>
          <a:bodyPr/>
          <a:p>
            <a:r>
              <a:rPr sz="36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月亮和六便士，认知决定选择</a:t>
            </a:r>
            <a:endParaRPr lang="zh-CN" altLang="en-US" sz="36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47" y="1193173"/>
            <a:ext cx="10852237" cy="5388907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之前网上有句很火的话：“生活不止是眼前的苟且，还有诗和远方。”可是现实生活中，有多少人敢于抛下眼前的苟且，去追寻诗和远方？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就像毛姆在《月亮与六便士》中写的：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“大多数人所成为的，并非是他们想成为的人，而是不得不成为的人。”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月亮是理想，六便士是现实。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追逐梦中月、镜中花，还是甘于为五斗米折腰？每个人的答案不同。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你的认知，决定你的选择；你的认知，决定你的活法。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 descr="图片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443230"/>
            <a:ext cx="11558270" cy="441960"/>
          </a:xfrm>
        </p:spPr>
        <p:txBody>
          <a:bodyPr/>
          <a:p>
            <a:r>
              <a:rPr sz="36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月亮和六便士，认知决定选择</a:t>
            </a:r>
            <a:endParaRPr lang="zh-CN" altLang="en-US" sz="36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47" y="1120148"/>
            <a:ext cx="10852237" cy="5388907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有的同学会认为，清华姐妹花的拼搏与努力不值得学习，因为太枯燥单一了，不是自己想要的。</a:t>
            </a:r>
            <a:endParaRPr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但是当自己扪心自问清华和普通本科，他更喜欢哪一个的时候，可能大多数人都会选择清华。</a:t>
            </a:r>
            <a:endParaRPr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你的潜意识的答案已经证明了你理想和现实的矛盾。</a:t>
            </a:r>
            <a:endParaRPr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习惯性的放纵还冠以说服自己的理由，只不过是为了原谅自己。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 descr="图片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443230"/>
            <a:ext cx="11558270" cy="441960"/>
          </a:xfrm>
        </p:spPr>
        <p:txBody>
          <a:bodyPr/>
          <a:p>
            <a:r>
              <a:rPr sz="36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月亮和六便士，认知决定选择</a:t>
            </a:r>
            <a:endParaRPr lang="zh-CN" altLang="en-US" sz="36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47" y="1120148"/>
            <a:ext cx="10852237" cy="5388907"/>
          </a:xfrm>
        </p:spPr>
        <p:txBody>
          <a:bodyPr>
            <a:noAutofit/>
          </a:bodyPr>
          <a:p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心理学家卡尔·荣格说过：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“人们会想尽办法，各种荒谬的办法，来避免面对自己的灵魂。但只有直面灵魂的人，才会觉醒。”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罗翔在《圆圈正义》中如是说：如果你阅读过低俗小说和高雅书籍，虽然两者都能给你带来快乐，但是如果你要慎重的选择其中一本书送给子孙后代，估计大部分人会选择后者。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大部分人还是希望自己以及后代做一个高尚的人，能够享受高级的快乐！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面对寒假，你会选择哪种快乐？</a:t>
            </a:r>
            <a:endParaRPr sz="28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 descr="图片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2"/>
            <p:custDataLst>
              <p:tags r:id="rId1"/>
            </p:custDataLst>
          </p:nvPr>
        </p:nvSpPr>
        <p:spPr>
          <a:xfrm>
            <a:off x="3299460" y="3641725"/>
            <a:ext cx="8104505" cy="582930"/>
          </a:xfrm>
        </p:spPr>
        <p:txBody>
          <a:bodyPr>
            <a:noAutofit/>
          </a:bodyPr>
          <a:p>
            <a:pPr algn="ctr"/>
            <a:r>
              <a:rPr sz="4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小目标，大梦想</a:t>
            </a:r>
            <a:endParaRPr sz="4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521236" y="926631"/>
            <a:ext cx="4850765" cy="237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8800" b="1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charset="0"/>
                <a:cs typeface="幼圆" charset="0"/>
                <a:sym typeface="+mn-lt"/>
              </a:rPr>
              <a:t>04</a:t>
            </a:r>
            <a:endParaRPr lang="en-US" altLang="zh-CN" sz="8800" b="1" spc="2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幼圆" charset="0"/>
              <a:cs typeface="幼圆" charset="0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【小故事，大道理】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1226820"/>
            <a:ext cx="11560175" cy="538861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有人做过一个实验：组织三组人，让他们分别沿着十公里以外的三个村子步行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组的人不知道村庄的名字，也不知道路程有多远，只告诉他们跟着向导走就是。刚走了两三公里就有人叫苦，走了一半时，有人几乎愤怒了，他们抱怨为什么要走这么远，何时才能走到一半？有人甚至坐在路边不愿走了，越往后走他们的情绪越低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085223"/>
            <a:ext cx="10852237" cy="5388907"/>
          </a:xfrm>
        </p:spPr>
        <p:txBody>
          <a:bodyPr>
            <a:no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疫情原因，寒假即将提前开始，你是如何计划的呢？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新学期一开学，班里总会有那一股清流，气定神闲，不慌不忙，进步神速得足以你大跌眼镜；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但也有那些假期脱缰了的野马，一开学就找不到北。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朱熹说：“不发奋，则心日颓靡；不捡束，则心日恣肆。”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【小故事，大道理】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1083945"/>
            <a:ext cx="11560175" cy="538861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有人做过一个实验：组织三组人，让他们分别沿着十公里以外的三个村子步行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组的人知道村庄的名字和路段，但路边没有里程碑，他们只能凭经验估计行程时间和距离。走到一半的时候，大多数人就想知道他们已经走了多远，比较有经验的人说：“大概走了一半的路程。”于是大家又簇拥着向前走，当走到全程的3/4时，大家情绪低落，觉得疲惫不堪，而路程似乎还很长，当有人说：“快到了！”大家又振作起来加快了步伐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【小故事，大道理】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1480820"/>
            <a:ext cx="11560175" cy="538861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有人做过一个实验：组织三组人，让他们分别沿着十公里以外的三个村子步行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组的人不仅知道村子的名字、路程，而且公路上每一公里就有一块里程碑，人们边走边看里程碑，每缩短一公里大家便有一小阵的快乐。行程中他们用歌声和笑声来消除疲劳，情绪一直很高涨，所以很快就到达了目的地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【小故事，大道理】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988695"/>
            <a:ext cx="11560175" cy="538861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有人做过一个实验：组织三组人，让他们分别沿着十公里以外的三个村子步行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组的人不知道村庄的名字，也不知道路程有多远，只告诉他们跟着向导走就是。刚走了两三公里就有人叫苦，走了一半时，有人几乎愤怒了，他们抱怨为什么要走这么远，何时才能走到一半？有人甚至坐在路边不愿走了，越往后走他们的情绪越低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组的人知道村庄的名字和路段，但路边没有里程碑，他们只能凭经验估计行程时间和距离。走到一半的时候，大多数人就想知道他们已经走了多远，比较有经验的人说：“大概走了一半的路程。”于是大家又簇拥着向前走，当走到全程的3/4时，大家情绪低落，觉得疲惫不堪，而路程似乎还很长，当有人说：“快到了！”大家又振作起来加快了步伐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组的人不仅知道村子的名字、路程，而且公路上每一公里就有一块里程碑，人们边走边看里程碑，每缩短一公里大家便有一小阵的快乐。行程中他们用歌声和笑声来消除疲劳，情绪一直很高涨，所以很快就到达了目的地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(1)你认为各组会产生怎么样的结果？为什么？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(2)现在你处于哪组中？你想进入哪一组？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【小故事，大道理】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1083945"/>
            <a:ext cx="11560175" cy="538861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有人做过一个实验：组织三组人，让他们分别沿着十公里以外的三个村子步行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第一组的人</a:t>
            </a:r>
            <a:r>
              <a:rPr lang="zh-CN" altLang="en-US" sz="22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不知道村庄的名字，也不知道路程有多远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，只告诉他们跟着向导走就是。刚走了两三公里就有人叫苦，走了一半时，有人几乎愤怒了，他们抱怨为什么要走这么远，何时才能走到一半？有人甚至坐在路边不愿走了，</a:t>
            </a:r>
            <a:r>
              <a:rPr lang="zh-CN" altLang="en-US" sz="22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越往后走他们的情绪越低。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第二组的人</a:t>
            </a:r>
            <a:r>
              <a:rPr lang="zh-CN" altLang="en-US" sz="2200" b="1">
                <a:highlight>
                  <a:srgbClr val="FF00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知道村庄的名字和路段，但路边没有里程碑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，他们只能凭经验估计行程时间和距离。走到一半的时候，大多数人就想知道他们已经走了多远，比较有经验的人说：“大概走了一半的路程。”于是大家又簇拥着向前走，当走到全程的3/4时，</a:t>
            </a:r>
            <a:r>
              <a:rPr lang="zh-CN" altLang="en-US" sz="2200" b="1">
                <a:highlight>
                  <a:srgbClr val="FF00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大家情绪低落，觉得疲惫不堪，而路程似乎还很长，当有人说：“快到了！”大家又振作起来加快了步伐。</a:t>
            </a:r>
            <a:endParaRPr lang="zh-CN" altLang="en-US" sz="2200" b="1">
              <a:highlight>
                <a:srgbClr val="FF00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第三组的人不</a:t>
            </a:r>
            <a:r>
              <a:rPr lang="zh-CN" altLang="en-US" sz="22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仅知道村子的名字、路程，而且公路上每一公里就有一块里程碑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，人们边走边看里程碑，每缩短一公里大家便有一小阵的快乐。</a:t>
            </a:r>
            <a:r>
              <a:rPr lang="zh-CN" altLang="en-US" sz="22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行程中他们用歌声和笑声来消除疲劳，情绪一直很高涨，所以很快就到达了目的地。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(1)你认为各组会产生怎么样的结果？为什么？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(2)现在你处于哪组中？你想进入哪一组？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111258"/>
            <a:ext cx="10852237" cy="5388907"/>
          </a:xfrm>
        </p:spPr>
        <p:txBody>
          <a:bodyPr>
            <a:normAutofit/>
          </a:bodyPr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目标很重要，除了刚刚我们预设的三阶段目标，我们需要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制定可执行的每日计划；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每日计划请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结合各学科作业制定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，并适当的规划一些拓展性学习计划，如阅读、观影、社会实践等</a:t>
            </a:r>
            <a:endParaRPr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在完成一些目标的时候，可以给自己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设置一些自我奖励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找一到两个志同道合的伙伴，共同制定目标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，一起完成学习任务，也可以结伴运动旅游</a:t>
            </a:r>
            <a:endParaRPr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和父母做一些共同约定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，让父母陪自己一起奔跑</a:t>
            </a:r>
            <a:endParaRPr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882" y="44132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【师说】</a:t>
            </a:r>
            <a:endParaRPr sz="4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4000" spc="30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给梦想插上翅膀</a:t>
            </a:r>
            <a:r>
              <a:rPr lang="en-US" altLang="zh-CN" sz="4000" spc="30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--</a:t>
            </a:r>
            <a:r>
              <a:rPr sz="4000" spc="30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可参考计划表格</a:t>
            </a:r>
            <a:endParaRPr sz="4000" spc="30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rcRect t="9655"/>
          <a:stretch>
            <a:fillRect/>
          </a:stretch>
        </p:blipFill>
        <p:spPr>
          <a:xfrm>
            <a:off x="402590" y="1428115"/>
            <a:ext cx="10879455" cy="4632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69925" y="132080"/>
            <a:ext cx="5650865" cy="844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rgbClr val="7030A0"/>
                </a:solidFill>
                <a:latin typeface="幼圆" charset="0"/>
                <a:ea typeface="黑体" panose="02010609060101010101" charset="-122"/>
                <a:cs typeface="幼圆" charset="0"/>
                <a:sym typeface="微软雅黑" panose="020B0503020204020204" charset="-122"/>
              </a:rPr>
              <a:t>惊人的五秒法则！</a:t>
            </a:r>
            <a:endParaRPr lang="zh-CN" altLang="en-US" sz="4000" dirty="0">
              <a:solidFill>
                <a:srgbClr val="7030A0"/>
              </a:solidFill>
              <a:latin typeface="幼圆" charset="0"/>
              <a:ea typeface="黑体" panose="02010609060101010101" charset="-122"/>
              <a:cs typeface="幼圆" charset="0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70560" y="1304290"/>
            <a:ext cx="10850245" cy="4523105"/>
          </a:xfrm>
          <a:prstGeom prst="rect">
            <a:avLst/>
          </a:prstGeom>
          <a:noFill/>
          <a:ln>
            <a:solidFill>
              <a:schemeClr val="dk1"/>
            </a:solidFill>
            <a:prstDash val="sysDash"/>
          </a:ln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心理学家梅尔·罗宾斯在大学时懒散拖沓，甚至因为拖欠学科论文，几次收到退学警告。为了顺利毕业，梅尔决定每天6点去图书馆补写论文。</a:t>
            </a:r>
            <a:endParaRPr sz="24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然而每当闹钟响起，她脑海总会浮现各种不起床的理由：昨晚失眠、身体不好、早上还有其他事……</a:t>
            </a:r>
            <a:endParaRPr sz="24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直到有天，她看到火箭发射时的转播录像，当播报员从5数到1时，火箭立刻点火升空。</a:t>
            </a:r>
            <a:endParaRPr sz="24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highlight>
                  <a:srgbClr val="FFFF00"/>
                </a:highlight>
                <a:latin typeface="幼圆" charset="0"/>
                <a:ea typeface="黑体" panose="02010609060101010101" charset="-122"/>
                <a:cs typeface="幼圆" charset="0"/>
              </a:rPr>
              <a:t>次日清晨闹铃再次响起时，梅尔也试着在心中倒数5秒，在数到1的瞬间立刻起床。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highlight>
                  <a:srgbClr val="FFFF00"/>
                </a:highlight>
                <a:latin typeface="幼圆" charset="0"/>
                <a:ea typeface="黑体" panose="02010609060101010101" charset="-122"/>
                <a:cs typeface="幼圆" charset="0"/>
              </a:rPr>
              <a:t>凭借这个方法，她成功克服赖床的毛病，在规定期限内顺利写完了论文。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highlight>
                  <a:srgbClr val="FFFF00"/>
                </a:highlight>
                <a:latin typeface="幼圆" charset="0"/>
                <a:ea typeface="黑体" panose="02010609060101010101" charset="-122"/>
                <a:cs typeface="幼圆" charset="0"/>
              </a:rPr>
              <a:t>毕业后，她将这个方法运用于生活各个方面，结果在5年内升任教授，并且写出3本畅销全球的著作。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highlight>
                  <a:srgbClr val="FFFF00"/>
                </a:highlight>
                <a:latin typeface="幼圆" charset="0"/>
                <a:ea typeface="黑体" panose="02010609060101010101" charset="-122"/>
                <a:cs typeface="幼圆" charset="0"/>
              </a:rPr>
              <a:t>这，就是“5秒法则”的由来。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幼圆" charset="0"/>
              <a:ea typeface="黑体" panose="02010609060101010101" charset="-122"/>
              <a:cs typeface="幼圆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8935" y="1273810"/>
            <a:ext cx="6233160" cy="5388610"/>
          </a:xfrm>
        </p:spPr>
        <p:txBody>
          <a:bodyPr/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正如梅尔在TED演讲时说：</a:t>
            </a:r>
            <a:r>
              <a:rPr lang="zh-CN" altLang="en-US" sz="32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“如果你能在5秒内决定开始，你就能成为你想成为的任何人。”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遇到想做的事，不要犹豫，倒数5秒后果断行动，你会发现你的人生将大不相同。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07505" y="1777365"/>
            <a:ext cx="5235575" cy="330390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69925" y="132080"/>
            <a:ext cx="5650865" cy="844550"/>
          </a:xfrm>
          <a:prstGeom prst="rect">
            <a:avLst/>
          </a:prstGeom>
        </p:spPr>
        <p:txBody>
          <a:bodyPr wrap="square">
            <a:noAutofit/>
          </a:bodyPr>
          <a:p>
            <a:pPr lvl="0" algn="l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rgbClr val="7030A0"/>
                </a:solidFill>
                <a:latin typeface="幼圆" charset="0"/>
                <a:ea typeface="黑体" panose="02010609060101010101" charset="-122"/>
                <a:cs typeface="幼圆" charset="0"/>
                <a:sym typeface="微软雅黑" panose="020B0503020204020204" charset="-122"/>
              </a:rPr>
              <a:t>惊人的五秒法则！</a:t>
            </a:r>
            <a:endParaRPr lang="zh-CN" altLang="en-US" sz="4000" dirty="0">
              <a:solidFill>
                <a:srgbClr val="7030A0"/>
              </a:solidFill>
              <a:latin typeface="幼圆" charset="0"/>
              <a:ea typeface="黑体" panose="02010609060101010101" charset="-122"/>
              <a:cs typeface="幼圆" charset="0"/>
              <a:sym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 rot="780000">
            <a:off x="11042650" y="5762625"/>
            <a:ext cx="989965" cy="1124585"/>
            <a:chOff x="17016" y="8842"/>
            <a:chExt cx="1559" cy="1771"/>
          </a:xfrm>
        </p:grpSpPr>
        <p:grpSp>
          <p:nvGrpSpPr>
            <p:cNvPr id="44" name="组合 43"/>
            <p:cNvGrpSpPr/>
            <p:nvPr/>
          </p:nvGrpSpPr>
          <p:grpSpPr>
            <a:xfrm rot="14734457">
              <a:off x="17242" y="8867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2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3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4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5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6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8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9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670560" y="1304290"/>
            <a:ext cx="10850245" cy="4831080"/>
          </a:xfrm>
          <a:prstGeom prst="rect">
            <a:avLst/>
          </a:prstGeom>
          <a:noFill/>
          <a:ln>
            <a:solidFill>
              <a:schemeClr val="dk1"/>
            </a:solidFill>
            <a:prstDash val="sysDash"/>
          </a:ln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sz="28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作家刘润说：</a:t>
            </a:r>
            <a:r>
              <a:rPr sz="2800">
                <a:solidFill>
                  <a:schemeClr val="dk1"/>
                </a:solidFill>
                <a:highlight>
                  <a:srgbClr val="FFFF00"/>
                </a:highlight>
                <a:latin typeface="幼圆" charset="0"/>
                <a:ea typeface="黑体" panose="02010609060101010101" charset="-122"/>
                <a:cs typeface="幼圆" charset="0"/>
              </a:rPr>
              <a:t>“想到和得到之间，隔着一条‘做到’的鸿沟。”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endParaRPr sz="28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8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而正是这条鸿沟，将芸芸众生区分开来。</a:t>
            </a:r>
            <a:endParaRPr sz="28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endParaRPr sz="28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8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想而不做的人，总是下意识认为，往后还有大把时间。</a:t>
            </a:r>
            <a:endParaRPr sz="28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endParaRPr sz="28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8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殊不知最好的时机，就在一分一秒的拖延中流散殆尽。</a:t>
            </a:r>
            <a:endParaRPr sz="28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endParaRPr sz="28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pPr fontAlgn="auto">
              <a:lnSpc>
                <a:spcPct val="100000"/>
              </a:lnSpc>
            </a:pPr>
            <a:r>
              <a:rPr sz="2800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和贝尔同一天发明电话的格雷，在面对专利局朋友的催促时说“再等等吧”，最终比贝尔晚一天申请专利，和“20世纪最伟大发明家”的称号擦肩而过。</a:t>
            </a:r>
            <a:endParaRPr sz="280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</p:txBody>
      </p: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669925" y="224155"/>
            <a:ext cx="5650865" cy="844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rgbClr val="7030A0"/>
                </a:solidFill>
                <a:latin typeface="幼圆" charset="0"/>
                <a:ea typeface="黑体" panose="02010609060101010101" charset="-122"/>
                <a:cs typeface="幼圆" charset="0"/>
                <a:sym typeface="微软雅黑" panose="020B0503020204020204" charset="-122"/>
              </a:rPr>
              <a:t>惊人的五秒法则！</a:t>
            </a:r>
            <a:endParaRPr lang="zh-CN" altLang="en-US" sz="4000" dirty="0">
              <a:solidFill>
                <a:srgbClr val="7030A0"/>
              </a:solidFill>
              <a:latin typeface="幼圆" charset="0"/>
              <a:ea typeface="黑体" panose="02010609060101010101" charset="-122"/>
              <a:cs typeface="幼圆" charset="0"/>
              <a:sym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507498"/>
            <a:ext cx="5283242" cy="5388907"/>
          </a:xfrm>
        </p:spPr>
        <p:txBody>
          <a:bodyPr>
            <a:no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梅尔曾对“5秒法则”做出解释：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“倒数5秒后立刻行动，就是不给恐惧、犹豫、惰性等情绪以反应的时间。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我们只有从这些负面情绪中解脱，才能真正成为自己的主人。”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35090" y="1461135"/>
            <a:ext cx="5283200" cy="393573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69925" y="132080"/>
            <a:ext cx="5650865" cy="844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rgbClr val="7030A0"/>
                </a:solidFill>
                <a:latin typeface="幼圆" charset="0"/>
                <a:ea typeface="黑体" panose="02010609060101010101" charset="-122"/>
                <a:cs typeface="幼圆" charset="0"/>
                <a:sym typeface="微软雅黑" panose="020B0503020204020204" charset="-122"/>
              </a:rPr>
              <a:t>惊人的五秒法则！</a:t>
            </a:r>
            <a:endParaRPr lang="zh-CN" altLang="en-US" sz="4000" dirty="0">
              <a:solidFill>
                <a:srgbClr val="7030A0"/>
              </a:solidFill>
              <a:latin typeface="幼圆" charset="0"/>
              <a:ea typeface="黑体" panose="02010609060101010101" charset="-122"/>
              <a:cs typeface="幼圆" charset="0"/>
              <a:sym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2"/>
            <p:custDataLst>
              <p:tags r:id="rId1"/>
            </p:custDataLst>
          </p:nvPr>
        </p:nvSpPr>
        <p:spPr>
          <a:xfrm>
            <a:off x="4521871" y="3947116"/>
            <a:ext cx="6857365" cy="582930"/>
          </a:xfrm>
        </p:spPr>
        <p:txBody>
          <a:bodyPr>
            <a:noAutofit/>
          </a:bodyPr>
          <a:p>
            <a: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啥都不做，寒假白过！</a:t>
            </a:r>
            <a:endParaRPr lang="zh-CN" altLang="en-US" sz="4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521236" y="926631"/>
            <a:ext cx="4850765" cy="237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8800" b="1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charset="0"/>
                <a:cs typeface="幼圆" charset="0"/>
                <a:sym typeface="+mn-lt"/>
              </a:rPr>
              <a:t>01</a:t>
            </a:r>
            <a:endParaRPr lang="en-US" altLang="zh-CN" sz="8800" b="1" spc="2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幼圆" charset="0"/>
              <a:cs typeface="幼圆" charset="0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 rot="780000">
            <a:off x="11042650" y="5762625"/>
            <a:ext cx="989965" cy="1124585"/>
            <a:chOff x="17016" y="8842"/>
            <a:chExt cx="1559" cy="1771"/>
          </a:xfrm>
        </p:grpSpPr>
        <p:grpSp>
          <p:nvGrpSpPr>
            <p:cNvPr id="44" name="组合 43"/>
            <p:cNvGrpSpPr/>
            <p:nvPr/>
          </p:nvGrpSpPr>
          <p:grpSpPr>
            <a:xfrm rot="14734457">
              <a:off x="17242" y="8867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2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3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4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5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6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8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9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63550" y="185420"/>
            <a:ext cx="383349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行动，就在当下！</a:t>
            </a:r>
            <a:endParaRPr lang="zh-CN" altLang="en-US" sz="40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10"/>
            </p:custDataLst>
          </p:nvPr>
        </p:nvSpPr>
        <p:spPr>
          <a:xfrm>
            <a:off x="720090" y="1494155"/>
            <a:ext cx="5184140" cy="4399915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p>
            <a:pPr algn="l"/>
            <a:r>
              <a:rPr lang="en-US" altLang="zh-CN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    </a:t>
            </a:r>
            <a:r>
              <a:rPr lang="zh-CN" altLang="en-US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日常生活中，有太多东西分散着我们的注意力，使我们无法集中精力去学习，尤其是有了更多</a:t>
            </a:r>
            <a:r>
              <a:rPr lang="zh-CN" altLang="en-US" sz="2800" b="1">
                <a:solidFill>
                  <a:schemeClr val="dk1"/>
                </a:solidFill>
                <a:effectLst/>
                <a:highlight>
                  <a:srgbClr val="FF0000"/>
                </a:highlight>
                <a:latin typeface="幼圆" charset="0"/>
                <a:ea typeface="黑体" panose="02010609060101010101" charset="-122"/>
                <a:cs typeface="幼圆" charset="0"/>
              </a:rPr>
              <a:t>电子设备</a:t>
            </a:r>
            <a:r>
              <a:rPr lang="zh-CN" altLang="en-US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的现今，使我们很难进入到注意力高度集中的自律状态。</a:t>
            </a:r>
            <a:endParaRPr lang="zh-CN" altLang="en-US" sz="2800">
              <a:solidFill>
                <a:schemeClr val="dk1"/>
              </a:solidFill>
              <a:effectLst/>
              <a:latin typeface="幼圆" charset="0"/>
              <a:ea typeface="黑体" panose="02010609060101010101" charset="-122"/>
              <a:cs typeface="幼圆" charset="0"/>
            </a:endParaRPr>
          </a:p>
          <a:p>
            <a:pPr algn="l"/>
            <a:r>
              <a:rPr lang="zh-CN" altLang="en-US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正如培根对他学生所说的那样：</a:t>
            </a:r>
            <a:endParaRPr lang="zh-CN" altLang="en-US" sz="2800">
              <a:solidFill>
                <a:schemeClr val="dk1"/>
              </a:solidFill>
              <a:effectLst/>
              <a:latin typeface="幼圆" charset="0"/>
              <a:ea typeface="黑体" panose="02010609060101010101" charset="-122"/>
              <a:cs typeface="幼圆" charset="0"/>
            </a:endParaRPr>
          </a:p>
          <a:p>
            <a:pPr algn="l"/>
            <a:r>
              <a:rPr lang="zh-CN" altLang="en-US" sz="2800">
                <a:solidFill>
                  <a:schemeClr val="dk1"/>
                </a:solidFill>
                <a:effectLst/>
                <a:highlight>
                  <a:srgbClr val="FFFF00"/>
                </a:highlight>
                <a:latin typeface="幼圆" charset="0"/>
                <a:ea typeface="黑体" panose="02010609060101010101" charset="-122"/>
                <a:cs typeface="幼圆" charset="0"/>
              </a:rPr>
              <a:t>“如果真有什么所谓的最优方案，那就是‘现在开始’！从你能做的事情做起，一刻也不要耽搁。</a:t>
            </a:r>
            <a:r>
              <a:rPr lang="zh-CN" altLang="en-US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”</a:t>
            </a:r>
            <a:endParaRPr lang="zh-CN" altLang="en-US" sz="2800">
              <a:solidFill>
                <a:schemeClr val="dk1"/>
              </a:solidFill>
              <a:effectLst/>
              <a:latin typeface="幼圆" charset="0"/>
              <a:ea typeface="黑体" panose="02010609060101010101" charset="-122"/>
              <a:cs typeface="幼圆" charset="0"/>
            </a:endParaRPr>
          </a:p>
        </p:txBody>
      </p:sp>
      <p:pic>
        <p:nvPicPr>
          <p:cNvPr id="4" name="图片 3" descr="7861641650658_.pic_h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4120" y="1247775"/>
            <a:ext cx="5669915" cy="4092575"/>
          </a:xfrm>
          <a:prstGeom prst="snip2Diag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617855" y="1367155"/>
            <a:ext cx="10832465" cy="4615815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1.</a:t>
            </a:r>
            <a:r>
              <a:rPr lang="zh-CN" altLang="en-US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限制电子设备的使用频率和时间，坚决不做电子产品的奴隶！</a:t>
            </a:r>
            <a:endParaRPr lang="zh-CN" altLang="en-US" sz="2800">
              <a:solidFill>
                <a:schemeClr val="dk1"/>
              </a:solidFill>
              <a:effectLst/>
              <a:latin typeface="幼圆" charset="0"/>
              <a:ea typeface="黑体" panose="02010609060101010101" charset="-122"/>
              <a:cs typeface="幼圆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2.</a:t>
            </a:r>
            <a:r>
              <a:rPr lang="zh-CN" altLang="en-US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寻找队友，结伴学习，互相督促。</a:t>
            </a:r>
            <a:endParaRPr lang="en-US" altLang="zh-CN" sz="2800">
              <a:solidFill>
                <a:schemeClr val="dk1"/>
              </a:solidFill>
              <a:effectLst/>
              <a:latin typeface="幼圆" charset="0"/>
              <a:ea typeface="黑体" panose="02010609060101010101" charset="-122"/>
              <a:cs typeface="幼圆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3.保持规律作息，保持学习惯性</a:t>
            </a:r>
            <a:r>
              <a:rPr lang="zh-CN" altLang="en-US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。</a:t>
            </a:r>
            <a:r>
              <a:rPr lang="zh-CN" altLang="en-US" sz="2800">
                <a:solidFill>
                  <a:srgbClr val="7030A0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你自律的程度，决定你学习的效率，决定你成绩的高低！</a:t>
            </a:r>
            <a:endParaRPr lang="zh-CN" altLang="en-US" sz="2800">
              <a:solidFill>
                <a:srgbClr val="7030A0"/>
              </a:solidFill>
              <a:effectLst/>
              <a:latin typeface="幼圆" charset="0"/>
              <a:ea typeface="黑体" panose="02010609060101010101" charset="-122"/>
              <a:cs typeface="幼圆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4.</a:t>
            </a:r>
            <a:r>
              <a:rPr lang="zh-CN" altLang="en-US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每天坚持运动一小时，保持健康的生活方式。</a:t>
            </a:r>
            <a:endParaRPr lang="zh-CN" altLang="en-US" sz="2800">
              <a:solidFill>
                <a:schemeClr val="dk1"/>
              </a:solidFill>
              <a:effectLst/>
              <a:latin typeface="幼圆" charset="0"/>
              <a:ea typeface="黑体" panose="02010609060101010101" charset="-122"/>
              <a:cs typeface="幼圆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5.注意假期人身安全和财务安全</a:t>
            </a:r>
            <a:r>
              <a:rPr lang="zh-CN" altLang="en-US" sz="2800">
                <a:solidFill>
                  <a:schemeClr val="dk1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。</a:t>
            </a:r>
            <a:endParaRPr lang="zh-CN" altLang="en-US" sz="2800">
              <a:solidFill>
                <a:schemeClr val="dk1"/>
              </a:solidFill>
              <a:effectLst/>
              <a:latin typeface="幼圆" charset="0"/>
              <a:ea typeface="黑体" panose="02010609060101010101" charset="-122"/>
              <a:cs typeface="幼圆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>
                <a:solidFill>
                  <a:srgbClr val="7030A0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6.</a:t>
            </a:r>
            <a:r>
              <a:rPr lang="zh-CN" altLang="en-US" sz="2800">
                <a:solidFill>
                  <a:srgbClr val="7030A0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做好防护，做自己健康的第一责任人</a:t>
            </a:r>
            <a:r>
              <a:rPr lang="en-US" altLang="zh-CN" sz="2800">
                <a:solidFill>
                  <a:srgbClr val="7030A0"/>
                </a:solidFill>
                <a:effectLst/>
                <a:latin typeface="幼圆" charset="0"/>
                <a:ea typeface="黑体" panose="02010609060101010101" charset="-122"/>
                <a:cs typeface="幼圆" charset="0"/>
              </a:rPr>
              <a:t>。</a:t>
            </a:r>
            <a:endParaRPr lang="en-US" altLang="zh-CN" sz="2800">
              <a:solidFill>
                <a:srgbClr val="7030A0"/>
              </a:solidFill>
              <a:effectLst/>
              <a:latin typeface="幼圆" charset="0"/>
              <a:ea typeface="黑体" panose="02010609060101010101" charset="-122"/>
              <a:cs typeface="幼圆" charset="0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63550" y="185420"/>
            <a:ext cx="3833495" cy="101473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行动，就在当下！</a:t>
            </a:r>
            <a:endParaRPr lang="zh-CN" altLang="en-US" sz="40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11462" y="45783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江苏省锡山高级中学校长唐江澎在毕业典礼如是说：</a:t>
            </a:r>
            <a:endParaRPr lang="zh-CN" altLang="en-US" sz="4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30" y="1595128"/>
            <a:ext cx="5283242" cy="5388907"/>
          </a:xfrm>
        </p:spPr>
        <p:txBody>
          <a:bodyPr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如果一定要说人生有对手，大家记住对手只有一个，那便是自己。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人生就是在下一盘棋，只不过是在和自己对弈，成也罢，败也罢，就看你能不能战胜自我。</a:t>
            </a:r>
            <a:endParaRPr lang="zh-CN" altLang="en-US" sz="280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你们记住：做人生的高手、人生的圣手！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17335" y="1814830"/>
            <a:ext cx="4676775" cy="3228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06508"/>
            <a:ext cx="10852237" cy="5388907"/>
          </a:xfrm>
        </p:spPr>
        <p:txBody>
          <a:bodyPr>
            <a:normAutofit/>
          </a:bodyPr>
          <a:p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正所谓：熟谷常弯腰，智者常低头。</a:t>
            </a:r>
            <a:endParaRPr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沉得住气，才能成器；弯得下腰，才能抬得起头。</a:t>
            </a:r>
            <a:endParaRPr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作家贾平凹曾说：“人的一生，苦也罢，乐也罢；得也罢，失也罢。要紧的是心间的一泓清泉里不能没有月辉。”</a:t>
            </a:r>
            <a:endParaRPr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就让我们的寒假多一些月辉吧！</a:t>
            </a:r>
            <a:endParaRPr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882" y="44132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【小结】</a:t>
            </a:r>
            <a:endParaRPr sz="4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66190" y="99060"/>
            <a:ext cx="9659620" cy="64395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32560" y="3053080"/>
            <a:ext cx="93268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0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期待你们寒假充盈而有所获</a:t>
            </a:r>
            <a:endParaRPr lang="zh-CN" altLang="en-US" sz="6000" b="1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 rot="780000">
            <a:off x="11042650" y="5762625"/>
            <a:ext cx="989965" cy="1124585"/>
            <a:chOff x="17016" y="8842"/>
            <a:chExt cx="1559" cy="1771"/>
          </a:xfrm>
        </p:grpSpPr>
        <p:grpSp>
          <p:nvGrpSpPr>
            <p:cNvPr id="44" name="组合 43"/>
            <p:cNvGrpSpPr/>
            <p:nvPr/>
          </p:nvGrpSpPr>
          <p:grpSpPr>
            <a:xfrm rot="14734457">
              <a:off x="17242" y="8867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2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3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4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5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6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8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9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4890">
                <a:solidFill>
                  <a:schemeClr val="accent1"/>
                </a:solidFill>
                <a:latin typeface="汉仪乐喵体W" charset="0"/>
                <a:ea typeface="汉仪乐喵体W" charset="0"/>
                <a:sym typeface="+mn-ea"/>
              </a:rPr>
              <a:t>版权声明：</a:t>
            </a:r>
            <a:endParaRPr sz="4890">
              <a:solidFill>
                <a:schemeClr val="accent1"/>
              </a:solidFill>
              <a:latin typeface="汉仪乐喵体W" charset="0"/>
              <a:ea typeface="汉仪乐喵体W" charset="0"/>
              <a:sym typeface="+mn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  <p:custDataLst>
              <p:tags r:id="rId10"/>
            </p:custDataLst>
          </p:nvPr>
        </p:nvSpPr>
        <p:spPr>
          <a:xfrm>
            <a:off x="666750" y="1588135"/>
            <a:ext cx="10361295" cy="4404360"/>
          </a:xfrm>
        </p:spPr>
        <p:txBody>
          <a:bodyPr vert="horz" lIns="101600" tIns="0" rIns="82550" bIns="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700" b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  <a:sym typeface="+mn-ea"/>
              </a:rPr>
              <a:t>1.</a:t>
            </a:r>
            <a:r>
              <a:rPr lang="en-US" altLang="zh-CN" sz="2700" b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  <a:sym typeface="+mn-ea"/>
              </a:rPr>
              <a:t>本人发表在公众号的原创文章、课件、图片等内容，禁止其他用户拿来做商业用途，否则将举报维权。</a:t>
            </a:r>
            <a:endParaRPr lang="en-US" altLang="zh-CN" sz="2700" b="1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700" b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  <a:sym typeface="+mn-ea"/>
              </a:rPr>
              <a:t>2.</a:t>
            </a:r>
            <a:r>
              <a:rPr lang="en-US" altLang="zh-CN" sz="2700" b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  <a:sym typeface="+mn-ea"/>
              </a:rPr>
              <a:t>转载本文需经本人同意，引用需注明出处。</a:t>
            </a:r>
            <a:endParaRPr lang="en-US" altLang="zh-CN" sz="2700" b="1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700" b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  <a:sym typeface="+mn-ea"/>
              </a:rPr>
              <a:t>3.</a:t>
            </a:r>
            <a:r>
              <a:rPr lang="en-US" altLang="zh-CN" sz="2700" b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  <a:sym typeface="+mn-ea"/>
              </a:rPr>
              <a:t>本节班会图文部分来自网络等，如有侵权请联系删除。</a:t>
            </a:r>
            <a:endParaRPr lang="en-US" altLang="zh-CN" sz="2700" b="1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700" b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  <a:sym typeface="+mn-ea"/>
              </a:rPr>
              <a:t>4.</a:t>
            </a:r>
            <a:r>
              <a:rPr lang="en-US" altLang="zh-CN" sz="2700" b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  <a:sym typeface="+mn-ea"/>
              </a:rPr>
              <a:t>本班会版权归工作室所有。</a:t>
            </a:r>
            <a:endParaRPr lang="en-US" altLang="zh-CN" sz="2700" b="1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endParaRPr lang="en-US" altLang="zh-CN" sz="2700" b="1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 rot="780000">
            <a:off x="11042650" y="5762625"/>
            <a:ext cx="989965" cy="1124585"/>
            <a:chOff x="17016" y="8842"/>
            <a:chExt cx="1559" cy="1771"/>
          </a:xfrm>
        </p:grpSpPr>
        <p:grpSp>
          <p:nvGrpSpPr>
            <p:cNvPr id="44" name="组合 43"/>
            <p:cNvGrpSpPr/>
            <p:nvPr/>
          </p:nvGrpSpPr>
          <p:grpSpPr>
            <a:xfrm rot="14734457">
              <a:off x="17242" y="8867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2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3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4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5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6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8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9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charset="0"/>
                  <a:ea typeface="幼圆" panose="02010509060101010101" pitchFamily="49" charset="-122"/>
                  <a:cs typeface="幼圆" charset="0"/>
                </a:endParaRPr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3555">
                <a:solidFill>
                  <a:schemeClr val="accent1"/>
                </a:solidFill>
                <a:latin typeface="汉仪乐喵体W" charset="0"/>
                <a:ea typeface="黑体" panose="02010609060101010101" charset="-122"/>
                <a:cs typeface="汉仪乐喵体W" charset="0"/>
                <a:sym typeface="+mn-ea"/>
              </a:rPr>
              <a:t>扫码关注：</a:t>
            </a:r>
            <a:r>
              <a:rPr sz="3555">
                <a:solidFill>
                  <a:schemeClr val="accent1"/>
                </a:solidFill>
                <a:latin typeface="汉仪乐喵体W" charset="0"/>
                <a:ea typeface="黑体" panose="02010609060101010101" charset="-122"/>
                <a:cs typeface="汉仪乐喵体W" charset="0"/>
                <a:sym typeface="+mn-ea"/>
              </a:rPr>
              <a:t>“</a:t>
            </a:r>
            <a:r>
              <a:rPr sz="3555">
                <a:solidFill>
                  <a:schemeClr val="accent1"/>
                </a:solidFill>
                <a:latin typeface="汉仪乐喵体W" charset="0"/>
                <a:ea typeface="黑体" panose="02010609060101010101" charset="-122"/>
                <a:cs typeface="汉仪乐喵体W" charset="0"/>
                <a:sym typeface="+mn-ea"/>
              </a:rPr>
              <a:t>孙钦强名班主任工作室</a:t>
            </a:r>
            <a:r>
              <a:rPr sz="3555">
                <a:solidFill>
                  <a:schemeClr val="accent1"/>
                </a:solidFill>
                <a:latin typeface="汉仪乐喵体W" charset="0"/>
                <a:ea typeface="黑体" panose="02010609060101010101" charset="-122"/>
                <a:cs typeface="汉仪乐喵体W" charset="0"/>
                <a:sym typeface="+mn-ea"/>
              </a:rPr>
              <a:t>”</a:t>
            </a:r>
            <a:r>
              <a:rPr sz="3555">
                <a:solidFill>
                  <a:schemeClr val="accent1"/>
                </a:solidFill>
                <a:latin typeface="汉仪乐喵体W" charset="0"/>
                <a:ea typeface="黑体" panose="02010609060101010101" charset="-122"/>
                <a:cs typeface="汉仪乐喵体W" charset="0"/>
                <a:sym typeface="+mn-ea"/>
              </a:rPr>
              <a:t>公众号</a:t>
            </a:r>
            <a:endParaRPr sz="3555">
              <a:solidFill>
                <a:schemeClr val="accent1"/>
              </a:solidFill>
              <a:latin typeface="汉仪乐喵体W" charset="0"/>
              <a:ea typeface="黑体" panose="02010609060101010101" charset="-122"/>
              <a:cs typeface="汉仪乐喵体W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4294967295"/>
          </p:nvPr>
        </p:nvSpPr>
        <p:spPr>
          <a:xfrm>
            <a:off x="838200" y="1986280"/>
            <a:ext cx="6343015" cy="3404235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sz="40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更多内容请扫描关注本人公众号，感谢感恩！</a:t>
            </a:r>
            <a:endParaRPr sz="4000">
              <a:solidFill>
                <a:srgbClr val="000000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4294967295"/>
          </p:nvPr>
        </p:nvPicPr>
        <p:blipFill>
          <a:blip r:embed="rId10"/>
          <a:stretch>
            <a:fillRect/>
          </a:stretch>
        </p:blipFill>
        <p:spPr>
          <a:xfrm>
            <a:off x="7533640" y="2002790"/>
            <a:ext cx="3227070" cy="32270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59109"/>
            <a:ext cx="10852237" cy="441964"/>
          </a:xfrm>
        </p:spPr>
        <p:txBody>
          <a:bodyPr/>
          <a:p>
            <a:r>
              <a:rPr sz="4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啥都不做，暑假白过！</a:t>
            </a:r>
            <a:endParaRPr lang="zh-CN" altLang="en-US" sz="4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图片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56540" y="1894840"/>
            <a:ext cx="3680460" cy="3352165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110355" y="2044065"/>
            <a:ext cx="3920490" cy="3202940"/>
          </a:xfrm>
          <a:prstGeom prst="rect">
            <a:avLst/>
          </a:prstGeom>
        </p:spPr>
      </p:pic>
      <p:pic>
        <p:nvPicPr>
          <p:cNvPr id="3" name="内容占位符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04200" y="2044065"/>
            <a:ext cx="3875405" cy="30753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哪一个是你</a:t>
            </a:r>
            <a:r>
              <a:rPr lang="en-US" altLang="zh-CN"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---</a:t>
            </a:r>
            <a:r>
              <a:rPr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赖在床上刷机</a:t>
            </a:r>
            <a:endParaRPr sz="489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08075" y="1631315"/>
            <a:ext cx="4424045" cy="4424045"/>
          </a:xfrm>
          <a:prstGeom prst="rect">
            <a:avLst/>
          </a:prstGeom>
        </p:spPr>
      </p:pic>
      <p:pic>
        <p:nvPicPr>
          <p:cNvPr id="5" name="内容占位符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28460" y="1565910"/>
            <a:ext cx="4417695" cy="43427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哪一个是你</a:t>
            </a:r>
            <a:r>
              <a:rPr lang="en-US" altLang="zh-CN"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葛优躺</a:t>
            </a:r>
            <a:r>
              <a:rPr lang="en-US" altLang="zh-CN"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or</a:t>
            </a:r>
            <a:r>
              <a:rPr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打游戏</a:t>
            </a:r>
            <a:endParaRPr sz="489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29640" y="2155825"/>
            <a:ext cx="4762500" cy="2981325"/>
          </a:xfrm>
          <a:prstGeom prst="rect">
            <a:avLst/>
          </a:prstGeom>
        </p:spPr>
      </p:pic>
      <p:pic>
        <p:nvPicPr>
          <p:cNvPr id="10" name="内容占位符 9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0040" y="2226945"/>
            <a:ext cx="4419600" cy="28384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哪一个是你</a:t>
            </a:r>
            <a:r>
              <a:rPr lang="en-US" altLang="zh-CN"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sz="489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玩、吃、喝</a:t>
            </a:r>
            <a:endParaRPr sz="489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9925" y="1675130"/>
            <a:ext cx="5283200" cy="4515485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8875" y="1870710"/>
            <a:ext cx="5283200" cy="35515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4890" spc="300" noProof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【学生互动】</a:t>
            </a:r>
            <a:r>
              <a:rPr sz="4890" spc="300" noProof="0">
                <a:ln>
                  <a:noFill/>
                </a:ln>
                <a:solidFill>
                  <a:srgbClr val="7030A0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如果我的寒假是躺平的？</a:t>
            </a:r>
            <a:endParaRPr lang="zh-CN" altLang="en-US" sz="4890" spc="300" noProof="0">
              <a:ln>
                <a:noFill/>
              </a:ln>
              <a:solidFill>
                <a:srgbClr val="7030A0"/>
              </a:solidFill>
              <a:effectLst/>
              <a:uLn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69925" y="1615440"/>
            <a:ext cx="5283200" cy="4725670"/>
          </a:xfrm>
        </p:spPr>
        <p:txBody>
          <a:bodyPr/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如果假期只有：吃喝睡玩，躺平寒假？开学后，我可能会遇到什么问题？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这些是不是你真正想要的？</a:t>
            </a:r>
            <a:endParaRPr lang="zh-CN" altLang="en-US" sz="3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3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79285" y="1615440"/>
            <a:ext cx="3060700" cy="43770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636274"/>
            <a:ext cx="10852237" cy="441964"/>
          </a:xfrm>
        </p:spPr>
        <p:txBody>
          <a:bodyPr/>
          <a:p>
            <a:r>
              <a:rPr sz="4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白日莫空过，青春不再来！</a:t>
            </a:r>
            <a:endParaRPr lang="zh-CN" altLang="en-US" sz="4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图片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5095" y="2098675"/>
            <a:ext cx="12066905" cy="31915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</p:tagLst>
</file>

<file path=ppt/tags/tag101.xml><?xml version="1.0" encoding="utf-8"?>
<p:tagLst xmlns:p="http://schemas.openxmlformats.org/presentationml/2006/main">
  <p:tag name="KSO_WM_SLIDE_BACKGROUND_TYPE" val="frame"/>
</p:tagLst>
</file>

<file path=ppt/tags/tag102.xml><?xml version="1.0" encoding="utf-8"?>
<p:tagLst xmlns:p="http://schemas.openxmlformats.org/presentationml/2006/main">
  <p:tag name="KSO_WM_SLIDE_BACKGROUND_TYPE" val="frame"/>
</p:tagLst>
</file>

<file path=ppt/tags/tag103.xml><?xml version="1.0" encoding="utf-8"?>
<p:tagLst xmlns:p="http://schemas.openxmlformats.org/presentationml/2006/main">
  <p:tag name="KSO_WM_SLIDE_BACKGROUND_TYPE" val="frame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c9521a994bde48b2883bc422629b9d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b18f93829a543e7a50ae96372401c51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99b55643f4e54b71b906bc725b4cdf8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9f9251fa4774e0995dc047b8902cda4"/>
  <p:tag name="KSO_WM_SLIDE_BACKGROUND_TYPE" val="leftRight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6e1bd14cb7b4f0d8f93d389ac30b51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eeb736b408944acbb91920258df3519"/>
  <p:tag name="KSO_WM_SLIDE_BACKGROUND_TYPE" val="leftRight"/>
</p:tagLst>
</file>

<file path=ppt/tags/tag107.xml><?xml version="1.0" encoding="utf-8"?>
<p:tagLst xmlns:p="http://schemas.openxmlformats.org/presentationml/2006/main">
  <p:tag name="KSO_WM_SLIDE_BACKGROUND_TYPE" val="leftRight"/>
</p:tagLst>
</file>

<file path=ppt/tags/tag108.xml><?xml version="1.0" encoding="utf-8"?>
<p:tagLst xmlns:p="http://schemas.openxmlformats.org/presentationml/2006/main">
  <p:tag name="KSO_WM_SLIDE_BACKGROUND_TYPE" val="leftRight"/>
</p:tagLst>
</file>

<file path=ppt/tags/tag109.xml><?xml version="1.0" encoding="utf-8"?>
<p:tagLst xmlns:p="http://schemas.openxmlformats.org/presentationml/2006/main">
  <p:tag name="KSO_WM_SLIDE_BACKGROUND_TYPE" val="leftRight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</p:tagLst>
</file>

<file path=ppt/tags/tag111.xml><?xml version="1.0" encoding="utf-8"?>
<p:tagLst xmlns:p="http://schemas.openxmlformats.org/presentationml/2006/main">
  <p:tag name="KSO_WM_SLIDE_BACKGROUND_TYPE" val="leftRight"/>
</p:tagLst>
</file>

<file path=ppt/tags/tag112.xml><?xml version="1.0" encoding="utf-8"?>
<p:tagLst xmlns:p="http://schemas.openxmlformats.org/presentationml/2006/main">
  <p:tag name="KSO_WM_SLIDE_BACKGROUND_TYPE" val="leftRight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2a0c6bfc148e4b5bb2b0d88cf440654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bb379f4a174727bba76c00305c4cf9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e3af5cf92804c84b1f025aeabe316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c75f9dfd30a49bbbda8fe0cad4b1403"/>
  <p:tag name="KSO_WM_SLIDE_BACKGROUND_TYPE" val="topBot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f7ebd6e3051a49bba6b80c66edc35d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3ea5e83471540c9b99c4bf7a7d947ab"/>
  <p:tag name="KSO_WM_SLIDE_BACKGROUND_TYPE" val="topBottom"/>
</p:tagLst>
</file>

<file path=ppt/tags/tag116.xml><?xml version="1.0" encoding="utf-8"?>
<p:tagLst xmlns:p="http://schemas.openxmlformats.org/presentationml/2006/main">
  <p:tag name="KSO_WM_SLIDE_BACKGROUND_TYPE" val="topBottom"/>
</p:tagLst>
</file>

<file path=ppt/tags/tag117.xml><?xml version="1.0" encoding="utf-8"?>
<p:tagLst xmlns:p="http://schemas.openxmlformats.org/presentationml/2006/main">
  <p:tag name="KSO_WM_SLIDE_BACKGROUND_TYPE" val="topBottom"/>
</p:tagLst>
</file>

<file path=ppt/tags/tag118.xml><?xml version="1.0" encoding="utf-8"?>
<p:tagLst xmlns:p="http://schemas.openxmlformats.org/presentationml/2006/main">
  <p:tag name="KSO_WM_SLIDE_BACKGROUND_TYPE" val="topBottom"/>
</p:tagLst>
</file>

<file path=ppt/tags/tag119.xml><?xml version="1.0" encoding="utf-8"?>
<p:tagLst xmlns:p="http://schemas.openxmlformats.org/presentationml/2006/main">
  <p:tag name="KSO_WM_SLIDE_BACKGROUND_TYPE" val="topBot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</p:tagLst>
</file>

<file path=ppt/tags/tag121.xml><?xml version="1.0" encoding="utf-8"?>
<p:tagLst xmlns:p="http://schemas.openxmlformats.org/presentationml/2006/main">
  <p:tag name="KSO_WM_SLIDE_BACKGROUND_TYPE" val="topBottom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8710fff476634c30999fa32e8076cc9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fb67dda72dd4fdab8d828191bf947b2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2234c6d325514a7bbd0afbb25b0a44f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dec48311edc443398086b7926a3ff1d"/>
  <p:tag name="KSO_WM_SLIDE_BACKGROUND_TYPE" val="bottomTop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df8af473025b4b0eb0e28d502b8b287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aefba1117741bf8eeca395ca488fc0"/>
  <p:tag name="KSO_WM_SLIDE_BACKGROUND_TYPE" val="bottomTop"/>
</p:tagLst>
</file>

<file path=ppt/tags/tag125.xml><?xml version="1.0" encoding="utf-8"?>
<p:tagLst xmlns:p="http://schemas.openxmlformats.org/presentationml/2006/main">
  <p:tag name="KSO_WM_SLIDE_BACKGROUND_TYPE" val="bottomTop"/>
</p:tagLst>
</file>

<file path=ppt/tags/tag126.xml><?xml version="1.0" encoding="utf-8"?>
<p:tagLst xmlns:p="http://schemas.openxmlformats.org/presentationml/2006/main">
  <p:tag name="KSO_WM_SLIDE_BACKGROUND_TYPE" val="bottomTop"/>
</p:tagLst>
</file>

<file path=ppt/tags/tag127.xml><?xml version="1.0" encoding="utf-8"?>
<p:tagLst xmlns:p="http://schemas.openxmlformats.org/presentationml/2006/main">
  <p:tag name="KSO_WM_SLIDE_BACKGROUND_TYPE" val="bottomTop"/>
</p:tagLst>
</file>

<file path=ppt/tags/tag128.xml><?xml version="1.0" encoding="utf-8"?>
<p:tagLst xmlns:p="http://schemas.openxmlformats.org/presentationml/2006/main">
  <p:tag name="KSO_WM_SLIDE_BACKGROUND_TYPE" val="bottomTop"/>
</p:tagLst>
</file>

<file path=ppt/tags/tag129.xml><?xml version="1.0" encoding="utf-8"?>
<p:tagLst xmlns:p="http://schemas.openxmlformats.org/presentationml/2006/main">
  <p:tag name="KSO_WM_SLIDE_BACKGROUND_TYPE" val="bottomTop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0cd4bf60b0474649a18ae9d7b8fbc7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ee98431df04738b7d58c7f1f23a44b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e82b3c7884a04497b128671538d46b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0c8e1a827e04d8c8293aec99bfcd6ff"/>
  <p:tag name="KSO_WM_SLIDE_BACKGROUND_TYPE" val="navigation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f17dcebd5c594ee785769714c1feaa4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d5e607a97141cdae2229edb55e9f90"/>
  <p:tag name="KSO_WM_SLIDE_BACKGROUND_TYPE" val="navigation"/>
</p:tagLst>
</file>

<file path=ppt/tags/tag134.xml><?xml version="1.0" encoding="utf-8"?>
<p:tagLst xmlns:p="http://schemas.openxmlformats.org/presentationml/2006/main">
  <p:tag name="KSO_WM_SLIDE_BACKGROUND_TYPE" val="navigation"/>
</p:tagLst>
</file>

<file path=ppt/tags/tag135.xml><?xml version="1.0" encoding="utf-8"?>
<p:tagLst xmlns:p="http://schemas.openxmlformats.org/presentationml/2006/main">
  <p:tag name="KSO_WM_SLIDE_BACKGROUND_TYPE" val="navigation"/>
</p:tagLst>
</file>

<file path=ppt/tags/tag136.xml><?xml version="1.0" encoding="utf-8"?>
<p:tagLst xmlns:p="http://schemas.openxmlformats.org/presentationml/2006/main">
  <p:tag name="KSO_WM_SLIDE_BACKGROUND_TYPE" val="navigation"/>
</p:tagLst>
</file>

<file path=ppt/tags/tag137.xml><?xml version="1.0" encoding="utf-8"?>
<p:tagLst xmlns:p="http://schemas.openxmlformats.org/presentationml/2006/main">
  <p:tag name="KSO_WM_SLIDE_BACKGROUND_TYPE" val="navigation"/>
</p:tagLst>
</file>

<file path=ppt/tags/tag138.xml><?xml version="1.0" encoding="utf-8"?>
<p:tagLst xmlns:p="http://schemas.openxmlformats.org/presentationml/2006/main">
  <p:tag name="KSO_WM_SLIDE_BACKGROUND_TYPE" val="navigation"/>
</p:tagLst>
</file>

<file path=ppt/tags/tag139.xml><?xml version="1.0" encoding="utf-8"?>
<p:tagLst xmlns:p="http://schemas.openxmlformats.org/presentationml/2006/main">
  <p:tag name="KSO_WM_SLIDE_BACKGROUND_TYPE" val="navigation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</p:tagLst>
</file>

<file path=ppt/tags/tag141.xml><?xml version="1.0" encoding="utf-8"?>
<p:tagLst xmlns:p="http://schemas.openxmlformats.org/presentationml/2006/main">
  <p:tag name="KSO_WM_SLIDE_BACKGROUND_TYPE" val="navigation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83b15a6a34094bbca3b4bf9ccc8bda6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13f9ae39aab4c5cb30ae4dc2c1b9b7d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34ba526539ed4de5b0d23fc9a540ecf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a66984ac255418990081e9113784835"/>
  <p:tag name="KSO_WM_SLIDE_BACKGROUND_TYPE" val="belt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1a89818f1b4748939fd87df99f65edc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85f21873d64821abdf655b954ec494"/>
  <p:tag name="KSO_WM_SLIDE_BACKGROUND_TYPE" val="belt"/>
</p:tagLst>
</file>

<file path=ppt/tags/tag145.xml><?xml version="1.0" encoding="utf-8"?>
<p:tagLst xmlns:p="http://schemas.openxmlformats.org/presentationml/2006/main">
  <p:tag name="KSO_WM_SLIDE_BACKGROUND_TYPE" val="belt"/>
</p:tagLst>
</file>

<file path=ppt/tags/tag146.xml><?xml version="1.0" encoding="utf-8"?>
<p:tagLst xmlns:p="http://schemas.openxmlformats.org/presentationml/2006/main">
  <p:tag name="KSO_WM_SLIDE_BACKGROUND_TYPE" val="belt"/>
</p:tagLst>
</file>

<file path=ppt/tags/tag147.xml><?xml version="1.0" encoding="utf-8"?>
<p:tagLst xmlns:p="http://schemas.openxmlformats.org/presentationml/2006/main">
  <p:tag name="KSO_WM_SLIDE_BACKGROUND_TYPE" val="belt"/>
</p:tagLst>
</file>

<file path=ppt/tags/tag148.xml><?xml version="1.0" encoding="utf-8"?>
<p:tagLst xmlns:p="http://schemas.openxmlformats.org/presentationml/2006/main">
  <p:tag name="KSO_WM_SLIDE_BACKGROUND_TYPE" val="belt"/>
</p:tagLst>
</file>

<file path=ppt/tags/tag149.xml><?xml version="1.0" encoding="utf-8"?>
<p:tagLst xmlns:p="http://schemas.openxmlformats.org/presentationml/2006/main">
  <p:tag name="KSO_WM_SLIDE_BACKGROUND_TYPE" val="belt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112"/>
</p:tagLst>
</file>

<file path=ppt/tags/tag151.xml><?xml version="1.0" encoding="utf-8"?>
<p:tagLst xmlns:p="http://schemas.openxmlformats.org/presentationml/2006/main">
  <p:tag name="KSO_WM_TEMPLATE_CATEGORY" val="custom"/>
  <p:tag name="KSO_WM_TEMPLATE_INDEX" val="2020611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6112_1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5"/>
  <p:tag name="KSO_WM_UNIT_DEC_AREA_ID" val="fc01cda00e5a4e7f874e1de943c9e2a3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9a2ddfa340b44cf860f5905ef70053c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112_1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4"/>
  <p:tag name="KSO_WM_UNIT_TYPE" val="a"/>
  <p:tag name="KSO_WM_UNIT_INDEX" val="1"/>
  <p:tag name="KSO_WM_UNIT_ISNUMDGMTITLE" val="0"/>
  <p:tag name="KSO_WM_UNIT_PRESET_TEXT" val="中小学教育公开课"/>
  <p:tag name="KSO_WM_UNIT_BLOCK" val="0"/>
  <p:tag name="KSO_WM_UNIT_DEC_AREA_ID" val="23f0db1846534e029c20dac587fe2baa"/>
  <p:tag name="KSO_WM_UNIT_DEFAULT_FONT" val="24;60;4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1bb4248e3d5440eeb2d28f2211f3472c"/>
  <p:tag name="KSO_WM_UNIT_TEXT_FILL_FORE_SCHEMECOLOR_INDEX_BRIGHTNESS" val="0.15"/>
  <p:tag name="KSO_WM_UNIT_TEXT_FILL_FORE_SCHEMECOLOR_INDEX" val="13"/>
  <p:tag name="KSO_WM_UNIT_TEXT_FILL_TYPE" val="1"/>
  <p:tag name="KSO_WM_TEMPLATE_ASSEMBLE_XID" val="5f9bd3e21fb265b86ffa84b7"/>
  <p:tag name="KSO_WM_TEMPLATE_ASSEMBLE_GROUPID" val="5f9bb89c623d22db5a121fe4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112_1*b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38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4946e53fafbe42f4b5c3248d4cc08227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1bb4248e3d5440eeb2d28f2211f3472c"/>
  <p:tag name="KSO_WM_UNIT_TEXT_FILL_FORE_SCHEMECOLOR_INDEX_BRIGHTNESS" val="0.35"/>
  <p:tag name="KSO_WM_UNIT_TEXT_FILL_FORE_SCHEMECOLOR_INDEX" val="13"/>
  <p:tag name="KSO_WM_UNIT_TEXT_FILL_TYPE" val="1"/>
  <p:tag name="KSO_WM_TEMPLATE_ASSEMBLE_XID" val="5f9bd3e21fb265b86ffa84b7"/>
  <p:tag name="KSO_WM_TEMPLATE_ASSEMBLE_GROUPID" val="5f9bb89c623d22db5a121fe4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2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6"/>
  <p:tag name="KSO_WM_UNIT_DEC_AREA_ID" val="1a01da5b69eb4f3a9d4a6877d4722f96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49cc9da1534a4c72b7fbe5432eb0df25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458176d56b884e29b8325883e9b767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201bc2fa0743e5a49474f4f135cdec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9497feab95304b79a313206096596fa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01392f93ddd40a4b4794ccbc6ae595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1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3e9a4d6629344273b2a97cf2801aec5b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  <p:tag name="KSO_WM_TEMPLATE_ASSEMBLE_XID" val="5f9bd3e21fb265b86ffa84a8"/>
  <p:tag name="KSO_WM_TEMPLATE_ASSEMBLE_GROUPID" val="5f9bb89c623d22db5a121fe4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112_1*b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d9c6553dcb584f5f9a0d9d3fc45e583f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35"/>
  <p:tag name="KSO_WM_UNIT_TEXT_FILL_FORE_SCHEMECOLOR_INDEX" val="13"/>
  <p:tag name="KSO_WM_UNIT_TEXT_FILL_TYPE" val="1"/>
  <p:tag name="KSO_WM_TEMPLATE_ASSEMBLE_XID" val="5f9bd3e21fb265b86ffa84a8"/>
  <p:tag name="KSO_WM_TEMPLATE_ASSEMBLE_GROUPID" val="5f9bb89c623d22db5a121fe4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2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6"/>
  <p:tag name="KSO_WM_UNIT_DEC_AREA_ID" val="5b059e9810e34814b854c72d0415ceb4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7d31ad5a88184c468b3f9a3a5d782e0a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d61a823f4de8455589150efe65f39e7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76d442a60d74574950f74ab6a7dd21f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6112_1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5"/>
  <p:tag name="KSO_WM_UNIT_DEC_AREA_ID" val="fc01cda00e5a4e7f874e1de943c9e2a3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9a2ddfa340b44cf860f5905ef70053c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1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谢谢观看"/>
  <p:tag name="KSO_WM_UNIT_DEFAULT_FONT" val="66;88;4"/>
  <p:tag name="KSO_WM_UNIT_BLOCK" val="0"/>
  <p:tag name="KSO_WM_UNIT_DEC_AREA_ID" val="9063dff95f20407489c8bccf94eec6f0"/>
  <p:tag name="KSO_WM_CHIP_GROUPID" val="5ebe339f0ac41c4a0a5255b8"/>
  <p:tag name="KSO_WM_CHIP_XID" val="5ebe339f0ac41c4a0a5255b9"/>
  <p:tag name="KSO_WM_CHIP_FILLAREA_FILL_RULE" val="{&quot;fill_align&quot;:&quot;cm&quot;,&quot;fill_mode&quot;:&quot;adaptive&quot;,&quot;sacle_strategy&quot;:&quot;smart&quot;}"/>
  <p:tag name="KSO_WM_ASSEMBLE_CHIP_INDEX" val="356727cc20e346a98d7aea52a79764c4"/>
  <p:tag name="KSO_WM_UNIT_TEXT_FILL_FORE_SCHEMECOLOR_INDEX_BRIGHTNESS" val="0.15"/>
  <p:tag name="KSO_WM_UNIT_TEXT_FILL_FORE_SCHEMECOLOR_INDEX" val="13"/>
  <p:tag name="KSO_WM_UNIT_TEXT_FILL_TYPE" val="1"/>
  <p:tag name="KSO_WM_TEMPLATE_ASSEMBLE_XID" val="5f9bd3e21fb265b86ffa84ea"/>
  <p:tag name="KSO_WM_TEMPLATE_ASSEMBLE_GROUPID" val="5f9bb89c623d22db5a121fe4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</p:tagLst>
</file>

<file path=ppt/tags/tag178.xml><?xml version="1.0" encoding="utf-8"?>
<p:tagLst xmlns:p="http://schemas.openxmlformats.org/presentationml/2006/main">
  <p:tag name="KSO_WM_SLIDE_BACKGROUND_TYPE" val="general"/>
</p:tagLst>
</file>

<file path=ppt/tags/tag179.xml><?xml version="1.0" encoding="utf-8"?>
<p:tagLst xmlns:p="http://schemas.openxmlformats.org/presentationml/2006/main">
  <p:tag name="KSO_WM_SLIDE_BACKGROUND_TYPE" val="genera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general"/>
</p:tagLst>
</file>

<file path=ppt/tags/tag181.xml><?xml version="1.0" encoding="utf-8"?>
<p:tagLst xmlns:p="http://schemas.openxmlformats.org/presentationml/2006/main">
  <p:tag name="KSO_WM_SLIDE_BACKGROUND_TYPE" val="general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9c3a4e88d2a94a4d97cab663204c14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28b74305b9487d8d79988a2de52162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dedfd38d39194da0bda9bdea9b5698f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bac7f0c95d34678b77248c538cb9856"/>
  <p:tag name="KSO_WM_SLIDE_BACKGROUND_TYPE" val="frame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f10c6c9a9ddf4db4ba7f8ffccbf9306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071fdd76d1b41608839cac065b1f364"/>
  <p:tag name="KSO_WM_SLIDE_BACKGROUND_TYPE" val="frame"/>
</p:tagLst>
</file>

<file path=ppt/tags/tag185.xml><?xml version="1.0" encoding="utf-8"?>
<p:tagLst xmlns:p="http://schemas.openxmlformats.org/presentationml/2006/main">
  <p:tag name="KSO_WM_SLIDE_BACKGROUND_TYPE" val="frame"/>
</p:tagLst>
</file>

<file path=ppt/tags/tag186.xml><?xml version="1.0" encoding="utf-8"?>
<p:tagLst xmlns:p="http://schemas.openxmlformats.org/presentationml/2006/main">
  <p:tag name="KSO_WM_SLIDE_BACKGROUND_TYPE" val="frame"/>
</p:tagLst>
</file>

<file path=ppt/tags/tag187.xml><?xml version="1.0" encoding="utf-8"?>
<p:tagLst xmlns:p="http://schemas.openxmlformats.org/presentationml/2006/main">
  <p:tag name="KSO_WM_SLIDE_BACKGROUND_TYPE" val="frame"/>
</p:tagLst>
</file>

<file path=ppt/tags/tag188.xml><?xml version="1.0" encoding="utf-8"?>
<p:tagLst xmlns:p="http://schemas.openxmlformats.org/presentationml/2006/main">
  <p:tag name="KSO_WM_SLIDE_BACKGROUND_TYPE" val="frame"/>
</p:tagLst>
</file>

<file path=ppt/tags/tag189.xml><?xml version="1.0" encoding="utf-8"?>
<p:tagLst xmlns:p="http://schemas.openxmlformats.org/presentationml/2006/main">
  <p:tag name="KSO_WM_SLIDE_BACKGROUND_TYPE" val="frame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c9521a994bde48b2883bc422629b9d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b18f93829a543e7a50ae96372401c51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99b55643f4e54b71b906bc725b4cdf8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9f9251fa4774e0995dc047b8902cda4"/>
  <p:tag name="KSO_WM_SLIDE_BACKGROUND_TYPE" val="leftRight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6e1bd14cb7b4f0d8f93d389ac30b51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eeb736b408944acbb91920258df3519"/>
  <p:tag name="KSO_WM_SLIDE_BACKGROUND_TYPE" val="leftRight"/>
</p:tagLst>
</file>

<file path=ppt/tags/tag193.xml><?xml version="1.0" encoding="utf-8"?>
<p:tagLst xmlns:p="http://schemas.openxmlformats.org/presentationml/2006/main">
  <p:tag name="KSO_WM_SLIDE_BACKGROUND_TYPE" val="leftRight"/>
</p:tagLst>
</file>

<file path=ppt/tags/tag194.xml><?xml version="1.0" encoding="utf-8"?>
<p:tagLst xmlns:p="http://schemas.openxmlformats.org/presentationml/2006/main">
  <p:tag name="KSO_WM_SLIDE_BACKGROUND_TYPE" val="leftRight"/>
</p:tagLst>
</file>

<file path=ppt/tags/tag195.xml><?xml version="1.0" encoding="utf-8"?>
<p:tagLst xmlns:p="http://schemas.openxmlformats.org/presentationml/2006/main">
  <p:tag name="KSO_WM_SLIDE_BACKGROUND_TYPE" val="leftRight"/>
</p:tagLst>
</file>

<file path=ppt/tags/tag196.xml><?xml version="1.0" encoding="utf-8"?>
<p:tagLst xmlns:p="http://schemas.openxmlformats.org/presentationml/2006/main">
  <p:tag name="KSO_WM_SLIDE_BACKGROUND_TYPE" val="leftRight"/>
</p:tagLst>
</file>

<file path=ppt/tags/tag197.xml><?xml version="1.0" encoding="utf-8"?>
<p:tagLst xmlns:p="http://schemas.openxmlformats.org/presentationml/2006/main">
  <p:tag name="KSO_WM_SLIDE_BACKGROUND_TYPE" val="leftRight"/>
</p:tagLst>
</file>

<file path=ppt/tags/tag198.xml><?xml version="1.0" encoding="utf-8"?>
<p:tagLst xmlns:p="http://schemas.openxmlformats.org/presentationml/2006/main">
  <p:tag name="KSO_WM_SLIDE_BACKGROUND_TYPE" val="leftRight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2a0c6bfc148e4b5bb2b0d88cf440654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bb379f4a174727bba76c00305c4cf9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e3af5cf92804c84b1f025aeabe316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c75f9dfd30a49bbbda8fe0cad4b1403"/>
  <p:tag name="KSO_WM_SLIDE_BACKGROUND_TYPE" val="topBottom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f7ebd6e3051a49bba6b80c66edc35d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3ea5e83471540c9b99c4bf7a7d947ab"/>
  <p:tag name="KSO_WM_SLIDE_BACKGROUND_TYPE" val="topBottom"/>
</p:tagLst>
</file>

<file path=ppt/tags/tag202.xml><?xml version="1.0" encoding="utf-8"?>
<p:tagLst xmlns:p="http://schemas.openxmlformats.org/presentationml/2006/main">
  <p:tag name="KSO_WM_SLIDE_BACKGROUND_TYPE" val="topBottom"/>
</p:tagLst>
</file>

<file path=ppt/tags/tag203.xml><?xml version="1.0" encoding="utf-8"?>
<p:tagLst xmlns:p="http://schemas.openxmlformats.org/presentationml/2006/main">
  <p:tag name="KSO_WM_SLIDE_BACKGROUND_TYPE" val="topBottom"/>
</p:tagLst>
</file>

<file path=ppt/tags/tag204.xml><?xml version="1.0" encoding="utf-8"?>
<p:tagLst xmlns:p="http://schemas.openxmlformats.org/presentationml/2006/main">
  <p:tag name="KSO_WM_SLIDE_BACKGROUND_TYPE" val="topBottom"/>
</p:tagLst>
</file>

<file path=ppt/tags/tag205.xml><?xml version="1.0" encoding="utf-8"?>
<p:tagLst xmlns:p="http://schemas.openxmlformats.org/presentationml/2006/main">
  <p:tag name="KSO_WM_SLIDE_BACKGROUND_TYPE" val="topBottom"/>
</p:tagLst>
</file>

<file path=ppt/tags/tag206.xml><?xml version="1.0" encoding="utf-8"?>
<p:tagLst xmlns:p="http://schemas.openxmlformats.org/presentationml/2006/main">
  <p:tag name="KSO_WM_SLIDE_BACKGROUND_TYPE" val="topBottom"/>
</p:tagLst>
</file>

<file path=ppt/tags/tag207.xml><?xml version="1.0" encoding="utf-8"?>
<p:tagLst xmlns:p="http://schemas.openxmlformats.org/presentationml/2006/main">
  <p:tag name="KSO_WM_SLIDE_BACKGROUND_TYPE" val="topBottom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8710fff476634c30999fa32e8076cc9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fb67dda72dd4fdab8d828191bf947b2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2234c6d325514a7bbd0afbb25b0a44f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dec48311edc443398086b7926a3ff1d"/>
  <p:tag name="KSO_WM_SLIDE_BACKGROUND_TYPE" val="bottomTop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df8af473025b4b0eb0e28d502b8b287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aefba1117741bf8eeca395ca488fc0"/>
  <p:tag name="KSO_WM_SLIDE_BACKGROUND_TYPE" val="bottomTop"/>
</p:tagLst>
</file>

<file path=ppt/tags/tag211.xml><?xml version="1.0" encoding="utf-8"?>
<p:tagLst xmlns:p="http://schemas.openxmlformats.org/presentationml/2006/main">
  <p:tag name="KSO_WM_SLIDE_BACKGROUND_TYPE" val="bottomTop"/>
</p:tagLst>
</file>

<file path=ppt/tags/tag212.xml><?xml version="1.0" encoding="utf-8"?>
<p:tagLst xmlns:p="http://schemas.openxmlformats.org/presentationml/2006/main">
  <p:tag name="KSO_WM_SLIDE_BACKGROUND_TYPE" val="bottomTop"/>
</p:tagLst>
</file>

<file path=ppt/tags/tag213.xml><?xml version="1.0" encoding="utf-8"?>
<p:tagLst xmlns:p="http://schemas.openxmlformats.org/presentationml/2006/main">
  <p:tag name="KSO_WM_SLIDE_BACKGROUND_TYPE" val="bottomTop"/>
</p:tagLst>
</file>

<file path=ppt/tags/tag214.xml><?xml version="1.0" encoding="utf-8"?>
<p:tagLst xmlns:p="http://schemas.openxmlformats.org/presentationml/2006/main">
  <p:tag name="KSO_WM_SLIDE_BACKGROUND_TYPE" val="bottomTop"/>
</p:tagLst>
</file>

<file path=ppt/tags/tag215.xml><?xml version="1.0" encoding="utf-8"?>
<p:tagLst xmlns:p="http://schemas.openxmlformats.org/presentationml/2006/main">
  <p:tag name="KSO_WM_SLIDE_BACKGROUND_TYPE" val="bottomTop"/>
</p:tagLst>
</file>

<file path=ppt/tags/tag216.xml><?xml version="1.0" encoding="utf-8"?>
<p:tagLst xmlns:p="http://schemas.openxmlformats.org/presentationml/2006/main">
  <p:tag name="KSO_WM_SLIDE_BACKGROUND_TYPE" val="bottomTop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0cd4bf60b0474649a18ae9d7b8fbc7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ee98431df04738b7d58c7f1f23a44b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e82b3c7884a04497b128671538d46b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0c8e1a827e04d8c8293aec99bfcd6ff"/>
  <p:tag name="KSO_WM_SLIDE_BACKGROUND_TYPE" val="navigation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f17dcebd5c594ee785769714c1feaa4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d5e607a97141cdae2229edb55e9f90"/>
  <p:tag name="KSO_WM_SLIDE_BACKGROUND_TYPE" val="navigation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navigation"/>
</p:tagLst>
</file>

<file path=ppt/tags/tag221.xml><?xml version="1.0" encoding="utf-8"?>
<p:tagLst xmlns:p="http://schemas.openxmlformats.org/presentationml/2006/main">
  <p:tag name="KSO_WM_SLIDE_BACKGROUND_TYPE" val="navigation"/>
</p:tagLst>
</file>

<file path=ppt/tags/tag222.xml><?xml version="1.0" encoding="utf-8"?>
<p:tagLst xmlns:p="http://schemas.openxmlformats.org/presentationml/2006/main">
  <p:tag name="KSO_WM_SLIDE_BACKGROUND_TYPE" val="navigation"/>
</p:tagLst>
</file>

<file path=ppt/tags/tag223.xml><?xml version="1.0" encoding="utf-8"?>
<p:tagLst xmlns:p="http://schemas.openxmlformats.org/presentationml/2006/main">
  <p:tag name="KSO_WM_SLIDE_BACKGROUND_TYPE" val="navigation"/>
</p:tagLst>
</file>

<file path=ppt/tags/tag224.xml><?xml version="1.0" encoding="utf-8"?>
<p:tagLst xmlns:p="http://schemas.openxmlformats.org/presentationml/2006/main">
  <p:tag name="KSO_WM_SLIDE_BACKGROUND_TYPE" val="navigation"/>
</p:tagLst>
</file>

<file path=ppt/tags/tag225.xml><?xml version="1.0" encoding="utf-8"?>
<p:tagLst xmlns:p="http://schemas.openxmlformats.org/presentationml/2006/main">
  <p:tag name="KSO_WM_SLIDE_BACKGROUND_TYPE" val="navigation"/>
</p:tagLst>
</file>

<file path=ppt/tags/tag226.xml><?xml version="1.0" encoding="utf-8"?>
<p:tagLst xmlns:p="http://schemas.openxmlformats.org/presentationml/2006/main">
  <p:tag name="KSO_WM_SLIDE_BACKGROUND_TYPE" val="navigation"/>
</p:tagLst>
</file>

<file path=ppt/tags/tag227.xml><?xml version="1.0" encoding="utf-8"?>
<p:tagLst xmlns:p="http://schemas.openxmlformats.org/presentationml/2006/main">
  <p:tag name="KSO_WM_SLIDE_BACKGROUND_TYPE" val="navigation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83b15a6a34094bbca3b4bf9ccc8bda6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13f9ae39aab4c5cb30ae4dc2c1b9b7d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34ba526539ed4de5b0d23fc9a540ecf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a66984ac255418990081e9113784835"/>
  <p:tag name="KSO_WM_SLIDE_BACKGROUND_TYPE" val="belt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1a89818f1b4748939fd87df99f65edc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85f21873d64821abdf655b954ec494"/>
  <p:tag name="KSO_WM_SLIDE_BACKGROUND_TYPE" val="belt"/>
</p:tagLst>
</file>

<file path=ppt/tags/tag231.xml><?xml version="1.0" encoding="utf-8"?>
<p:tagLst xmlns:p="http://schemas.openxmlformats.org/presentationml/2006/main">
  <p:tag name="KSO_WM_SLIDE_BACKGROUND_TYPE" val="belt"/>
</p:tagLst>
</file>

<file path=ppt/tags/tag232.xml><?xml version="1.0" encoding="utf-8"?>
<p:tagLst xmlns:p="http://schemas.openxmlformats.org/presentationml/2006/main">
  <p:tag name="KSO_WM_SLIDE_BACKGROUND_TYPE" val="belt"/>
</p:tagLst>
</file>

<file path=ppt/tags/tag233.xml><?xml version="1.0" encoding="utf-8"?>
<p:tagLst xmlns:p="http://schemas.openxmlformats.org/presentationml/2006/main">
  <p:tag name="KSO_WM_SLIDE_BACKGROUND_TYPE" val="belt"/>
</p:tagLst>
</file>

<file path=ppt/tags/tag234.xml><?xml version="1.0" encoding="utf-8"?>
<p:tagLst xmlns:p="http://schemas.openxmlformats.org/presentationml/2006/main">
  <p:tag name="KSO_WM_SLIDE_BACKGROUND_TYPE" val="belt"/>
</p:tagLst>
</file>

<file path=ppt/tags/tag235.xml><?xml version="1.0" encoding="utf-8"?>
<p:tagLst xmlns:p="http://schemas.openxmlformats.org/presentationml/2006/main">
  <p:tag name="KSO_WM_SLIDE_BACKGROUND_TYPE" val="belt"/>
</p:tagLst>
</file>

<file path=ppt/tags/tag236.xml><?xml version="1.0" encoding="utf-8"?>
<p:tagLst xmlns:p="http://schemas.openxmlformats.org/presentationml/2006/main">
  <p:tag name="KSO_WM_TEMPLATE_CATEGORY" val="custom"/>
  <p:tag name="KSO_WM_TEMPLATE_INDEX" val="20206112"/>
</p:tagLst>
</file>

<file path=ppt/tags/tag237.xml><?xml version="1.0" encoding="utf-8"?>
<p:tagLst xmlns:p="http://schemas.openxmlformats.org/presentationml/2006/main">
  <p:tag name="KSO_WM_TEMPLATE_CATEGORY" val="custom"/>
  <p:tag name="KSO_WM_TEMPLATE_INDEX" val="20206112"/>
</p:tagLst>
</file>

<file path=ppt/tags/tag23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11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6112_1*i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3a24f4b6d6f54806bd6b274c6fcc9d5d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4946e53fafbe42f4b5c3248d4cc08227&quot;,&quot;X&quot;:{&quot;Pos&quot;:1},&quot;Y&quot;:{&quot;Pos&quot;:2}},&quot;whChangeMode&quot;:0}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1bb4248e3d5440eeb2d28f2211f3472c"/>
  <p:tag name="KSO_WM_UNIT_LINE_FORE_SCHEMECOLOR_INDEX_BRIGHTNESS" val="0.25"/>
  <p:tag name="KSO_WM_UNIT_LINE_FORE_SCHEMECOLOR_INDEX" val="13"/>
  <p:tag name="KSO_WM_UNIT_LINE_FILL_TYPE" val="2"/>
  <p:tag name="KSO_WM_TEMPLATE_ASSEMBLE_XID" val="5f9bd3e21fb265b86ffa84b7"/>
  <p:tag name="KSO_WM_TEMPLATE_ASSEMBLE_GROUPID" val="5f9bd3e21fb265b86ffa84b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112_1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4"/>
  <p:tag name="KSO_WM_UNIT_TYPE" val="a"/>
  <p:tag name="KSO_WM_UNIT_INDEX" val="1"/>
  <p:tag name="KSO_WM_UNIT_ISNUMDGMTITLE" val="0"/>
  <p:tag name="KSO_WM_UNIT_PRESET_TEXT" val="单击编辑标题内容"/>
  <p:tag name="KSO_WM_UNIT_BLOCK" val="0"/>
  <p:tag name="KSO_WM_UNIT_DEC_AREA_ID" val="23f0db1846534e029c20dac587fe2baa"/>
  <p:tag name="KSO_WM_UNIT_DEFAULT_FONT" val="24;60;4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1bb4248e3d5440eeb2d28f2211f3472c"/>
  <p:tag name="KSO_WM_UNIT_TEXT_FILL_FORE_SCHEMECOLOR_INDEX_BRIGHTNESS" val="0.15"/>
  <p:tag name="KSO_WM_UNIT_TEXT_FILL_FORE_SCHEMECOLOR_INDEX" val="13"/>
  <p:tag name="KSO_WM_UNIT_TEXT_FILL_TYPE" val="1"/>
  <p:tag name="KSO_WM_TEMPLATE_ASSEMBLE_XID" val="5f9bd3e21fb265b86ffa84b7"/>
  <p:tag name="KSO_WM_TEMPLATE_ASSEMBLE_GROUPID" val="5f9bd3e21fb265b86ffa84b7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112_1*b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38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4946e53fafbe42f4b5c3248d4cc08227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1bb4248e3d5440eeb2d28f2211f3472c"/>
  <p:tag name="KSO_WM_UNIT_TEXT_FILL_FORE_SCHEMECOLOR_INDEX_BRIGHTNESS" val="0.35"/>
  <p:tag name="KSO_WM_UNIT_TEXT_FILL_FORE_SCHEMECOLOR_INDEX" val="13"/>
  <p:tag name="KSO_WM_UNIT_TEXT_FILL_TYPE" val="1"/>
  <p:tag name="KSO_WM_TEMPLATE_ASSEMBLE_XID" val="5f9bd3e21fb265b86ffa84b7"/>
  <p:tag name="KSO_WM_TEMPLATE_ASSEMBLE_GROUPID" val="5f9bd3e21fb265b86ffa84b7"/>
</p:tagLst>
</file>

<file path=ppt/tags/tag242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6112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06112"/>
  <p:tag name="KSO_WM_SLIDE_LAYOUT" val="a_b"/>
  <p:tag name="KSO_WM_SLIDE_LAYOUT_CNT" val="1_1"/>
  <p:tag name="KSO_WM_CHIP_GROUPID" val="5ebf6661ddc3daf3fef3f760"/>
  <p:tag name="KSO_WM_SLIDE_LAYOUT_INFO" val="{&quot;id&quot;:&quot;2020-10-30T16:51:00&quot;,&quot;maxSize&quot;:{&quot;size1&quot;:47.10888310185185},&quot;minSize&quot;:{&quot;size1&quot;:35.70888310185186},&quot;normalSize&quot;:{&quot;size1&quot;:42.808883101851855},&quot;subLayout&quot;:[{&quot;id&quot;:&quot;2020-10-30T16:51:00&quot;,&quot;margin&quot;:{&quot;bottom&quot;:0.20331712067127228,&quot;left&quot;:4.805572986602783,&quot;right&quot;:4.798340320587158,&quot;top&quot;:2.822166681289673},&quot;type&quot;:0},{&quot;id&quot;:&quot;2020-10-30T16:51:00&quot;,&quot;margin&quot;:{&quot;bottom&quot;:2.822171926498413,&quot;left&quot;:4.805572986602783,&quot;right&quot;:4.798340320587158,&quot;top&quot;:0.27844101190567017},&quot;type&quot;:0}]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TEMPLATE_ASSEMBLE_XID" val="5f9bd3e21fb265b86ffa84b7"/>
  <p:tag name="KSO_WM_TEMPLATE_ASSEMBLE_GROUPID" val="5f9bd3e21fb265b86ffa84b7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7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3e9a4d6629344273b2a97cf2801aec5b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112_7*e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01"/>
  <p:tag name="KSO_WM_UNIT_DEFAULT_FONT" val="72;96;4"/>
  <p:tag name="KSO_WM_UNIT_BLOCK" val="0"/>
  <p:tag name="KSO_WM_UNIT_SM_LIMIT_TYPE" val="0"/>
  <p:tag name="KSO_WM_UNIT_DEC_AREA_ID" val="082bf15f0fb547bd9b73d9362065be98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6112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30T16:50:52&quot;,&quot;maxSize&quot;:{&quot;size1&quot;:65.901603642216443},&quot;minSize&quot;:{&quot;size1&quot;:57.501603642216438},&quot;normalSize&quot;:{&quot;size1&quot;:61.70160364221644},&quot;subLayout&quot;:[{&quot;id&quot;:&quot;2020-10-30T16:50:52&quot;,&quot;maxSize&quot;:{&quot;size1&quot;:89.778853437914862},&quot;minSize&quot;:{&quot;size1&quot;:77.678853437914853},&quot;normalSize&quot;:{&quot;size1&quot;:84.078853437914859},&quot;subLayout&quot;:[{&quot;id&quot;:&quot;2020-10-30T16:50:52&quot;,&quot;margin&quot;:{&quot;bottom&quot;:1.3915197849273682,&quot;left&quot;:12.558988571166992,&quot;right&quot;:2.2576775550842285,&quot;top&quot;:2.573974609375},&quot;type&quot;:0},{&quot;id&quot;:&quot;2020-10-30T16:50:52&quot;,&quot;margin&quot;:{&quot;bottom&quot;:0.09673541784286499,&quot;left&quot;:12.558988571166992,&quot;right&quot;:2.2576775550842285,&quot;top&quot;:0.15541090071201324},&quot;type&quot;:0}],&quot;type&quot;:0},{&quot;id&quot;:&quot;2020-10-30T16:50:52&quot;,&quot;margin&quot;:{&quot;bottom&quot;:2.5739796161651611,&quot;left&quot;:12.558988571166992,&quot;right&quot;:2.2576775550842285,&quot;top&quot;:0.083181090652942657},&quot;type&quot;:0}],&quot;type&quot;:0}"/>
  <p:tag name="KSO_WM_SLIDE_BK_DARK_LIGHT" val="2"/>
  <p:tag name="KSO_WM_SLIDE_BACKGROUND_TYPE" val="general"/>
  <p:tag name="KSO_WM_SLIDE_SUPPORT_FEATURE_TYPE" val="0"/>
  <p:tag name="KSO_WM_TEMPLATE_ASSEMBLE_XID" val="5f9bd3e21fb265b86ffa84a8"/>
  <p:tag name="KSO_WM_TEMPLATE_ASSEMBLE_GROUPID" val="5f9bb89c623d22db5a121fe4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  <p:tag name="WM_BEAUTIFY_SHAPE_IDENTITY" val="{13f92d0e-f613-4f0d-b769-1198c38fee9e}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  <p:tag name="WM_BEAUTIFY_SHAPE_IDENTITY" val="{3006f842-39f3-4d3e-a17c-b57e8f53502d}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259"/>
  <p:tag name="KSO_WM_SPECIAL_SOURCE" val="bdnull"/>
</p:tagLst>
</file>

<file path=ppt/tags/tag253.xml><?xml version="1.0" encoding="utf-8"?>
<p:tagLst xmlns:p="http://schemas.openxmlformats.org/presentationml/2006/main">
  <p:tag name="KSO_WM_UNIT_PLACING_PICTURE_USER_VIEWPORT" val="{&quot;height&quot;:4695,&quot;width&quot;:7500}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259"/>
  <p:tag name="KSO_WM_SPECIAL_SOURCE" val="bdnull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259"/>
  <p:tag name="KSO_WM_SPECIAL_SOURCE" val="bdnull"/>
</p:tagLst>
</file>

<file path=ppt/tags/tag256.xml><?xml version="1.0" encoding="utf-8"?>
<p:tagLst xmlns:p="http://schemas.openxmlformats.org/presentationml/2006/main">
  <p:tag name="KSO_WM_SLIDE_ID" val="custom20205259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59"/>
  <p:tag name="KSO_WM_SLIDE_TYPE" val="sectionTitle"/>
  <p:tag name="KSO_WM_SLIDE_SUBTYPE" val="pureTxt"/>
  <p:tag name="KSO_WM_SLIDE_LAYOUT" val="a_e"/>
  <p:tag name="KSO_WM_SLIDE_LAYOUT_CNT" val="1_1"/>
  <p:tag name="KSO_WM_SPECIAL_SOURCE" val="bdnull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  <p:tag name="WM_BEAUTIFY_SHAPE_IDENTITY" val="{13f92d0e-f613-4f0d-b769-1198c38fee9e}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  <p:tag name="WM_BEAUTIFY_SHAPE_IDENTITY" val="{3006f842-39f3-4d3e-a17c-b57e8f53502d}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7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3e9a4d6629344273b2a97cf2801aec5b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112_7*e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01"/>
  <p:tag name="KSO_WM_UNIT_DEFAULT_FONT" val="72;96;4"/>
  <p:tag name="KSO_WM_UNIT_BLOCK" val="0"/>
  <p:tag name="KSO_WM_UNIT_SM_LIMIT_TYPE" val="0"/>
  <p:tag name="KSO_WM_UNIT_DEC_AREA_ID" val="082bf15f0fb547bd9b73d9362065be98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6112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30T16:50:52&quot;,&quot;maxSize&quot;:{&quot;size1&quot;:65.901603642216443},&quot;minSize&quot;:{&quot;size1&quot;:57.501603642216438},&quot;normalSize&quot;:{&quot;size1&quot;:61.70160364221644},&quot;subLayout&quot;:[{&quot;id&quot;:&quot;2020-10-30T16:50:52&quot;,&quot;maxSize&quot;:{&quot;size1&quot;:89.778853437914862},&quot;minSize&quot;:{&quot;size1&quot;:77.678853437914853},&quot;normalSize&quot;:{&quot;size1&quot;:84.078853437914859},&quot;subLayout&quot;:[{&quot;id&quot;:&quot;2020-10-30T16:50:52&quot;,&quot;margin&quot;:{&quot;bottom&quot;:1.3915197849273682,&quot;left&quot;:12.558988571166992,&quot;right&quot;:2.2576775550842285,&quot;top&quot;:2.573974609375},&quot;type&quot;:0},{&quot;id&quot;:&quot;2020-10-30T16:50:52&quot;,&quot;margin&quot;:{&quot;bottom&quot;:0.09673541784286499,&quot;left&quot;:12.558988571166992,&quot;right&quot;:2.2576775550842285,&quot;top&quot;:0.15541090071201324},&quot;type&quot;:0}],&quot;type&quot;:0},{&quot;id&quot;:&quot;2020-10-30T16:50:52&quot;,&quot;margin&quot;:{&quot;bottom&quot;:2.5739796161651611,&quot;left&quot;:12.558988571166992,&quot;right&quot;:2.2576775550842285,&quot;top&quot;:0.083181090652942657},&quot;type&quot;:0}],&quot;type&quot;:0}"/>
  <p:tag name="KSO_WM_SLIDE_BK_DARK_LIGHT" val="2"/>
  <p:tag name="KSO_WM_SLIDE_BACKGROUND_TYPE" val="general"/>
  <p:tag name="KSO_WM_SLIDE_SUPPORT_FEATURE_TYPE" val="0"/>
  <p:tag name="KSO_WM_TEMPLATE_ASSEMBLE_XID" val="5f9bd3e21fb265b86ffa84a8"/>
  <p:tag name="KSO_WM_TEMPLATE_ASSEMBLE_GROUPID" val="5f9bb89c623d22db5a121fe4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  <p:tag name="WM_BEAUTIFY_SHAPE_IDENTITY" val="{13f92d0e-f613-4f0d-b769-1198c38fee9e}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  <p:tag name="WM_BEAUTIFY_SHAPE_IDENTITY" val="{3006f842-39f3-4d3e-a17c-b57e8f53502d}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  <p:tag name="WM_BEAUTIFY_SHAPE_IDENTITY" val="{13f92d0e-f613-4f0d-b769-1198c38fee9e}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  <p:tag name="WM_BEAUTIFY_SHAPE_IDENTITY" val="{3006f842-39f3-4d3e-a17c-b57e8f53502d}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  <p:tag name="WM_BEAUTIFY_SHAPE_IDENTITY" val="{13f92d0e-f613-4f0d-b769-1198c38fee9e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  <p:tag name="WM_BEAUTIFY_SHAPE_IDENTITY" val="{3006f842-39f3-4d3e-a17c-b57e8f53502d}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2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7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3e9a4d6629344273b2a97cf2801aec5b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112_7*e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01"/>
  <p:tag name="KSO_WM_UNIT_DEFAULT_FONT" val="72;96;4"/>
  <p:tag name="KSO_WM_UNIT_BLOCK" val="0"/>
  <p:tag name="KSO_WM_UNIT_SM_LIMIT_TYPE" val="0"/>
  <p:tag name="KSO_WM_UNIT_DEC_AREA_ID" val="082bf15f0fb547bd9b73d9362065be98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6112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30T16:50:52&quot;,&quot;maxSize&quot;:{&quot;size1&quot;:65.901603642216443},&quot;minSize&quot;:{&quot;size1&quot;:57.501603642216438},&quot;normalSize&quot;:{&quot;size1&quot;:61.70160364221644},&quot;subLayout&quot;:[{&quot;id&quot;:&quot;2020-10-30T16:50:52&quot;,&quot;maxSize&quot;:{&quot;size1&quot;:89.778853437914862},&quot;minSize&quot;:{&quot;size1&quot;:77.678853437914853},&quot;normalSize&quot;:{&quot;size1&quot;:84.078853437914859},&quot;subLayout&quot;:[{&quot;id&quot;:&quot;2020-10-30T16:50:52&quot;,&quot;margin&quot;:{&quot;bottom&quot;:1.3915197849273682,&quot;left&quot;:12.558988571166992,&quot;right&quot;:2.2576775550842285,&quot;top&quot;:2.573974609375},&quot;type&quot;:0},{&quot;id&quot;:&quot;2020-10-30T16:50:52&quot;,&quot;margin&quot;:{&quot;bottom&quot;:0.09673541784286499,&quot;left&quot;:12.558988571166992,&quot;right&quot;:2.2576775550842285,&quot;top&quot;:0.15541090071201324},&quot;type&quot;:0}],&quot;type&quot;:0},{&quot;id&quot;:&quot;2020-10-30T16:50:52&quot;,&quot;margin&quot;:{&quot;bottom&quot;:2.5739796161651611,&quot;left&quot;:12.558988571166992,&quot;right&quot;:2.2576775550842285,&quot;top&quot;:0.083181090652942657},&quot;type&quot;:0}],&quot;type&quot;:0}"/>
  <p:tag name="KSO_WM_SLIDE_BK_DARK_LIGHT" val="2"/>
  <p:tag name="KSO_WM_SLIDE_BACKGROUND_TYPE" val="general"/>
  <p:tag name="KSO_WM_SLIDE_SUPPORT_FEATURE_TYPE" val="0"/>
  <p:tag name="KSO_WM_TEMPLATE_ASSEMBLE_XID" val="5f9bd3e21fb265b86ffa84a8"/>
  <p:tag name="KSO_WM_TEMPLATE_ASSEMBLE_GROUPID" val="5f9bb89c623d22db5a121fe4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  <p:tag name="WM_BEAUTIFY_SHAPE_IDENTITY" val="{13f92d0e-f613-4f0d-b769-1198c38fee9e}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  <p:tag name="WM_BEAUTIFY_SHAPE_IDENTITY" val="{3006f842-39f3-4d3e-a17c-b57e8f53502d}"/>
</p:tagLst>
</file>

<file path=ppt/tags/tag2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  <p:tag name="WM_BEAUTIFY_SHAPE_IDENTITY" val="{13f92d0e-f613-4f0d-b769-1198c38fee9e}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  <p:tag name="WM_BEAUTIFY_SHAPE_IDENTITY" val="{3006f842-39f3-4d3e-a17c-b57e8f53502d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  <p:tag name="WM_BEAUTIFY_SHAPE_IDENTITY" val="{13f92d0e-f613-4f0d-b769-1198c38fee9e}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  <p:tag name="WM_BEAUTIFY_SHAPE_IDENTITY" val="{3006f842-39f3-4d3e-a17c-b57e8f53502d}"/>
</p:tagLst>
</file>

<file path=ppt/tags/tag2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2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7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3e9a4d6629344273b2a97cf2801aec5b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112_7*e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01"/>
  <p:tag name="KSO_WM_UNIT_DEFAULT_FONT" val="72;96;4"/>
  <p:tag name="KSO_WM_UNIT_BLOCK" val="0"/>
  <p:tag name="KSO_WM_UNIT_SM_LIMIT_TYPE" val="0"/>
  <p:tag name="KSO_WM_UNIT_DEC_AREA_ID" val="082bf15f0fb547bd9b73d9362065be98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6112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30T16:50:52&quot;,&quot;maxSize&quot;:{&quot;size1&quot;:65.901603642216443},&quot;minSize&quot;:{&quot;size1&quot;:57.501603642216438},&quot;normalSize&quot;:{&quot;size1&quot;:61.70160364221644},&quot;subLayout&quot;:[{&quot;id&quot;:&quot;2020-10-30T16:50:52&quot;,&quot;maxSize&quot;:{&quot;size1&quot;:89.778853437914862},&quot;minSize&quot;:{&quot;size1&quot;:77.678853437914853},&quot;normalSize&quot;:{&quot;size1&quot;:84.078853437914859},&quot;subLayout&quot;:[{&quot;id&quot;:&quot;2020-10-30T16:50:52&quot;,&quot;margin&quot;:{&quot;bottom&quot;:1.3915197849273682,&quot;left&quot;:12.558988571166992,&quot;right&quot;:2.2576775550842285,&quot;top&quot;:2.573974609375},&quot;type&quot;:0},{&quot;id&quot;:&quot;2020-10-30T16:50:52&quot;,&quot;margin&quot;:{&quot;bottom&quot;:0.09673541784286499,&quot;left&quot;:12.558988571166992,&quot;right&quot;:2.2576775550842285,&quot;top&quot;:0.15541090071201324},&quot;type&quot;:0}],&quot;type&quot;:0},{&quot;id&quot;:&quot;2020-10-30T16:50:52&quot;,&quot;margin&quot;:{&quot;bottom&quot;:2.5739796161651611,&quot;left&quot;:12.558988571166992,&quot;right&quot;:2.2576775550842285,&quot;top&quot;:0.083181090652942657},&quot;type&quot;:0}],&quot;type&quot;:0}"/>
  <p:tag name="KSO_WM_SLIDE_BK_DARK_LIGHT" val="2"/>
  <p:tag name="KSO_WM_SLIDE_BACKGROUND_TYPE" val="general"/>
  <p:tag name="KSO_WM_SLIDE_SUPPORT_FEATURE_TYPE" val="0"/>
  <p:tag name="KSO_WM_TEMPLATE_ASSEMBLE_XID" val="5f9bd3e21fb265b86ffa84a8"/>
  <p:tag name="KSO_WM_TEMPLATE_ASSEMBLE_GROUPID" val="5f9bb89c623d22db5a121fe4"/>
</p:tagLst>
</file>

<file path=ppt/tags/tag28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8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8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9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9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93.xml><?xml version="1.0" encoding="utf-8"?>
<p:tagLst xmlns:p="http://schemas.openxmlformats.org/presentationml/2006/main">
  <p:tag name="KSO_WM_SPECIAL_SOURCE" val="bdnull"/>
</p:tagLst>
</file>

<file path=ppt/tags/tag29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SPECIAL_SOURCE" val="bdnull"/>
  <p:tag name="KSO_WM_SLIDE_BK_DARK_LIGHT" val="2"/>
  <p:tag name="KSO_WM_SLIDE_BACKGROUND_TYPE" val="general"/>
</p:tagLst>
</file>

<file path=ppt/tags/tag296.xml><?xml version="1.0" encoding="utf-8"?>
<p:tagLst xmlns:p="http://schemas.openxmlformats.org/presentationml/2006/main">
  <p:tag name="KSO_WM_UNIT_PLACING_PICTURE_USER_VIEWPORT" val="{&quot;height&quot;:5203,&quot;width&quot;:8245}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WM_BEAUTIFY_SHAPE_IDENTITY" val="{8124e5d4-95ae-49d0-8448-4487c9bd0c6e}"/>
  <p:tag name="KSO_WM_UNIT_TYPE" val="i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3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3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3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3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30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PECIAL_SOURCE" val="bdnull"/>
  <p:tag name="KSO_WM_SLIDE_BK_DARK_LIGHT" val="2"/>
  <p:tag name="KSO_WM_SLIDE_BACKGROUND_TYPE" val="general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SPECIAL_SOURCE" val="bdnull"/>
</p:tagLst>
</file>

<file path=ppt/tags/tag3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WM_BEAUTIFY_SHAPE_IDENTITY" val="{8124e5d4-95ae-49d0-8448-4487c9bd0c6e}"/>
  <p:tag name="KSO_WM_UNIT_TYPE" val="i"/>
</p:tagLst>
</file>

<file path=ppt/tags/tag3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3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31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32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3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SPECIAL_SOURCE" val="bdnull"/>
  <p:tag name="KSO_WM_SLIDE_BK_DARK_LIGHT" val="2"/>
  <p:tag name="KSO_WM_SLIDE_BACKGROUND_TYPE" val="general"/>
</p:tagLst>
</file>

<file path=ppt/tags/tag3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SPECIAL_SOURCE" val="bdnull"/>
  <p:tag name="KSO_WM_SLIDE_BK_DARK_LIGHT" val="2"/>
  <p:tag name="KSO_WM_SLIDE_BACKGROUND_TYPE" val="general"/>
</p:tagLst>
</file>

<file path=ppt/tags/tag327.xml><?xml version="1.0" encoding="utf-8"?>
<p:tagLst xmlns:p="http://schemas.openxmlformats.org/presentationml/2006/main">
  <p:tag name="KSO_WM_SPECIAL_SOURCE" val="bdnull"/>
</p:tagLst>
</file>

<file path=ppt/tags/tag32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329.xml><?xml version="1.0" encoding="utf-8"?>
<p:tagLst xmlns:p="http://schemas.openxmlformats.org/presentationml/2006/main">
  <p:tag name="KSO_WM_UNIT_PLACING_PICTURE_USER_VIEWPORT" val="{&quot;height&quot;:7980,&quot;width&quot;:11970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3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WM_BEAUTIFY_SHAPE_IDENTITY" val="{8124e5d4-95ae-49d0-8448-4487c9bd0c6e}"/>
  <p:tag name="KSO_WM_UNIT_TYPE" val="i"/>
</p:tagLst>
</file>

<file path=ppt/tags/tag3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3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3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3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3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33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3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  <p:tag name="KSO_WM_SLIDE_BK_DARK_LIGHT" val="2"/>
  <p:tag name="KSO_WM_SLIDE_BACKGROUND_TYPE" val="general"/>
</p:tagLst>
</file>

<file path=ppt/tags/tag34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WM_BEAUTIFY_SHAPE_IDENTITY" val="{8124e5d4-95ae-49d0-8448-4487c9bd0c6e}"/>
  <p:tag name="KSO_WM_UNIT_TYPE" val="i"/>
</p:tagLst>
</file>

<file path=ppt/tags/tag34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4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4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4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34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34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34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35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  <p:tag name="KSO_WM_SLIDE_BK_DARK_LIGHT" val="2"/>
  <p:tag name="KSO_WM_SLIDE_BACKGROUND_TYPE" val="general"/>
</p:tagLst>
</file>

<file path=ppt/tags/tag352.xml><?xml version="1.0" encoding="utf-8"?>
<p:tagLst xmlns:p="http://schemas.openxmlformats.org/presentationml/2006/main">
  <p:tag name="COMMONDATA" val="eyJoZGlkIjoiYjg1NTE3Yjg1Njg5Mzg5MGFlZjE0ZmY3MjM5MDI4YzIifQ=="/>
  <p:tag name="KSO_WPP_MARK_KEY" val="a6e32c59-3914-4042-913b-aef86a758307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6112_1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5"/>
  <p:tag name="KSO_WM_UNIT_DEC_AREA_ID" val="fc01cda00e5a4e7f874e1de943c9e2a3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9a2ddfa340b44cf860f5905ef70053c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09635_1*a*1"/>
  <p:tag name="KSO_WM_TEMPLATE_CATEGORY" val="chip"/>
  <p:tag name="KSO_WM_TEMPLATE_INDEX" val="2020963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ISNUMDGMTITLE" val="0"/>
  <p:tag name="KSO_WM_UNIT_PRESET_TEXT" val="单击编辑标题内容"/>
  <p:tag name="KSO_WM_UNIT_BLOCK" val="0"/>
  <p:tag name="KSO_WM_UNIT_DEC_AREA_ID" val="23f0db1846534e029c20dac587fe2baa"/>
  <p:tag name="KSO_WM_UNIT_DEFAULT_FONT" val="24;60;4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1bb4248e3d5440eeb2d28f2211f3472c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09635_1*b*1"/>
  <p:tag name="KSO_WM_TEMPLATE_CATEGORY" val="chip"/>
  <p:tag name="KSO_WM_TEMPLATE_INDEX" val="2020963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4946e53fafbe42f4b5c3248d4cc08227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1bb4248e3d5440eeb2d28f2211f3472c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2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6"/>
  <p:tag name="KSO_WM_UNIT_DEC_AREA_ID" val="1a01da5b69eb4f3a9d4a6877d4722f96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49cc9da1534a4c72b7fbe5432eb0df25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458176d56b884e29b8325883e9b767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201bc2fa0743e5a49474f4f135cdec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9497feab95304b79a313206096596fa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01392f93ddd40a4b4794ccbc6ae5951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1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3e9a4d6629344273b2a97cf2801aec5b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  <p:tag name="KSO_WM_TEMPLATE_ASSEMBLE_XID" val="5f9bd3e21fb265b86ffa84a8"/>
  <p:tag name="KSO_WM_TEMPLATE_ASSEMBLE_GROUPID" val="5f9bb89c623d22db5a121fe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112_1*b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d9c6553dcb584f5f9a0d9d3fc45e583f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35"/>
  <p:tag name="KSO_WM_UNIT_TEXT_FILL_FORE_SCHEMECOLOR_INDEX" val="13"/>
  <p:tag name="KSO_WM_UNIT_TEXT_FILL_TYPE" val="1"/>
  <p:tag name="KSO_WM_TEMPLATE_ASSEMBLE_XID" val="5f9bd3e21fb265b86ffa84a8"/>
  <p:tag name="KSO_WM_TEMPLATE_ASSEMBLE_GROUPID" val="5f9bb89c623d22db5a121fe4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2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6"/>
  <p:tag name="KSO_WM_UNIT_DEC_AREA_ID" val="5b059e9810e34814b854c72d0415ceb4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7d31ad5a88184c468b3f9a3a5d782e0a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d61a823f4de8455589150efe65f39e7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76d442a60d74574950f74ab6a7dd21f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6112_1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5"/>
  <p:tag name="KSO_WM_UNIT_DEC_AREA_ID" val="fc01cda00e5a4e7f874e1de943c9e2a3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9a2ddfa340b44cf860f5905ef70053c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1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谢谢观看"/>
  <p:tag name="KSO_WM_UNIT_DEFAULT_FONT" val="66;88;4"/>
  <p:tag name="KSO_WM_UNIT_BLOCK" val="0"/>
  <p:tag name="KSO_WM_UNIT_DEC_AREA_ID" val="9063dff95f20407489c8bccf94eec6f0"/>
  <p:tag name="KSO_WM_CHIP_GROUPID" val="5ebe339f0ac41c4a0a5255b8"/>
  <p:tag name="KSO_WM_CHIP_XID" val="5ebe339f0ac41c4a0a5255b9"/>
  <p:tag name="KSO_WM_CHIP_FILLAREA_FILL_RULE" val="{&quot;fill_align&quot;:&quot;cm&quot;,&quot;fill_mode&quot;:&quot;adaptive&quot;,&quot;sacle_strategy&quot;:&quot;smart&quot;}"/>
  <p:tag name="KSO_WM_ASSEMBLE_CHIP_INDEX" val="356727cc20e346a98d7aea52a79764c4"/>
  <p:tag name="KSO_WM_UNIT_TEXT_FILL_FORE_SCHEMECOLOR_INDEX_BRIGHTNESS" val="0.15"/>
  <p:tag name="KSO_WM_UNIT_TEXT_FILL_FORE_SCHEMECOLOR_INDEX" val="13"/>
  <p:tag name="KSO_WM_UNIT_TEXT_FILL_TYPE" val="1"/>
  <p:tag name="KSO_WM_TEMPLATE_ASSEMBLE_XID" val="5f9bd3e21fb265b86ffa84ea"/>
  <p:tag name="KSO_WM_TEMPLATE_ASSEMBLE_GROUPID" val="5f9bb89c623d22db5a121fe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</p:tagLst>
</file>

<file path=ppt/tags/tag92.xml><?xml version="1.0" encoding="utf-8"?>
<p:tagLst xmlns:p="http://schemas.openxmlformats.org/presentationml/2006/main">
  <p:tag name="KSO_WM_SLIDE_BACKGROUND_TYPE" val="general"/>
</p:tagLst>
</file>

<file path=ppt/tags/tag93.xml><?xml version="1.0" encoding="utf-8"?>
<p:tagLst xmlns:p="http://schemas.openxmlformats.org/presentationml/2006/main">
  <p:tag name="KSO_WM_SLIDE_BACKGROUND_TYPE" val="general"/>
</p:tagLst>
</file>

<file path=ppt/tags/tag94.xml><?xml version="1.0" encoding="utf-8"?>
<p:tagLst xmlns:p="http://schemas.openxmlformats.org/presentationml/2006/main">
  <p:tag name="KSO_WM_SLIDE_BACKGROUND_TYPE" val="general"/>
</p:tagLst>
</file>

<file path=ppt/tags/tag95.xml><?xml version="1.0" encoding="utf-8"?>
<p:tagLst xmlns:p="http://schemas.openxmlformats.org/presentationml/2006/main">
  <p:tag name="KSO_WM_SLIDE_BACKGROUND_TYPE" val="general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9c3a4e88d2a94a4d97cab663204c14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28b74305b9487d8d79988a2de52162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dedfd38d39194da0bda9bdea9b5698f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bac7f0c95d34678b77248c538cb9856"/>
  <p:tag name="KSO_WM_SLIDE_BACKGROUND_TYPE" val="frame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f10c6c9a9ddf4db4ba7f8ffccbf9306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071fdd76d1b41608839cac065b1f364"/>
  <p:tag name="KSO_WM_SLIDE_BACKGROUND_TYPE" val="frame"/>
</p:tagLst>
</file>

<file path=ppt/tags/tag99.xml><?xml version="1.0" encoding="utf-8"?>
<p:tagLst xmlns:p="http://schemas.openxmlformats.org/presentationml/2006/main">
  <p:tag name="KSO_WM_SLIDE_BACKGROUND_TYPE" val="frame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D2E9EF"/>
      </a:dk2>
      <a:lt2>
        <a:srgbClr val="E8F3F7"/>
      </a:lt2>
      <a:accent1>
        <a:srgbClr val="75A1AE"/>
      </a:accent1>
      <a:accent2>
        <a:srgbClr val="7698B4"/>
      </a:accent2>
      <a:accent3>
        <a:srgbClr val="808FB5"/>
      </a:accent3>
      <a:accent4>
        <a:srgbClr val="9085AC"/>
      </a:accent4>
      <a:accent5>
        <a:srgbClr val="A17B9A"/>
      </a:accent5>
      <a:accent6>
        <a:srgbClr val="AD74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D2E9EF"/>
      </a:dk2>
      <a:lt2>
        <a:srgbClr val="E8F3F7"/>
      </a:lt2>
      <a:accent1>
        <a:srgbClr val="75A1AE"/>
      </a:accent1>
      <a:accent2>
        <a:srgbClr val="7698B4"/>
      </a:accent2>
      <a:accent3>
        <a:srgbClr val="808FB5"/>
      </a:accent3>
      <a:accent4>
        <a:srgbClr val="9085AC"/>
      </a:accent4>
      <a:accent5>
        <a:srgbClr val="A17B9A"/>
      </a:accent5>
      <a:accent6>
        <a:srgbClr val="AD74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4365</Words>
  <Application>WPS 演示</Application>
  <PresentationFormat>宽屏</PresentationFormat>
  <Paragraphs>201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</vt:lpstr>
      <vt:lpstr>宋体</vt:lpstr>
      <vt:lpstr>Wingdings</vt:lpstr>
      <vt:lpstr>Wingdings</vt:lpstr>
      <vt:lpstr>幼圆</vt:lpstr>
      <vt:lpstr>微软雅黑</vt:lpstr>
      <vt:lpstr>汉仪乐喵体W</vt:lpstr>
      <vt:lpstr>Arial Unicode MS</vt:lpstr>
      <vt:lpstr>Calibri</vt:lpstr>
      <vt:lpstr>黑体</vt:lpstr>
      <vt:lpstr>幼圆</vt:lpstr>
      <vt:lpstr>汉仪乐喵体W</vt:lpstr>
      <vt:lpstr>Segoe Print</vt:lpstr>
      <vt:lpstr>Office 主题​​</vt:lpstr>
      <vt:lpstr>1_Office 主题​​</vt:lpstr>
      <vt:lpstr>2_Office 主题​​</vt:lpstr>
      <vt:lpstr>白日莫空过，          寒假定超越！</vt:lpstr>
      <vt:lpstr>PowerPoint 演示文稿</vt:lpstr>
      <vt:lpstr>啥都不做，寒假白过！</vt:lpstr>
      <vt:lpstr>啥都不做，暑假白过！</vt:lpstr>
      <vt:lpstr>哪一个是你---赖在床上刷机</vt:lpstr>
      <vt:lpstr>哪一个是你--葛优躺or打游戏</vt:lpstr>
      <vt:lpstr>哪一个是你--玩、吃、喝</vt:lpstr>
      <vt:lpstr>【学生互动】如果我的寒假是躺平的？</vt:lpstr>
      <vt:lpstr>白日莫空过，青春不再来！</vt:lpstr>
      <vt:lpstr>清华学霸假期怎么过？</vt:lpstr>
      <vt:lpstr>清华学霸假期怎么过？</vt:lpstr>
      <vt:lpstr>学霸姐妹花：假期不是用来休息的，而是用来反超的！</vt:lpstr>
      <vt:lpstr>学霸姐妹花：假期不是用来休息的，而是用来反超的！</vt:lpstr>
      <vt:lpstr>月亮和六便士，认知决定选择</vt:lpstr>
      <vt:lpstr>月亮和六便士，认知决定选择</vt:lpstr>
      <vt:lpstr>月亮和六便士，认知决定选择</vt:lpstr>
      <vt:lpstr>月亮和六便士，认知决定选择</vt:lpstr>
      <vt:lpstr>小目标，大梦想</vt:lpstr>
      <vt:lpstr>【小故事，大道理】读一读，议一议。</vt:lpstr>
      <vt:lpstr>【小故事，大道理】读一读，议一议。</vt:lpstr>
      <vt:lpstr>【小故事，大道理】读一读，议一议。</vt:lpstr>
      <vt:lpstr>【小故事，大道理】读一读，议一议。</vt:lpstr>
      <vt:lpstr>【小故事，大道理】读一读，议一议。</vt:lpstr>
      <vt:lpstr>【师说】</vt:lpstr>
      <vt:lpstr>给梦想插上翅膀--可参考计划表格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江苏省锡山高级中学校长唐江澎在毕业典礼如是说：</vt:lpstr>
      <vt:lpstr>【小结】</vt:lpstr>
      <vt:lpstr>PowerPoint 演示文稿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昆明湖</cp:lastModifiedBy>
  <cp:revision>197</cp:revision>
  <dcterms:created xsi:type="dcterms:W3CDTF">2019-06-19T02:08:00Z</dcterms:created>
  <dcterms:modified xsi:type="dcterms:W3CDTF">2022-12-26T14:21:14Z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7D93811D48494F269CB7285C25114E63</vt:lpwstr>
  </property>
</Properties>
</file>