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61" r:id="rId5"/>
    <p:sldId id="260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304" r:id="rId16"/>
    <p:sldId id="286" r:id="rId17"/>
    <p:sldId id="276" r:id="rId18"/>
    <p:sldId id="279" r:id="rId19"/>
    <p:sldId id="280" r:id="rId20"/>
    <p:sldId id="290" r:id="rId21"/>
    <p:sldId id="285" r:id="rId22"/>
    <p:sldId id="283" r:id="rId23"/>
    <p:sldId id="284" r:id="rId24"/>
    <p:sldId id="297" r:id="rId25"/>
    <p:sldId id="294" r:id="rId26"/>
    <p:sldId id="295" r:id="rId27"/>
    <p:sldId id="256" r:id="rId28"/>
    <p:sldId id="292" r:id="rId29"/>
    <p:sldId id="293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魏耀辉" initials="魏耀辉" lastIdx="6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177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5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6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tags" Target="../tags/tag1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0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1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69.xml"/><Relationship Id="rId16" Type="http://schemas.openxmlformats.org/officeDocument/2006/relationships/tags" Target="../tags/tag168.xml"/><Relationship Id="rId15" Type="http://schemas.openxmlformats.org/officeDocument/2006/relationships/tags" Target="../tags/tag167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tags" Target="../tags/tag15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70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2.xml"/><Relationship Id="rId2" Type="http://schemas.openxmlformats.org/officeDocument/2006/relationships/image" Target="../media/image11.png"/><Relationship Id="rId1" Type="http://schemas.openxmlformats.org/officeDocument/2006/relationships/hyperlink" Target="&#20026;&#28909;&#29233;&#32780;&#25340;&#65281;&#22823;&#23567;&#8220;&#33487;&#31070;&#8221;&#26790;&#24187;&#32852;&#21160;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73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6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 l="10558" t="10791" r="7705" b="1079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547688" y="546100"/>
            <a:ext cx="11096625" cy="5765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7611" r="22657" b="32468"/>
          <a:stretch>
            <a:fillRect/>
          </a:stretch>
        </p:blipFill>
        <p:spPr>
          <a:xfrm>
            <a:off x="8401048" y="3576720"/>
            <a:ext cx="4038600" cy="392898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108199" y="4158712"/>
            <a:ext cx="6099875" cy="1445149"/>
            <a:chOff x="3076575" y="3009900"/>
            <a:chExt cx="6099875" cy="172555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076575" y="3009900"/>
              <a:ext cx="6048375" cy="0"/>
            </a:xfrm>
            <a:prstGeom prst="line">
              <a:avLst/>
            </a:prstGeom>
            <a:ln w="19050">
              <a:solidFill>
                <a:srgbClr val="B139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076575" y="4735455"/>
              <a:ext cx="6048375" cy="0"/>
            </a:xfrm>
            <a:prstGeom prst="line">
              <a:avLst/>
            </a:prstGeom>
            <a:ln w="19050">
              <a:solidFill>
                <a:srgbClr val="99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3160963" y="3193074"/>
              <a:ext cx="6015487" cy="143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sz="2400" b="1" dirty="0">
                  <a:gradFill>
                    <a:gsLst>
                      <a:gs pos="0">
                        <a:srgbClr val="B1393F"/>
                      </a:gs>
                      <a:gs pos="100000">
                        <a:srgbClr val="762529"/>
                      </a:gs>
                    </a:gsLst>
                    <a:lin ang="27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你的名字那么好听，</a:t>
              </a:r>
              <a:endParaRPr lang="zh-CN" altLang="en-US" sz="2400" b="1" dirty="0">
                <a:gradFill>
                  <a:gsLst>
                    <a:gs pos="0">
                      <a:srgbClr val="B1393F"/>
                    </a:gs>
                    <a:gs pos="100000">
                      <a:srgbClr val="762529"/>
                    </a:gs>
                  </a:gsLst>
                  <a:lin ang="27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00000"/>
                </a:lnSpc>
              </a:pPr>
              <a:endParaRPr lang="zh-CN" altLang="en-US" sz="2400" b="1" dirty="0">
                <a:gradFill>
                  <a:gsLst>
                    <a:gs pos="0">
                      <a:srgbClr val="B1393F"/>
                    </a:gs>
                    <a:gs pos="100000">
                      <a:srgbClr val="762529"/>
                    </a:gs>
                  </a:gsLst>
                  <a:lin ang="27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00000"/>
                </a:lnSpc>
              </a:pPr>
              <a:r>
                <a:rPr lang="zh-CN" altLang="en-US" sz="2400" b="1" dirty="0">
                  <a:gradFill>
                    <a:gsLst>
                      <a:gs pos="0">
                        <a:srgbClr val="B1393F"/>
                      </a:gs>
                      <a:gs pos="100000">
                        <a:srgbClr val="762529"/>
                      </a:gs>
                    </a:gsLst>
                    <a:lin ang="270000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一定会出现在心仪大学的录取通知书上啊！</a:t>
              </a:r>
              <a:endParaRPr lang="zh-CN" altLang="en-US" sz="2400" b="1" dirty="0">
                <a:gradFill>
                  <a:gsLst>
                    <a:gs pos="0">
                      <a:srgbClr val="B1393F"/>
                    </a:gs>
                    <a:gs pos="100000">
                      <a:srgbClr val="762529"/>
                    </a:gs>
                  </a:gsLst>
                  <a:lin ang="270000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 descr="7b0a2020202022776f7264617274223a20227b5c2269645c223a32353030353034392c5c227469645c223a31333439337d220a7d0a"/>
          <p:cNvSpPr/>
          <p:nvPr/>
        </p:nvSpPr>
        <p:spPr>
          <a:xfrm>
            <a:off x="1703070" y="1455420"/>
            <a:ext cx="8922385" cy="1201420"/>
          </a:xfrm>
          <a:prstGeom prst="rect">
            <a:avLst/>
          </a:prstGeom>
          <a:noFill/>
        </p:spPr>
        <p:txBody>
          <a:bodyPr wrap="square" lIns="90170" tIns="46990" rIns="90170" bIns="46990" rtlCol="0" anchor="t">
            <a:spAutoFit/>
            <a:scene3d>
              <a:camera prst="obliqueTopRight"/>
              <a:lightRig rig="threePt" dir="t"/>
            </a:scene3d>
            <a:sp3d extrusionH="254000" contourW="6350">
              <a:extrusionClr>
                <a:srgbClr val="CC0400"/>
              </a:extrusionClr>
              <a:contourClr>
                <a:srgbClr val="CC0400"/>
              </a:contourClr>
            </a:sp3d>
          </a:bodyPr>
          <a:p>
            <a:pPr algn="ctr"/>
            <a:r>
              <a:rPr lang="zh-CN" altLang="en-US" sz="7200">
                <a:ln w="44450" cmpd="sng">
                  <a:solidFill>
                    <a:srgbClr val="FDFFFF"/>
                  </a:solidFill>
                  <a:prstDash val="solid"/>
                </a:ln>
                <a:gradFill>
                  <a:gsLst>
                    <a:gs pos="0">
                      <a:srgbClr val="FFECD1"/>
                    </a:gs>
                    <a:gs pos="96000">
                      <a:srgbClr val="F70909"/>
                    </a:gs>
                  </a:gsLst>
                  <a:lin ang="5400000" scaled="0"/>
                </a:gradFill>
                <a:effectLst/>
                <a:latin typeface="汉仪力量黑简" panose="00020600040101010101" charset="-122"/>
                <a:ea typeface="汉仪力量黑简" panose="00020600040101010101" charset="-122"/>
              </a:rPr>
              <a:t>锦鲤出征，中考必胜！</a:t>
            </a:r>
            <a:endParaRPr lang="zh-CN" altLang="en-US" sz="7200">
              <a:ln w="44450" cmpd="sng">
                <a:solidFill>
                  <a:srgbClr val="FDFFFF"/>
                </a:solidFill>
                <a:prstDash val="solid"/>
              </a:ln>
              <a:gradFill>
                <a:gsLst>
                  <a:gs pos="0">
                    <a:srgbClr val="FFECD1"/>
                  </a:gs>
                  <a:gs pos="96000">
                    <a:srgbClr val="F70909"/>
                  </a:gs>
                </a:gsLst>
                <a:lin ang="5400000" scaled="0"/>
              </a:gradFill>
              <a:effectLst/>
              <a:latin typeface="汉仪力量黑简" panose="00020600040101010101" charset="-122"/>
              <a:ea typeface="汉仪力量黑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12615" y="3116580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/>
              <a:t>考前叮嘱班会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38830"/>
            <a:ext cx="10969200" cy="70560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7030A0"/>
                </a:solidFill>
              </a:rPr>
              <a:t>5.</a:t>
            </a:r>
            <a:r>
              <a:rPr lang="zh-CN" altLang="en-US">
                <a:solidFill>
                  <a:srgbClr val="7030A0"/>
                </a:solidFill>
              </a:rPr>
              <a:t>沉稳做题，正确应对“舌尖现象”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460" y="1238250"/>
            <a:ext cx="6159500" cy="5424805"/>
          </a:xfrm>
          <a:ln w="57150">
            <a:solidFill>
              <a:srgbClr val="00B0F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000" b="1">
                <a:highlight>
                  <a:srgbClr val="00FFFF"/>
                </a:highlight>
              </a:rPr>
              <a:t>【心态</a:t>
            </a:r>
            <a:r>
              <a:rPr lang="en-US" altLang="zh-CN" sz="2000" b="1">
                <a:highlight>
                  <a:srgbClr val="00FFFF"/>
                </a:highlight>
              </a:rPr>
              <a:t>5</a:t>
            </a:r>
            <a:r>
              <a:rPr lang="zh-CN" altLang="en-US" sz="2000" b="1">
                <a:highlight>
                  <a:srgbClr val="00FFFF"/>
                </a:highlight>
              </a:rPr>
              <a:t>】</a:t>
            </a:r>
            <a:r>
              <a:rPr lang="zh-CN" altLang="en-US" sz="2000" b="1"/>
              <a:t>我明明已经尽力充分准备了，</a:t>
            </a:r>
            <a:r>
              <a:rPr lang="zh-CN" altLang="en-US" sz="2000" b="1">
                <a:solidFill>
                  <a:schemeClr val="accent6"/>
                </a:solidFill>
              </a:rPr>
              <a:t>可是一进考场，总有脑子发空心发虚的感觉。</a:t>
            </a:r>
            <a:r>
              <a:rPr lang="zh-CN" altLang="en-US" sz="2000" b="1"/>
              <a:t>有时考试题目明明看着眼熟，可想半天愣是想不出来，急得心慌慌的，后面的题都定不下心来做了。</a:t>
            </a:r>
            <a:endParaRPr lang="zh-CN" altLang="en-US" sz="2000" b="1"/>
          </a:p>
          <a:p>
            <a:r>
              <a:rPr lang="zh-CN" altLang="en-US" sz="2000" b="1">
                <a:highlight>
                  <a:srgbClr val="00FFFF"/>
                </a:highlight>
              </a:rPr>
              <a:t>【分析】</a:t>
            </a:r>
            <a:r>
              <a:rPr lang="zh-CN" altLang="en-US" sz="2000" b="1"/>
              <a:t>在考试中出现这种现象，如一些很容易的题目，答案就在嘴边盘旋，但就是写不出来，</a:t>
            </a:r>
            <a:r>
              <a:rPr lang="zh-CN" altLang="en-US" sz="2000" b="1">
                <a:solidFill>
                  <a:schemeClr val="accent6"/>
                </a:solidFill>
              </a:rPr>
              <a:t>心理学家称之为“舌尖现象”</a:t>
            </a:r>
            <a:r>
              <a:rPr lang="zh-CN" altLang="en-US" sz="2000" b="1"/>
              <a:t>。大多数人都遇到过这种现象，主要是在回忆信息过程中出现的暂时性的遗忘。因为无论平时学习多么认真，总会有些地方学得不是很扎实，身处紧张的考试环境中，就不可避免会出现“舌尖现象”，影响到情绪和信心。</a:t>
            </a:r>
            <a:endParaRPr lang="zh-CN" altLang="en-US" sz="2000" b="1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513830" y="1071245"/>
            <a:ext cx="5522595" cy="5495290"/>
          </a:xfrm>
          <a:ln w="57150">
            <a:solidFill>
              <a:srgbClr val="FF0000"/>
            </a:solidFill>
            <a:prstDash val="sysDot"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2200" b="1">
                <a:highlight>
                  <a:srgbClr val="00FFFF"/>
                </a:highlight>
              </a:rPr>
              <a:t>【锦鲤妙招】</a:t>
            </a:r>
            <a:endParaRPr lang="zh-CN" altLang="en-US" sz="2200" b="1">
              <a:highlight>
                <a:srgbClr val="00FFFF"/>
              </a:highlight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chemeClr val="accent6"/>
                </a:solidFill>
              </a:rPr>
              <a:t>1.扎实复习：</a:t>
            </a:r>
            <a:r>
              <a:rPr lang="zh-CN" altLang="en-US" sz="2200" b="1"/>
              <a:t>利用复习阶段</a:t>
            </a:r>
            <a:r>
              <a:rPr lang="zh-CN" altLang="en-US" sz="2200" b="1">
                <a:solidFill>
                  <a:schemeClr val="accent6"/>
                </a:solidFill>
              </a:rPr>
              <a:t>建立起熟悉有效的知识体系，借助多种记忆方法巩固所学的知识，并建立起有效的检索体系</a:t>
            </a:r>
            <a:r>
              <a:rPr lang="zh-CN" altLang="en-US" sz="2200" b="1"/>
              <a:t>，争取在需要运用知识的时候就能准确及时地提取出来。</a:t>
            </a:r>
            <a:endParaRPr lang="zh-CN" altLang="en-US" sz="2200" b="1"/>
          </a:p>
          <a:p>
            <a:pPr>
              <a:lnSpc>
                <a:spcPct val="100000"/>
              </a:lnSpc>
            </a:pPr>
            <a:r>
              <a:rPr lang="zh-CN" altLang="en-US" sz="2200" b="1">
                <a:solidFill>
                  <a:schemeClr val="accent6"/>
                </a:solidFill>
              </a:rPr>
              <a:t>2.保持冷静：</a:t>
            </a:r>
            <a:r>
              <a:rPr lang="zh-CN" altLang="en-US" sz="2200" b="1"/>
              <a:t>当考试过程中遇到“舌尖现象”，尽量要</a:t>
            </a:r>
            <a:r>
              <a:rPr lang="zh-CN" altLang="en-US" sz="2200" b="1">
                <a:solidFill>
                  <a:schemeClr val="accent6"/>
                </a:solidFill>
              </a:rPr>
              <a:t>保持冷静，深呼吸让自己放松。</a:t>
            </a:r>
            <a:r>
              <a:rPr lang="zh-CN" altLang="en-US" sz="2200" b="1"/>
              <a:t>然后努力回想与之相关的学习内容，寻找解决这一问题的有效线索。</a:t>
            </a:r>
            <a:r>
              <a:rPr lang="zh-CN" altLang="en-US" sz="2200" b="1">
                <a:solidFill>
                  <a:schemeClr val="accent6"/>
                </a:solidFill>
              </a:rPr>
              <a:t>如果还是记不起来，就暂时先放下这道题，把注意力转移到其他题目上</a:t>
            </a:r>
            <a:r>
              <a:rPr lang="zh-CN" altLang="en-US" sz="2200" b="1"/>
              <a:t>，以免耽误太多时间，也许过一会儿就能想到答案，更有可能在做其他题的过程中受到启发而茅塞顿开。</a:t>
            </a:r>
            <a:endParaRPr lang="zh-CN" altLang="en-US" sz="22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7030A0"/>
                </a:solidFill>
              </a:rPr>
              <a:t>二、知考场细节，稳考试心态</a:t>
            </a:r>
            <a:endParaRPr lang="zh-CN" altLang="en-US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34410"/>
            <a:ext cx="10969200" cy="70560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rgbClr val="7030A0"/>
                </a:solidFill>
              </a:rPr>
              <a:t>1.</a:t>
            </a:r>
            <a:r>
              <a:rPr lang="zh-CN" altLang="en-US" dirty="0">
                <a:solidFill>
                  <a:srgbClr val="7030A0"/>
                </a:solidFill>
                <a:sym typeface="+mn-ea"/>
              </a:rPr>
              <a:t>进入试室</a:t>
            </a:r>
            <a:r>
              <a:rPr lang="zh-CN" altLang="en-US" dirty="0" smtClean="0">
                <a:solidFill>
                  <a:srgbClr val="7030A0"/>
                </a:solidFill>
                <a:sym typeface="+mn-ea"/>
              </a:rPr>
              <a:t>后发现空调口对着自己吹、发现自己位置有阳光晒到，咋办？</a:t>
            </a:r>
            <a:endParaRPr lang="zh-CN" altLang="en-US" dirty="0" smtClean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460" y="1774825"/>
            <a:ext cx="6159500" cy="4325620"/>
          </a:xfrm>
          <a:ln w="57150">
            <a:solidFill>
              <a:srgbClr val="00B0F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4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有困难找监考老师或者志愿者。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不过上面的情况应该不会出现，考场要求志愿者提前开好空调降温，在考生进入考场前将风口往上调；试室两边的窗帘会拉上，为考生营造安全、温馨的免打扰环境，所以坐在窗边的小朋友，淡定哈！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此外，考场还会要求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监考员要穿走路没有声音的鞋子，非必要不要走动。</a:t>
            </a:r>
            <a:endParaRPr lang="zh-CN" altLang="en-US" sz="2400" b="1" dirty="0" smtClean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74865" y="1324610"/>
            <a:ext cx="4064635" cy="4684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文本框 3"/>
          <p:cNvSpPr txBox="1"/>
          <p:nvPr/>
        </p:nvSpPr>
        <p:spPr>
          <a:xfrm>
            <a:off x="541338" y="442913"/>
            <a:ext cx="11255375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两个监考员，在试室里怎么坐呀？</a:t>
            </a:r>
            <a:endParaRPr lang="zh-CN" altLang="en-US" sz="32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7688" y="1531938"/>
            <a:ext cx="11098213" cy="107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68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考试过程中，甲监考员在讲坛前面观察考生情况；乙监考员在考场后面分开两边观察考生情况。</a:t>
            </a:r>
            <a:endParaRPr kumimoji="0" lang="zh-CN" altLang="en-US" sz="268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0200" y="2295525"/>
            <a:ext cx="3070225" cy="1557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172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16863" y="3182938"/>
            <a:ext cx="622300" cy="366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172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讲台</a:t>
            </a:r>
            <a:endParaRPr kumimoji="0" lang="zh-CN" altLang="en-US" sz="1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56488" y="3562350"/>
            <a:ext cx="501650" cy="24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rgbClr val="2429F4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甲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srgbClr val="2429F4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32838" y="3522663"/>
            <a:ext cx="501650" cy="24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rgbClr val="2429F4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乙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srgbClr val="2429F4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8920" name="文本框 14"/>
          <p:cNvSpPr txBox="1"/>
          <p:nvPr/>
        </p:nvSpPr>
        <p:spPr>
          <a:xfrm>
            <a:off x="620713" y="3722688"/>
            <a:ext cx="11255375" cy="744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今年中考要求戴口罩吗？</a:t>
            </a:r>
            <a:endParaRPr lang="zh-CN" altLang="en-US" sz="32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8500" y="4633913"/>
            <a:ext cx="5843588" cy="56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68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可</a:t>
            </a:r>
            <a:r>
              <a:rPr kumimoji="0" lang="zh-CN" altLang="en-US" sz="268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自行决定是否佩戴</a:t>
            </a:r>
            <a:r>
              <a:rPr kumimoji="0" lang="zh-CN" altLang="en-US" sz="268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，建议不戴！</a:t>
            </a:r>
            <a:endParaRPr kumimoji="0" lang="zh-CN" altLang="en-US" sz="268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26790"/>
            <a:ext cx="10969200" cy="705600"/>
          </a:xfrm>
        </p:spPr>
        <p:txBody>
          <a:bodyPr>
            <a:normAutofit/>
          </a:bodyPr>
          <a:p>
            <a:r>
              <a:rPr lang="en-US" altLang="zh-CN" dirty="0" smtClean="0">
                <a:solidFill>
                  <a:srgbClr val="7030A0"/>
                </a:solidFill>
                <a:sym typeface="+mn-ea"/>
              </a:rPr>
              <a:t>4.</a:t>
            </a:r>
            <a:r>
              <a:rPr lang="zh-CN" altLang="en-US" dirty="0" smtClean="0">
                <a:solidFill>
                  <a:srgbClr val="7030A0"/>
                </a:solidFill>
                <a:sym typeface="+mn-ea"/>
              </a:rPr>
              <a:t>以下要求也要牢记</a:t>
            </a:r>
            <a:endParaRPr lang="zh-CN" altLang="en-US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392610"/>
            <a:ext cx="10969200" cy="4759200"/>
          </a:xfrm>
        </p:spPr>
        <p:txBody>
          <a:bodyPr>
            <a:normAutofit fontScale="90000"/>
          </a:bodyPr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）耳塞、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坐垫、不透水杯、有图案笔袋不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能带进考场。（详见之前发的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考生守则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）纸巾要进考场，必须去外包装，且打开检查没问题才可以带进考场。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）电子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工具不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能带进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考场！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）答卷指令还没下达时，不能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答卷！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）收卷指令下达时，必须停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笔！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考试中途，若有内急，必须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有同性监考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老师陪同才能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去，据说如厕过程是不能关门的。调节好三急，避开考试时间。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34410"/>
            <a:ext cx="10969200" cy="70560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7030A0"/>
                </a:solidFill>
              </a:rPr>
              <a:t>5.</a:t>
            </a:r>
            <a:r>
              <a:rPr lang="zh-CN" altLang="en-US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进考场还没发答题卡和试卷，我们可以这么做</a:t>
            </a:r>
            <a:endParaRPr lang="zh-CN" altLang="en-US" dirty="0" smtClean="0">
              <a:solidFill>
                <a:srgbClr val="7030A0"/>
              </a:solidFill>
              <a:latin typeface="黑体" panose="02010609060101010101" pitchFamily="49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460" y="1537335"/>
            <a:ext cx="6525895" cy="4325620"/>
          </a:xfrm>
          <a:ln w="57150">
            <a:solidFill>
              <a:srgbClr val="00B0F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议做两件事情：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“回首往事”和“展望未来”</a:t>
            </a:r>
            <a:r>
              <a:rPr lang="zh-CN" altLang="en-US" sz="2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2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2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回首</a:t>
            </a:r>
            <a:r>
              <a:rPr lang="zh-CN" altLang="en-US" sz="2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往事：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近期考试中的积累的答题技巧和重要的知识点</a:t>
            </a:r>
            <a:r>
              <a:rPr lang="zh-CN" altLang="en-US" sz="2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，有争分思维。紧张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的时候可以</a:t>
            </a:r>
            <a:r>
              <a:rPr lang="zh-CN" altLang="en-US" sz="2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嫣然一笑或深呼吸，缓和下心情。</a:t>
            </a:r>
            <a:endParaRPr lang="zh-CN" altLang="en-US" sz="22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2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展望</a:t>
            </a:r>
            <a:r>
              <a:rPr lang="zh-CN" altLang="en-US" sz="2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未来</a:t>
            </a:r>
            <a:r>
              <a:rPr lang="zh-CN" altLang="en-US" sz="2200" b="1" dirty="0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2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提醒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自己</a:t>
            </a:r>
            <a:r>
              <a:rPr lang="zh-CN" altLang="en-US" sz="2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，注意做题节奏，坚决不留白；提醒自己特别要注意提防哪些地方，保持清醒答题策略。</a:t>
            </a:r>
            <a:endParaRPr lang="zh-CN" altLang="en-US" sz="22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37095" y="1648460"/>
            <a:ext cx="4469765" cy="4214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858520" y="1686560"/>
            <a:ext cx="1617345" cy="4074160"/>
            <a:chOff x="1352" y="2656"/>
            <a:chExt cx="2547" cy="6416"/>
          </a:xfrm>
        </p:grpSpPr>
        <p:sp>
          <p:nvSpPr>
            <p:cNvPr id="23" name="文本框 22"/>
            <p:cNvSpPr txBox="1"/>
            <p:nvPr>
              <p:custDataLst>
                <p:tags r:id="rId1"/>
              </p:custDataLst>
            </p:nvPr>
          </p:nvSpPr>
          <p:spPr>
            <a:xfrm>
              <a:off x="1359" y="3968"/>
              <a:ext cx="2540" cy="510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浏览全卷，看是否试卷有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破损、漏印、缺页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。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28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35" name="任意形状 34" descr="A0"/>
            <p:cNvSpPr/>
            <p:nvPr>
              <p:custDataLst>
                <p:tags r:id="rId2"/>
              </p:custDataLst>
            </p:nvPr>
          </p:nvSpPr>
          <p:spPr>
            <a:xfrm>
              <a:off x="1352" y="2661"/>
              <a:ext cx="1146" cy="1242"/>
            </a:xfrm>
            <a:custGeom>
              <a:avLst/>
              <a:gdLst>
                <a:gd name="connsiteX0" fmla="*/ 364766 w 727856"/>
                <a:gd name="connsiteY0" fmla="*/ 0 h 788745"/>
                <a:gd name="connsiteX1" fmla="*/ 727856 w 727856"/>
                <a:gd name="connsiteY1" fmla="*/ 356361 h 788745"/>
                <a:gd name="connsiteX2" fmla="*/ 727856 w 727856"/>
                <a:gd name="connsiteY2" fmla="*/ 788745 h 788745"/>
                <a:gd name="connsiteX3" fmla="*/ 509329 w 727856"/>
                <a:gd name="connsiteY3" fmla="*/ 788745 h 788745"/>
                <a:gd name="connsiteX4" fmla="*/ 509329 w 727856"/>
                <a:gd name="connsiteY4" fmla="*/ 359739 h 788745"/>
                <a:gd name="connsiteX5" fmla="*/ 364766 w 727856"/>
                <a:gd name="connsiteY5" fmla="*/ 196675 h 788745"/>
                <a:gd name="connsiteX6" fmla="*/ 218527 w 727856"/>
                <a:gd name="connsiteY6" fmla="*/ 359726 h 788745"/>
                <a:gd name="connsiteX7" fmla="*/ 218527 w 727856"/>
                <a:gd name="connsiteY7" fmla="*/ 788745 h 788745"/>
                <a:gd name="connsiteX8" fmla="*/ 0 w 727856"/>
                <a:gd name="connsiteY8" fmla="*/ 788745 h 788745"/>
                <a:gd name="connsiteX9" fmla="*/ 0 w 727856"/>
                <a:gd name="connsiteY9" fmla="*/ 356361 h 788745"/>
                <a:gd name="connsiteX10" fmla="*/ 364766 w 727856"/>
                <a:gd name="connsiteY10" fmla="*/ 0 h 78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856" h="788745">
                  <a:moveTo>
                    <a:pt x="364766" y="0"/>
                  </a:moveTo>
                  <a:cubicBezTo>
                    <a:pt x="559751" y="0"/>
                    <a:pt x="727856" y="127751"/>
                    <a:pt x="727856" y="356361"/>
                  </a:cubicBezTo>
                  <a:lnTo>
                    <a:pt x="727856" y="788745"/>
                  </a:lnTo>
                  <a:lnTo>
                    <a:pt x="509329" y="788745"/>
                  </a:lnTo>
                  <a:lnTo>
                    <a:pt x="509329" y="359739"/>
                  </a:lnTo>
                  <a:cubicBezTo>
                    <a:pt x="509329" y="258868"/>
                    <a:pt x="450501" y="196675"/>
                    <a:pt x="364766" y="196675"/>
                  </a:cubicBezTo>
                  <a:cubicBezTo>
                    <a:pt x="279044" y="196675"/>
                    <a:pt x="218527" y="258868"/>
                    <a:pt x="218527" y="359726"/>
                  </a:cubicBezTo>
                  <a:lnTo>
                    <a:pt x="218527" y="788745"/>
                  </a:lnTo>
                  <a:lnTo>
                    <a:pt x="0" y="788745"/>
                  </a:lnTo>
                  <a:lnTo>
                    <a:pt x="0" y="356361"/>
                  </a:lnTo>
                  <a:cubicBezTo>
                    <a:pt x="0" y="127751"/>
                    <a:pt x="169781" y="0"/>
                    <a:pt x="364766" y="0"/>
                  </a:cubicBezTo>
                  <a:close/>
                </a:path>
              </a:pathLst>
            </a:custGeom>
            <a:solidFill>
              <a:schemeClr val="accent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形状 35" descr="A1"/>
            <p:cNvSpPr/>
            <p:nvPr>
              <p:custDataLst>
                <p:tags r:id="rId3"/>
              </p:custDataLst>
            </p:nvPr>
          </p:nvSpPr>
          <p:spPr>
            <a:xfrm>
              <a:off x="2994" y="2656"/>
              <a:ext cx="744" cy="1247"/>
            </a:xfrm>
            <a:custGeom>
              <a:avLst/>
              <a:gdLst>
                <a:gd name="connsiteX0" fmla="*/ 249135 w 472518"/>
                <a:gd name="connsiteY0" fmla="*/ 0 h 791959"/>
                <a:gd name="connsiteX1" fmla="*/ 472518 w 472518"/>
                <a:gd name="connsiteY1" fmla="*/ 0 h 791959"/>
                <a:gd name="connsiteX2" fmla="*/ 472518 w 472518"/>
                <a:gd name="connsiteY2" fmla="*/ 791959 h 791959"/>
                <a:gd name="connsiteX3" fmla="*/ 249161 w 472518"/>
                <a:gd name="connsiteY3" fmla="*/ 791959 h 791959"/>
                <a:gd name="connsiteX4" fmla="*/ 249161 w 472518"/>
                <a:gd name="connsiteY4" fmla="*/ 240582 h 791959"/>
                <a:gd name="connsiteX5" fmla="*/ 0 w 472518"/>
                <a:gd name="connsiteY5" fmla="*/ 457075 h 791959"/>
                <a:gd name="connsiteX6" fmla="*/ 0 w 472518"/>
                <a:gd name="connsiteY6" fmla="*/ 216518 h 79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8" h="791959">
                  <a:moveTo>
                    <a:pt x="249135" y="0"/>
                  </a:moveTo>
                  <a:lnTo>
                    <a:pt x="472518" y="0"/>
                  </a:lnTo>
                  <a:lnTo>
                    <a:pt x="472518" y="791959"/>
                  </a:lnTo>
                  <a:lnTo>
                    <a:pt x="249161" y="791959"/>
                  </a:lnTo>
                  <a:lnTo>
                    <a:pt x="249161" y="240582"/>
                  </a:lnTo>
                  <a:lnTo>
                    <a:pt x="0" y="457075"/>
                  </a:lnTo>
                  <a:lnTo>
                    <a:pt x="0" y="216518"/>
                  </a:lnTo>
                  <a:close/>
                </a:path>
              </a:pathLst>
            </a:custGeom>
            <a:solidFill>
              <a:schemeClr val="accent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94075" y="1690370"/>
            <a:ext cx="2056765" cy="3797300"/>
            <a:chOff x="5345" y="2662"/>
            <a:chExt cx="3239" cy="5980"/>
          </a:xfrm>
        </p:grpSpPr>
        <p:sp>
          <p:nvSpPr>
            <p:cNvPr id="25" name="文本框 24"/>
            <p:cNvSpPr txBox="1"/>
            <p:nvPr>
              <p:custDataLst>
                <p:tags r:id="rId4"/>
              </p:custDataLst>
            </p:nvPr>
          </p:nvSpPr>
          <p:spPr>
            <a:xfrm>
              <a:off x="5345" y="4276"/>
              <a:ext cx="3239" cy="436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试卷及草稿纸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按要求填写姓名、考号、座位号。项目应细心正确，一步到位。</a:t>
              </a:r>
              <a:endParaRPr lang="zh-CN" altLang="en-US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endParaRPr>
            </a:p>
          </p:txBody>
        </p:sp>
        <p:sp>
          <p:nvSpPr>
            <p:cNvPr id="40" name="任意形状 39" descr="A0"/>
            <p:cNvSpPr/>
            <p:nvPr>
              <p:custDataLst>
                <p:tags r:id="rId5"/>
              </p:custDataLst>
            </p:nvPr>
          </p:nvSpPr>
          <p:spPr>
            <a:xfrm>
              <a:off x="5991" y="2662"/>
              <a:ext cx="1146" cy="1241"/>
            </a:xfrm>
            <a:custGeom>
              <a:avLst/>
              <a:gdLst>
                <a:gd name="connsiteX0" fmla="*/ 364766 w 727856"/>
                <a:gd name="connsiteY0" fmla="*/ 0 h 788110"/>
                <a:gd name="connsiteX1" fmla="*/ 727856 w 727856"/>
                <a:gd name="connsiteY1" fmla="*/ 356361 h 788110"/>
                <a:gd name="connsiteX2" fmla="*/ 727856 w 727856"/>
                <a:gd name="connsiteY2" fmla="*/ 788110 h 788110"/>
                <a:gd name="connsiteX3" fmla="*/ 509329 w 727856"/>
                <a:gd name="connsiteY3" fmla="*/ 788110 h 788110"/>
                <a:gd name="connsiteX4" fmla="*/ 509329 w 727856"/>
                <a:gd name="connsiteY4" fmla="*/ 359739 h 788110"/>
                <a:gd name="connsiteX5" fmla="*/ 364766 w 727856"/>
                <a:gd name="connsiteY5" fmla="*/ 196675 h 788110"/>
                <a:gd name="connsiteX6" fmla="*/ 218527 w 727856"/>
                <a:gd name="connsiteY6" fmla="*/ 359726 h 788110"/>
                <a:gd name="connsiteX7" fmla="*/ 218527 w 727856"/>
                <a:gd name="connsiteY7" fmla="*/ 788110 h 788110"/>
                <a:gd name="connsiteX8" fmla="*/ 0 w 727856"/>
                <a:gd name="connsiteY8" fmla="*/ 788110 h 788110"/>
                <a:gd name="connsiteX9" fmla="*/ 0 w 727856"/>
                <a:gd name="connsiteY9" fmla="*/ 356361 h 788110"/>
                <a:gd name="connsiteX10" fmla="*/ 364766 w 727856"/>
                <a:gd name="connsiteY10" fmla="*/ 0 h 78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856" h="788110">
                  <a:moveTo>
                    <a:pt x="364766" y="0"/>
                  </a:moveTo>
                  <a:cubicBezTo>
                    <a:pt x="559751" y="0"/>
                    <a:pt x="727856" y="127751"/>
                    <a:pt x="727856" y="356361"/>
                  </a:cubicBezTo>
                  <a:lnTo>
                    <a:pt x="727856" y="788110"/>
                  </a:lnTo>
                  <a:lnTo>
                    <a:pt x="509329" y="788110"/>
                  </a:lnTo>
                  <a:lnTo>
                    <a:pt x="509329" y="359739"/>
                  </a:lnTo>
                  <a:cubicBezTo>
                    <a:pt x="509329" y="258868"/>
                    <a:pt x="450501" y="196675"/>
                    <a:pt x="364766" y="196675"/>
                  </a:cubicBezTo>
                  <a:cubicBezTo>
                    <a:pt x="279044" y="196675"/>
                    <a:pt x="218527" y="258868"/>
                    <a:pt x="218527" y="359726"/>
                  </a:cubicBezTo>
                  <a:lnTo>
                    <a:pt x="218527" y="788110"/>
                  </a:lnTo>
                  <a:lnTo>
                    <a:pt x="0" y="788110"/>
                  </a:lnTo>
                  <a:lnTo>
                    <a:pt x="0" y="356361"/>
                  </a:lnTo>
                  <a:cubicBezTo>
                    <a:pt x="0" y="127751"/>
                    <a:pt x="169781" y="0"/>
                    <a:pt x="364766" y="0"/>
                  </a:cubicBezTo>
                  <a:close/>
                </a:path>
              </a:pathLst>
            </a:custGeom>
            <a:solidFill>
              <a:schemeClr val="accent2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形状 40" descr="A2"/>
            <p:cNvSpPr/>
            <p:nvPr>
              <p:custDataLst>
                <p:tags r:id="rId6"/>
              </p:custDataLst>
            </p:nvPr>
          </p:nvSpPr>
          <p:spPr>
            <a:xfrm>
              <a:off x="7426" y="2664"/>
              <a:ext cx="1158" cy="1240"/>
            </a:xfrm>
            <a:custGeom>
              <a:avLst/>
              <a:gdLst>
                <a:gd name="connsiteX0" fmla="*/ 368584 w 735473"/>
                <a:gd name="connsiteY0" fmla="*/ 0 h 787452"/>
                <a:gd name="connsiteX1" fmla="*/ 735473 w 735473"/>
                <a:gd name="connsiteY1" fmla="*/ 351621 h 787452"/>
                <a:gd name="connsiteX2" fmla="*/ 606386 w 735473"/>
                <a:gd name="connsiteY2" fmla="*/ 628479 h 787452"/>
                <a:gd name="connsiteX3" fmla="*/ 469434 w 735473"/>
                <a:gd name="connsiteY3" fmla="*/ 787452 h 787452"/>
                <a:gd name="connsiteX4" fmla="*/ 200909 w 735473"/>
                <a:gd name="connsiteY4" fmla="*/ 787452 h 787452"/>
                <a:gd name="connsiteX5" fmla="*/ 451816 w 735473"/>
                <a:gd name="connsiteY5" fmla="*/ 495990 h 787452"/>
                <a:gd name="connsiteX6" fmla="*/ 514673 w 735473"/>
                <a:gd name="connsiteY6" fmla="*/ 349914 h 787452"/>
                <a:gd name="connsiteX7" fmla="*/ 368584 w 735473"/>
                <a:gd name="connsiteY7" fmla="*/ 198745 h 787452"/>
                <a:gd name="connsiteX8" fmla="*/ 220815 w 735473"/>
                <a:gd name="connsiteY8" fmla="*/ 353314 h 787452"/>
                <a:gd name="connsiteX9" fmla="*/ 0 w 735473"/>
                <a:gd name="connsiteY9" fmla="*/ 353314 h 787452"/>
                <a:gd name="connsiteX10" fmla="*/ 368584 w 735473"/>
                <a:gd name="connsiteY10" fmla="*/ 0 h 78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473" h="787452">
                  <a:moveTo>
                    <a:pt x="368584" y="0"/>
                  </a:moveTo>
                  <a:cubicBezTo>
                    <a:pt x="582611" y="0"/>
                    <a:pt x="735473" y="134181"/>
                    <a:pt x="735473" y="351621"/>
                  </a:cubicBezTo>
                  <a:cubicBezTo>
                    <a:pt x="735473" y="468815"/>
                    <a:pt x="689617" y="531659"/>
                    <a:pt x="606386" y="628479"/>
                  </a:cubicBezTo>
                  <a:lnTo>
                    <a:pt x="469434" y="787452"/>
                  </a:lnTo>
                  <a:lnTo>
                    <a:pt x="200909" y="787452"/>
                  </a:lnTo>
                  <a:lnTo>
                    <a:pt x="451816" y="495990"/>
                  </a:lnTo>
                  <a:cubicBezTo>
                    <a:pt x="495978" y="443334"/>
                    <a:pt x="514673" y="405957"/>
                    <a:pt x="514673" y="349914"/>
                  </a:cubicBezTo>
                  <a:cubicBezTo>
                    <a:pt x="514673" y="259895"/>
                    <a:pt x="462003" y="198745"/>
                    <a:pt x="368584" y="198745"/>
                  </a:cubicBezTo>
                  <a:cubicBezTo>
                    <a:pt x="295539" y="198745"/>
                    <a:pt x="220815" y="236121"/>
                    <a:pt x="220815" y="353314"/>
                  </a:cubicBezTo>
                  <a:lnTo>
                    <a:pt x="0" y="353314"/>
                  </a:lnTo>
                  <a:cubicBezTo>
                    <a:pt x="0" y="132502"/>
                    <a:pt x="161370" y="13"/>
                    <a:pt x="368584" y="0"/>
                  </a:cubicBezTo>
                  <a:close/>
                </a:path>
              </a:pathLst>
            </a:custGeom>
            <a:solidFill>
              <a:schemeClr val="accent2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01690" y="1688465"/>
            <a:ext cx="3242310" cy="4361180"/>
            <a:chOff x="9294" y="2659"/>
            <a:chExt cx="5106" cy="6868"/>
          </a:xfrm>
        </p:grpSpPr>
        <p:sp>
          <p:nvSpPr>
            <p:cNvPr id="32" name="文本框 31"/>
            <p:cNvSpPr txBox="1"/>
            <p:nvPr>
              <p:custDataLst>
                <p:tags r:id="rId7"/>
              </p:custDataLst>
            </p:nvPr>
          </p:nvSpPr>
          <p:spPr>
            <a:xfrm>
              <a:off x="9294" y="4271"/>
              <a:ext cx="5106" cy="525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再次浏览试卷。对题目难度、题量、题型、答题要求、分值等做到心中有数。然后确定自己的答题方案，即对自己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答题的顺序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和在各个题目上的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时间分配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做出全局性的安排。</a:t>
              </a:r>
              <a:endParaRPr lang="zh-CN" altLang="en-US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endParaRPr>
            </a:p>
          </p:txBody>
        </p:sp>
        <p:sp>
          <p:nvSpPr>
            <p:cNvPr id="42" name="任意形状 41" descr="A0"/>
            <p:cNvSpPr/>
            <p:nvPr>
              <p:custDataLst>
                <p:tags r:id="rId8"/>
              </p:custDataLst>
            </p:nvPr>
          </p:nvSpPr>
          <p:spPr>
            <a:xfrm>
              <a:off x="10630" y="2659"/>
              <a:ext cx="1146" cy="1244"/>
            </a:xfrm>
            <a:custGeom>
              <a:avLst/>
              <a:gdLst>
                <a:gd name="connsiteX0" fmla="*/ 364766 w 727856"/>
                <a:gd name="connsiteY0" fmla="*/ 0 h 790015"/>
                <a:gd name="connsiteX1" fmla="*/ 727856 w 727856"/>
                <a:gd name="connsiteY1" fmla="*/ 356361 h 790015"/>
                <a:gd name="connsiteX2" fmla="*/ 727856 w 727856"/>
                <a:gd name="connsiteY2" fmla="*/ 790015 h 790015"/>
                <a:gd name="connsiteX3" fmla="*/ 509329 w 727856"/>
                <a:gd name="connsiteY3" fmla="*/ 790015 h 790015"/>
                <a:gd name="connsiteX4" fmla="*/ 509329 w 727856"/>
                <a:gd name="connsiteY4" fmla="*/ 359739 h 790015"/>
                <a:gd name="connsiteX5" fmla="*/ 364766 w 727856"/>
                <a:gd name="connsiteY5" fmla="*/ 196675 h 790015"/>
                <a:gd name="connsiteX6" fmla="*/ 218527 w 727856"/>
                <a:gd name="connsiteY6" fmla="*/ 359726 h 790015"/>
                <a:gd name="connsiteX7" fmla="*/ 218527 w 727856"/>
                <a:gd name="connsiteY7" fmla="*/ 790015 h 790015"/>
                <a:gd name="connsiteX8" fmla="*/ 0 w 727856"/>
                <a:gd name="connsiteY8" fmla="*/ 790015 h 790015"/>
                <a:gd name="connsiteX9" fmla="*/ 0 w 727856"/>
                <a:gd name="connsiteY9" fmla="*/ 356361 h 790015"/>
                <a:gd name="connsiteX10" fmla="*/ 364766 w 727856"/>
                <a:gd name="connsiteY10" fmla="*/ 0 h 79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856" h="790015">
                  <a:moveTo>
                    <a:pt x="364766" y="0"/>
                  </a:moveTo>
                  <a:cubicBezTo>
                    <a:pt x="559751" y="0"/>
                    <a:pt x="727856" y="127751"/>
                    <a:pt x="727856" y="356361"/>
                  </a:cubicBezTo>
                  <a:lnTo>
                    <a:pt x="727856" y="790015"/>
                  </a:lnTo>
                  <a:lnTo>
                    <a:pt x="509329" y="790015"/>
                  </a:lnTo>
                  <a:lnTo>
                    <a:pt x="509329" y="359739"/>
                  </a:lnTo>
                  <a:cubicBezTo>
                    <a:pt x="509329" y="258868"/>
                    <a:pt x="450501" y="196675"/>
                    <a:pt x="364766" y="196675"/>
                  </a:cubicBezTo>
                  <a:cubicBezTo>
                    <a:pt x="279044" y="196675"/>
                    <a:pt x="218527" y="258868"/>
                    <a:pt x="218527" y="359726"/>
                  </a:cubicBezTo>
                  <a:lnTo>
                    <a:pt x="218527" y="790015"/>
                  </a:lnTo>
                  <a:lnTo>
                    <a:pt x="0" y="790015"/>
                  </a:lnTo>
                  <a:lnTo>
                    <a:pt x="0" y="356361"/>
                  </a:lnTo>
                  <a:cubicBezTo>
                    <a:pt x="0" y="127751"/>
                    <a:pt x="169781" y="0"/>
                    <a:pt x="364766" y="0"/>
                  </a:cubicBezTo>
                  <a:close/>
                </a:path>
              </a:pathLst>
            </a:custGeom>
            <a:solidFill>
              <a:schemeClr val="accent3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形状 42" descr="A3"/>
            <p:cNvSpPr/>
            <p:nvPr>
              <p:custDataLst>
                <p:tags r:id="rId9"/>
              </p:custDataLst>
            </p:nvPr>
          </p:nvSpPr>
          <p:spPr>
            <a:xfrm>
              <a:off x="12061" y="2660"/>
              <a:ext cx="1163" cy="1243"/>
            </a:xfrm>
            <a:custGeom>
              <a:avLst/>
              <a:gdLst>
                <a:gd name="connsiteX0" fmla="*/ 366251 w 738805"/>
                <a:gd name="connsiteY0" fmla="*/ 0 h 789382"/>
                <a:gd name="connsiteX1" fmla="*/ 730827 w 738805"/>
                <a:gd name="connsiteY1" fmla="*/ 342734 h 789382"/>
                <a:gd name="connsiteX2" fmla="*/ 593067 w 738805"/>
                <a:gd name="connsiteY2" fmla="*/ 588028 h 789382"/>
                <a:gd name="connsiteX3" fmla="*/ 735529 w 738805"/>
                <a:gd name="connsiteY3" fmla="*/ 763096 h 789382"/>
                <a:gd name="connsiteX4" fmla="*/ 738805 w 738805"/>
                <a:gd name="connsiteY4" fmla="*/ 789382 h 789382"/>
                <a:gd name="connsiteX5" fmla="*/ 518666 w 738805"/>
                <a:gd name="connsiteY5" fmla="*/ 789382 h 789382"/>
                <a:gd name="connsiteX6" fmla="*/ 518099 w 738805"/>
                <a:gd name="connsiteY6" fmla="*/ 785939 h 789382"/>
                <a:gd name="connsiteX7" fmla="*/ 361200 w 738805"/>
                <a:gd name="connsiteY7" fmla="*/ 688833 h 789382"/>
                <a:gd name="connsiteX8" fmla="*/ 329296 w 738805"/>
                <a:gd name="connsiteY8" fmla="*/ 688833 h 789382"/>
                <a:gd name="connsiteX9" fmla="*/ 329296 w 738805"/>
                <a:gd name="connsiteY9" fmla="*/ 498988 h 789382"/>
                <a:gd name="connsiteX10" fmla="*/ 361213 w 738805"/>
                <a:gd name="connsiteY10" fmla="*/ 498988 h 789382"/>
                <a:gd name="connsiteX11" fmla="*/ 512414 w 738805"/>
                <a:gd name="connsiteY11" fmla="*/ 349447 h 789382"/>
                <a:gd name="connsiteX12" fmla="*/ 366251 w 738805"/>
                <a:gd name="connsiteY12" fmla="*/ 196571 h 789382"/>
                <a:gd name="connsiteX13" fmla="*/ 218414 w 738805"/>
                <a:gd name="connsiteY13" fmla="*/ 341059 h 789382"/>
                <a:gd name="connsiteX14" fmla="*/ 0 w 738805"/>
                <a:gd name="connsiteY14" fmla="*/ 341059 h 789382"/>
                <a:gd name="connsiteX15" fmla="*/ 366251 w 738805"/>
                <a:gd name="connsiteY15" fmla="*/ 0 h 78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8805" h="789382">
                  <a:moveTo>
                    <a:pt x="366251" y="0"/>
                  </a:moveTo>
                  <a:cubicBezTo>
                    <a:pt x="577951" y="0"/>
                    <a:pt x="730827" y="141124"/>
                    <a:pt x="730827" y="342734"/>
                  </a:cubicBezTo>
                  <a:cubicBezTo>
                    <a:pt x="730827" y="472108"/>
                    <a:pt x="672030" y="546020"/>
                    <a:pt x="593067" y="588028"/>
                  </a:cubicBezTo>
                  <a:cubicBezTo>
                    <a:pt x="657324" y="622045"/>
                    <a:pt x="712138" y="676859"/>
                    <a:pt x="735529" y="763096"/>
                  </a:cubicBezTo>
                  <a:lnTo>
                    <a:pt x="738805" y="789382"/>
                  </a:lnTo>
                  <a:lnTo>
                    <a:pt x="518666" y="789382"/>
                  </a:lnTo>
                  <a:lnTo>
                    <a:pt x="518099" y="785939"/>
                  </a:lnTo>
                  <a:cubicBezTo>
                    <a:pt x="496047" y="725690"/>
                    <a:pt x="441859" y="688833"/>
                    <a:pt x="361200" y="688833"/>
                  </a:cubicBezTo>
                  <a:lnTo>
                    <a:pt x="329296" y="688833"/>
                  </a:lnTo>
                  <a:lnTo>
                    <a:pt x="329296" y="498988"/>
                  </a:lnTo>
                  <a:lnTo>
                    <a:pt x="361213" y="498988"/>
                  </a:lnTo>
                  <a:cubicBezTo>
                    <a:pt x="467056" y="498988"/>
                    <a:pt x="512414" y="433463"/>
                    <a:pt x="512414" y="349447"/>
                  </a:cubicBezTo>
                  <a:cubicBezTo>
                    <a:pt x="512414" y="248656"/>
                    <a:pt x="445215" y="196571"/>
                    <a:pt x="366251" y="196571"/>
                  </a:cubicBezTo>
                  <a:cubicBezTo>
                    <a:pt x="283924" y="196571"/>
                    <a:pt x="223451" y="250331"/>
                    <a:pt x="218414" y="341059"/>
                  </a:cubicBezTo>
                  <a:lnTo>
                    <a:pt x="0" y="341059"/>
                  </a:lnTo>
                  <a:cubicBezTo>
                    <a:pt x="5038" y="127684"/>
                    <a:pt x="164641" y="0"/>
                    <a:pt x="366251" y="0"/>
                  </a:cubicBezTo>
                  <a:close/>
                </a:path>
              </a:pathLst>
            </a:custGeom>
            <a:solidFill>
              <a:schemeClr val="accent3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94850" y="1691894"/>
            <a:ext cx="2023745" cy="4165981"/>
            <a:chOff x="15110" y="2664"/>
            <a:chExt cx="3187" cy="6561"/>
          </a:xfrm>
        </p:grpSpPr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5110" y="4120"/>
              <a:ext cx="3187" cy="510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考前</a:t>
              </a:r>
              <a:r>
                <a:rPr lang="en-US" altLang="zh-CN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5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分钟只能看卷，绝对不能动笔答题！监考老师的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“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善意提醒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”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会增加你的紧张感</a:t>
              </a:r>
              <a:endParaRPr lang="zh-CN" altLang="en-US" sz="2400" b="1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endParaRPr>
            </a:p>
          </p:txBody>
        </p:sp>
        <p:sp>
          <p:nvSpPr>
            <p:cNvPr id="44" name="任意形状 43" descr="A0"/>
            <p:cNvSpPr/>
            <p:nvPr>
              <p:custDataLst>
                <p:tags r:id="rId11"/>
              </p:custDataLst>
            </p:nvPr>
          </p:nvSpPr>
          <p:spPr>
            <a:xfrm>
              <a:off x="15269" y="2668"/>
              <a:ext cx="1146" cy="1235"/>
            </a:xfrm>
            <a:custGeom>
              <a:avLst/>
              <a:gdLst>
                <a:gd name="connsiteX0" fmla="*/ 364766 w 727856"/>
                <a:gd name="connsiteY0" fmla="*/ 0 h 784300"/>
                <a:gd name="connsiteX1" fmla="*/ 727856 w 727856"/>
                <a:gd name="connsiteY1" fmla="*/ 356361 h 784300"/>
                <a:gd name="connsiteX2" fmla="*/ 727856 w 727856"/>
                <a:gd name="connsiteY2" fmla="*/ 784300 h 784300"/>
                <a:gd name="connsiteX3" fmla="*/ 509329 w 727856"/>
                <a:gd name="connsiteY3" fmla="*/ 784300 h 784300"/>
                <a:gd name="connsiteX4" fmla="*/ 509329 w 727856"/>
                <a:gd name="connsiteY4" fmla="*/ 359739 h 784300"/>
                <a:gd name="connsiteX5" fmla="*/ 364766 w 727856"/>
                <a:gd name="connsiteY5" fmla="*/ 196675 h 784300"/>
                <a:gd name="connsiteX6" fmla="*/ 218527 w 727856"/>
                <a:gd name="connsiteY6" fmla="*/ 359726 h 784300"/>
                <a:gd name="connsiteX7" fmla="*/ 218527 w 727856"/>
                <a:gd name="connsiteY7" fmla="*/ 784300 h 784300"/>
                <a:gd name="connsiteX8" fmla="*/ 0 w 727856"/>
                <a:gd name="connsiteY8" fmla="*/ 784300 h 784300"/>
                <a:gd name="connsiteX9" fmla="*/ 0 w 727856"/>
                <a:gd name="connsiteY9" fmla="*/ 356361 h 784300"/>
                <a:gd name="connsiteX10" fmla="*/ 364766 w 727856"/>
                <a:gd name="connsiteY10" fmla="*/ 0 h 7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856" h="784300">
                  <a:moveTo>
                    <a:pt x="364766" y="0"/>
                  </a:moveTo>
                  <a:cubicBezTo>
                    <a:pt x="559751" y="0"/>
                    <a:pt x="727856" y="127751"/>
                    <a:pt x="727856" y="356361"/>
                  </a:cubicBezTo>
                  <a:lnTo>
                    <a:pt x="727856" y="784300"/>
                  </a:lnTo>
                  <a:lnTo>
                    <a:pt x="509329" y="784300"/>
                  </a:lnTo>
                  <a:lnTo>
                    <a:pt x="509329" y="359739"/>
                  </a:lnTo>
                  <a:cubicBezTo>
                    <a:pt x="509329" y="258868"/>
                    <a:pt x="450501" y="196675"/>
                    <a:pt x="364766" y="196675"/>
                  </a:cubicBezTo>
                  <a:cubicBezTo>
                    <a:pt x="279044" y="196675"/>
                    <a:pt x="218527" y="258868"/>
                    <a:pt x="218527" y="359726"/>
                  </a:cubicBezTo>
                  <a:lnTo>
                    <a:pt x="218527" y="784300"/>
                  </a:lnTo>
                  <a:lnTo>
                    <a:pt x="0" y="784300"/>
                  </a:lnTo>
                  <a:lnTo>
                    <a:pt x="0" y="356361"/>
                  </a:lnTo>
                  <a:cubicBezTo>
                    <a:pt x="0" y="127751"/>
                    <a:pt x="169781" y="0"/>
                    <a:pt x="364766" y="0"/>
                  </a:cubicBezTo>
                  <a:close/>
                </a:path>
              </a:pathLst>
            </a:custGeom>
            <a:solidFill>
              <a:schemeClr val="accent4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形状 45" descr="A4"/>
            <p:cNvSpPr/>
            <p:nvPr>
              <p:custDataLst>
                <p:tags r:id="rId12"/>
              </p:custDataLst>
            </p:nvPr>
          </p:nvSpPr>
          <p:spPr>
            <a:xfrm>
              <a:off x="16669" y="2664"/>
              <a:ext cx="1085" cy="1239"/>
            </a:xfrm>
            <a:custGeom>
              <a:avLst/>
              <a:gdLst>
                <a:gd name="connsiteX0" fmla="*/ 474193 w 688845"/>
                <a:gd name="connsiteY0" fmla="*/ 609696 h 786893"/>
                <a:gd name="connsiteX1" fmla="*/ 688845 w 688845"/>
                <a:gd name="connsiteY1" fmla="*/ 609696 h 786893"/>
                <a:gd name="connsiteX2" fmla="*/ 688845 w 688845"/>
                <a:gd name="connsiteY2" fmla="*/ 786893 h 786893"/>
                <a:gd name="connsiteX3" fmla="*/ 474193 w 688845"/>
                <a:gd name="connsiteY3" fmla="*/ 786893 h 786893"/>
                <a:gd name="connsiteX4" fmla="*/ 393461 w 688845"/>
                <a:gd name="connsiteY4" fmla="*/ 0 h 786893"/>
                <a:gd name="connsiteX5" fmla="*/ 637328 w 688845"/>
                <a:gd name="connsiteY5" fmla="*/ 0 h 786893"/>
                <a:gd name="connsiteX6" fmla="*/ 243899 w 688845"/>
                <a:gd name="connsiteY6" fmla="*/ 786893 h 786893"/>
                <a:gd name="connsiteX7" fmla="*/ 0 w 688845"/>
                <a:gd name="connsiteY7" fmla="*/ 786893 h 7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845" h="786893">
                  <a:moveTo>
                    <a:pt x="474193" y="609696"/>
                  </a:moveTo>
                  <a:lnTo>
                    <a:pt x="688845" y="609696"/>
                  </a:lnTo>
                  <a:lnTo>
                    <a:pt x="688845" y="786893"/>
                  </a:lnTo>
                  <a:lnTo>
                    <a:pt x="474193" y="786893"/>
                  </a:lnTo>
                  <a:close/>
                  <a:moveTo>
                    <a:pt x="393461" y="0"/>
                  </a:moveTo>
                  <a:lnTo>
                    <a:pt x="637328" y="0"/>
                  </a:lnTo>
                  <a:lnTo>
                    <a:pt x="243899" y="786893"/>
                  </a:lnTo>
                  <a:lnTo>
                    <a:pt x="0" y="786893"/>
                  </a:lnTo>
                  <a:close/>
                </a:path>
              </a:pathLst>
            </a:custGeom>
            <a:solidFill>
              <a:schemeClr val="accent4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" name="标题 1"/>
          <p:cNvSpPr>
            <a:spLocks noGrp="1"/>
          </p:cNvSpPr>
          <p:nvPr/>
        </p:nvSpPr>
        <p:spPr>
          <a:xfrm>
            <a:off x="608400" y="43441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rgbClr val="7030A0"/>
                </a:solidFill>
              </a:rPr>
              <a:t>6.</a:t>
            </a:r>
            <a:r>
              <a:rPr lang="zh-CN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考前</a:t>
            </a:r>
            <a:r>
              <a:rPr lang="en-US" altLang="zh-CN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5</a:t>
            </a:r>
            <a:r>
              <a:rPr lang="zh-CN" altLang="en-US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分钟发卷后，我们可以这么做</a:t>
            </a:r>
            <a:endParaRPr lang="zh-CN" altLang="en-US" dirty="0" smtClean="0">
              <a:solidFill>
                <a:srgbClr val="7030A0"/>
              </a:solidFill>
              <a:latin typeface="黑体" panose="02010609060101010101" pitchFamily="49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08400" y="1431350"/>
            <a:ext cx="5176800" cy="4748400"/>
          </a:xfrm>
        </p:spPr>
        <p:txBody>
          <a:bodyPr>
            <a:noAutofit/>
          </a:bodyPr>
          <a:p>
            <a:pPr>
              <a:lnSpc>
                <a:spcPct val="200000"/>
              </a:lnSpc>
            </a:pPr>
            <a:r>
              <a:rPr lang="zh-CN" altLang="en-US" sz="2400" b="1">
                <a:sym typeface="+mn-ea"/>
              </a:rPr>
              <a:t>只想答题，不想结果</a:t>
            </a:r>
            <a:endParaRPr lang="zh-CN" altLang="en-US" sz="2400" b="1"/>
          </a:p>
          <a:p>
            <a:pPr>
              <a:lnSpc>
                <a:spcPct val="200000"/>
              </a:lnSpc>
            </a:pPr>
            <a:r>
              <a:rPr lang="zh-CN" altLang="en-US" sz="2400" b="1">
                <a:sym typeface="+mn-ea"/>
              </a:rPr>
              <a:t>分数是挣来的，不是丢掉的</a:t>
            </a:r>
            <a:endParaRPr lang="zh-CN" altLang="en-US" sz="2400" b="1"/>
          </a:p>
          <a:p>
            <a:pPr>
              <a:lnSpc>
                <a:spcPct val="200000"/>
              </a:lnSpc>
            </a:pPr>
            <a:r>
              <a:rPr lang="zh-CN" altLang="en-US" sz="2400" b="1">
                <a:sym typeface="+mn-ea"/>
              </a:rPr>
              <a:t>学会举轻若重，才能举重若轻</a:t>
            </a:r>
            <a:endParaRPr lang="zh-CN" altLang="en-US" sz="2400" b="1"/>
          </a:p>
          <a:p>
            <a:pPr>
              <a:lnSpc>
                <a:spcPct val="200000"/>
              </a:lnSpc>
            </a:pPr>
            <a:r>
              <a:rPr lang="zh-CN" altLang="en-US" sz="2400" b="1">
                <a:sym typeface="+mn-ea"/>
              </a:rPr>
              <a:t>遇到问题，积极心理暗示</a:t>
            </a:r>
            <a:endParaRPr lang="zh-CN" altLang="en-US" sz="2400" b="1"/>
          </a:p>
          <a:p>
            <a:pPr>
              <a:lnSpc>
                <a:spcPct val="200000"/>
              </a:lnSpc>
            </a:pPr>
            <a:r>
              <a:rPr lang="zh-CN" altLang="en-US" sz="2400" b="1">
                <a:sym typeface="+mn-ea"/>
              </a:rPr>
              <a:t>正确的思维方式：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往上加，不要往下减。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608400" y="43441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rgbClr val="7030A0"/>
                </a:solidFill>
              </a:rPr>
              <a:t>7.</a:t>
            </a:r>
            <a:r>
              <a:rPr lang="zh-CN" altLang="en-US">
                <a:solidFill>
                  <a:srgbClr val="7030A0"/>
                </a:solidFill>
              </a:rPr>
              <a:t>开考</a:t>
            </a:r>
            <a:r>
              <a:rPr lang="zh-CN" altLang="en-US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后，我们可以这么做</a:t>
            </a:r>
            <a:endParaRPr lang="zh-CN" altLang="en-US" dirty="0" smtClean="0">
              <a:solidFill>
                <a:srgbClr val="7030A0"/>
              </a:solidFill>
              <a:latin typeface="黑体" panose="02010609060101010101" pitchFamily="49" charset="-122"/>
              <a:sym typeface="+mn-ea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11595" y="2056765"/>
            <a:ext cx="5176520" cy="36366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08400" y="1431350"/>
            <a:ext cx="5176800" cy="4748400"/>
          </a:xfrm>
        </p:spPr>
        <p:txBody>
          <a:bodyPr>
            <a:noAutofit/>
          </a:bodyPr>
          <a:p>
            <a:pPr marL="342900" indent="-342900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以往做题顺序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答题。此刻不求新求变，要求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稳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！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先易后难，合理分配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时间； 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选择题做完后，要及时填涂到答题卡上去。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0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审题要慢，圈出关键词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0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答题要快，但要保持书面整洁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00000"/>
              </a:lnSpc>
            </a:pP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⑥草</a:t>
            </a:r>
            <a:r>
              <a:rPr lang="zh-CN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稿纸自左到右，自上而下使用，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方面坚持核对。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4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00000"/>
              </a:lnSpc>
            </a:pP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00000"/>
              </a:lnSpc>
            </a:pP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608400" y="43441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rgbClr val="7030A0"/>
                </a:solidFill>
              </a:rPr>
              <a:t>7.</a:t>
            </a:r>
            <a:r>
              <a:rPr lang="zh-CN" altLang="en-US">
                <a:solidFill>
                  <a:srgbClr val="7030A0"/>
                </a:solidFill>
              </a:rPr>
              <a:t>开考</a:t>
            </a:r>
            <a:r>
              <a:rPr lang="zh-CN" altLang="en-US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后，我们可以这么做</a:t>
            </a:r>
            <a:endParaRPr lang="zh-CN" altLang="en-US" dirty="0" smtClean="0">
              <a:solidFill>
                <a:srgbClr val="7030A0"/>
              </a:solidFill>
              <a:latin typeface="黑体" panose="02010609060101010101" pitchFamily="49" charset="-122"/>
              <a:sym typeface="+mn-ea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11595" y="1584960"/>
            <a:ext cx="5176520" cy="4579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26790"/>
            <a:ext cx="10969200" cy="705600"/>
          </a:xfrm>
        </p:spPr>
        <p:txBody>
          <a:bodyPr>
            <a:normAutofit fontScale="90000"/>
          </a:bodyPr>
          <a:p>
            <a:r>
              <a:rPr sz="4445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三轮答题法（数学、理科）</a:t>
            </a:r>
            <a:endParaRPr lang="zh-CN" altLang="en-US" sz="4445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375470"/>
            <a:ext cx="5176800" cy="4748400"/>
          </a:xfrm>
        </p:spPr>
        <p:txBody>
          <a:bodyPr>
            <a:normAutofit fontScale="90000" lnSpcReduction="20000"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第一轮∶做容易题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b="1">
                <a:latin typeface="微软雅黑" panose="020B0503020204020204" charset="-122"/>
                <a:cs typeface="微软雅黑" panose="020B0503020204020204" charset="-122"/>
              </a:rPr>
              <a:t>抓住必得分，总分有保障；</a:t>
            </a:r>
            <a:endParaRPr lang="zh-CN" altLang="en-US" sz="2400" b="1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 b="1">
                <a:latin typeface="微软雅黑" panose="020B0503020204020204" charset="-122"/>
                <a:cs typeface="微软雅黑" panose="020B0503020204020204" charset="-122"/>
              </a:rPr>
              <a:t>完成有思路的题，绕开耗费时间的题；</a:t>
            </a:r>
            <a:endParaRPr lang="zh-CN" altLang="en-US" sz="2400" b="1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 b="1">
                <a:latin typeface="微软雅黑" panose="020B0503020204020204" charset="-122"/>
                <a:cs typeface="微软雅黑" panose="020B0503020204020204" charset="-122"/>
              </a:rPr>
              <a:t>要快，要对，敢于绕过去</a:t>
            </a:r>
            <a:endParaRPr lang="zh-CN" altLang="en-US" sz="2400" b="1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第二轮：巧选难题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2400" b="1">
                <a:latin typeface="微软雅黑" panose="020B0503020204020204" charset="-122"/>
                <a:cs typeface="微软雅黑" panose="020B0503020204020204" charset="-122"/>
              </a:rPr>
              <a:t>取：</a:t>
            </a:r>
            <a:r>
              <a:rPr lang="zh-CN" altLang="en-US" sz="2400" b="1">
                <a:latin typeface="微软雅黑" panose="020B0503020204020204" charset="-122"/>
                <a:cs typeface="微软雅黑" panose="020B0503020204020204" charset="-122"/>
              </a:rPr>
              <a:t>争取步骤分，做多少是多少</a:t>
            </a:r>
            <a:endParaRPr lang="zh-CN" altLang="en-US" sz="2400" b="1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2400" b="1">
                <a:latin typeface="微软雅黑" panose="020B0503020204020204" charset="-122"/>
                <a:cs typeface="微软雅黑" panose="020B0503020204020204" charset="-122"/>
              </a:rPr>
              <a:t>舍：力图</a:t>
            </a:r>
            <a:r>
              <a:rPr lang="zh-CN" altLang="en-US" sz="2400" b="1">
                <a:latin typeface="微软雅黑" panose="020B0503020204020204" charset="-122"/>
                <a:cs typeface="微软雅黑" panose="020B0503020204020204" charset="-122"/>
              </a:rPr>
              <a:t>攻克，争取多得分</a:t>
            </a:r>
            <a:endParaRPr lang="zh-CN" altLang="en-US" sz="2400" b="1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第三轮：复查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cs typeface="微软雅黑" panose="020B0503020204020204" charset="-122"/>
              </a:rPr>
              <a:t>负面清单法：将平时粗心问题情形罗列成清单，逐项复查。</a:t>
            </a:r>
            <a:endParaRPr lang="zh-CN" altLang="en-US" sz="2400" b="1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58585" y="1501140"/>
            <a:ext cx="5081905" cy="4748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7030A0"/>
                </a:solidFill>
              </a:rPr>
              <a:t>一、拥有一颗平常心</a:t>
            </a:r>
            <a:endParaRPr lang="zh-CN" altLang="en-US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1108710" y="5175250"/>
            <a:ext cx="9974580" cy="963930"/>
            <a:chOff x="1746" y="8150"/>
            <a:chExt cx="15708" cy="1518"/>
          </a:xfrm>
        </p:grpSpPr>
        <p:sp>
          <p:nvSpPr>
            <p:cNvPr id="25" name="矩形 24"/>
            <p:cNvSpPr/>
            <p:nvPr>
              <p:custDataLst>
                <p:tags r:id="rId1"/>
              </p:custDataLst>
            </p:nvPr>
          </p:nvSpPr>
          <p:spPr>
            <a:xfrm>
              <a:off x="4656" y="8150"/>
              <a:ext cx="12798" cy="151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4000" b="1">
                <a:solidFill>
                  <a:schemeClr val="tx1"/>
                </a:solidFill>
                <a:latin typeface="启功行楷" panose="02010600010101010101" charset="-122"/>
                <a:ea typeface="启功行楷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 Placeholder 17"/>
            <p:cNvSpPr txBox="1"/>
            <p:nvPr>
              <p:custDataLst>
                <p:tags r:id="rId2"/>
              </p:custDataLst>
            </p:nvPr>
          </p:nvSpPr>
          <p:spPr>
            <a:xfrm>
              <a:off x="1746" y="8613"/>
              <a:ext cx="2557" cy="725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defRPr sz="4000" b="1" spc="15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</a:pPr>
              <a:r>
                <a:rPr kumimoji="0" lang="zh-CN" altLang="en-US" b="1" i="0" u="none" strike="noStrike" kern="1200" cap="none" spc="300" normalizeH="0" noProof="0">
                  <a:ln>
                    <a:noFill/>
                  </a:ln>
                  <a:solidFill>
                    <a:srgbClr val="69A35B"/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当然</a:t>
              </a:r>
              <a:endParaRPr kumimoji="0" lang="zh-CN" altLang="en-US" b="1" i="0" u="none" strike="noStrike" kern="1200" cap="none" spc="300" normalizeH="0" noProof="0">
                <a:ln>
                  <a:noFill/>
                </a:ln>
                <a:solidFill>
                  <a:srgbClr val="69A35B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TextBox 48"/>
            <p:cNvSpPr txBox="1"/>
            <p:nvPr>
              <p:custDataLst>
                <p:tags r:id="rId3"/>
              </p:custDataLst>
            </p:nvPr>
          </p:nvSpPr>
          <p:spPr>
            <a:xfrm>
              <a:off x="5080" y="8443"/>
              <a:ext cx="12319" cy="103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3200" b="1">
                  <a:solidFill>
                    <a:schemeClr val="tx1"/>
                  </a:solidFill>
                  <a:latin typeface="启功行楷" panose="02010600010101010101" charset="-122"/>
                  <a:ea typeface="启功行楷" panose="02010600010101010101" charset="-122"/>
                  <a:cs typeface="启功行楷" panose="02010600010101010101" charset="-122"/>
                  <a:sym typeface="Arial" panose="020B0604020202020204" pitchFamily="34" charset="0"/>
                </a:rPr>
                <a:t>以上都没问题，还可以集中精力攻克尚未完成的题目，争取更高得分。</a:t>
              </a:r>
              <a:endParaRPr lang="zh-CN" altLang="en-US" sz="3200" b="1">
                <a:solidFill>
                  <a:schemeClr val="tx1"/>
                </a:solidFill>
                <a:latin typeface="启功行楷" panose="02010600010101010101" charset="-122"/>
                <a:ea typeface="启功行楷" panose="02010600010101010101" charset="-122"/>
                <a:cs typeface="启功行楷" panose="02010600010101010101" charset="-122"/>
                <a:sym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/>
            <p:nvPr>
              <p:custDataLst>
                <p:tags r:id="rId4"/>
              </p:custDataLst>
            </p:nvPr>
          </p:nvCxnSpPr>
          <p:spPr>
            <a:xfrm>
              <a:off x="4656" y="8452"/>
              <a:ext cx="0" cy="1020"/>
            </a:xfrm>
            <a:prstGeom prst="line">
              <a:avLst/>
            </a:prstGeom>
            <a:ln w="38100">
              <a:solidFill>
                <a:srgbClr val="69A35B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121410" y="4114800"/>
            <a:ext cx="9961880" cy="657860"/>
            <a:chOff x="1766" y="6480"/>
            <a:chExt cx="15688" cy="1036"/>
          </a:xfrm>
        </p:grpSpPr>
        <p:sp>
          <p:nvSpPr>
            <p:cNvPr id="24" name="矩形 23"/>
            <p:cNvSpPr/>
            <p:nvPr>
              <p:custDataLst>
                <p:tags r:id="rId5"/>
              </p:custDataLst>
            </p:nvPr>
          </p:nvSpPr>
          <p:spPr>
            <a:xfrm>
              <a:off x="4656" y="6493"/>
              <a:ext cx="12798" cy="101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4000" b="1">
                <a:solidFill>
                  <a:schemeClr val="tx1"/>
                </a:solidFill>
                <a:latin typeface="启功行楷" panose="02010600010101010101" charset="-122"/>
                <a:ea typeface="启功行楷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 Placeholder 17"/>
            <p:cNvSpPr txBox="1"/>
            <p:nvPr>
              <p:custDataLst>
                <p:tags r:id="rId6"/>
              </p:custDataLst>
            </p:nvPr>
          </p:nvSpPr>
          <p:spPr>
            <a:xfrm>
              <a:off x="1766" y="6650"/>
              <a:ext cx="2557" cy="725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defRPr sz="4000" b="1" spc="15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</a:pPr>
              <a:r>
                <a:rPr kumimoji="0" lang="zh-CN" altLang="en-US" b="1" i="0" u="none" strike="noStrike" kern="1200" cap="none" spc="300" normalizeH="0" noProof="0">
                  <a:ln>
                    <a:noFill/>
                  </a:ln>
                  <a:solidFill>
                    <a:srgbClr val="1AA3AA"/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再次</a:t>
              </a:r>
              <a:endParaRPr kumimoji="0" lang="zh-CN" altLang="en-US" b="1" i="0" u="none" strike="noStrike" kern="1200" cap="none" spc="300" normalizeH="0" noProof="0">
                <a:ln>
                  <a:noFill/>
                </a:ln>
                <a:solidFill>
                  <a:srgbClr val="1AA3AA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TextBox 48"/>
            <p:cNvSpPr txBox="1"/>
            <p:nvPr>
              <p:custDataLst>
                <p:tags r:id="rId7"/>
              </p:custDataLst>
            </p:nvPr>
          </p:nvSpPr>
          <p:spPr>
            <a:xfrm>
              <a:off x="5080" y="6480"/>
              <a:ext cx="12319" cy="103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R="0" lvl="0" indent="0" fontAlgn="auto">
                <a:buClrTx/>
                <a:buSzTx/>
                <a:buFontTx/>
                <a:buNone/>
              </a:pPr>
              <a:r>
                <a:rPr lang="zh-CN" altLang="en-US" sz="3200" b="1">
                  <a:solidFill>
                    <a:schemeClr val="tx1"/>
                  </a:solidFill>
                  <a:latin typeface="启功行楷" panose="02010600010101010101" charset="-122"/>
                  <a:ea typeface="启功行楷" panose="02010600010101010101" charset="-122"/>
                  <a:sym typeface="Arial" panose="020B0604020202020204" pitchFamily="34" charset="0"/>
                </a:rPr>
                <a:t>检查易得分题目是否完美，结论自洽</a:t>
              </a:r>
              <a:endParaRPr lang="zh-CN" altLang="en-US" sz="3200" b="1">
                <a:solidFill>
                  <a:schemeClr val="tx1"/>
                </a:solidFill>
                <a:latin typeface="启功行楷" panose="02010600010101010101" charset="-122"/>
                <a:ea typeface="启功行楷" panose="02010600010101010101" charset="-122"/>
                <a:sym typeface="Arial" panose="020B0604020202020204" pitchFamily="34" charset="0"/>
              </a:endParaRPr>
            </a:p>
          </p:txBody>
        </p:sp>
        <p:cxnSp>
          <p:nvCxnSpPr>
            <p:cNvPr id="43" name="直接连接符 42"/>
            <p:cNvCxnSpPr/>
            <p:nvPr>
              <p:custDataLst>
                <p:tags r:id="rId8"/>
              </p:custDataLst>
            </p:nvPr>
          </p:nvCxnSpPr>
          <p:spPr>
            <a:xfrm>
              <a:off x="4656" y="6489"/>
              <a:ext cx="0" cy="1020"/>
            </a:xfrm>
            <a:prstGeom prst="line">
              <a:avLst/>
            </a:prstGeom>
            <a:ln w="38100">
              <a:solidFill>
                <a:srgbClr val="1AA3AA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121410" y="2658110"/>
            <a:ext cx="9961880" cy="1054100"/>
            <a:chOff x="1766" y="4186"/>
            <a:chExt cx="15688" cy="1660"/>
          </a:xfrm>
        </p:grpSpPr>
        <p:sp>
          <p:nvSpPr>
            <p:cNvPr id="21" name="矩形 20"/>
            <p:cNvSpPr/>
            <p:nvPr>
              <p:custDataLst>
                <p:tags r:id="rId9"/>
              </p:custDataLst>
            </p:nvPr>
          </p:nvSpPr>
          <p:spPr>
            <a:xfrm>
              <a:off x="4656" y="4186"/>
              <a:ext cx="12798" cy="166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4000" b="1">
                <a:solidFill>
                  <a:schemeClr val="tx1"/>
                </a:solidFill>
                <a:latin typeface="启功行楷" panose="02010600010101010101" charset="-122"/>
                <a:ea typeface="启功行楷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5" name="Text Placeholder 17"/>
            <p:cNvSpPr txBox="1"/>
            <p:nvPr>
              <p:custDataLst>
                <p:tags r:id="rId10"/>
              </p:custDataLst>
            </p:nvPr>
          </p:nvSpPr>
          <p:spPr>
            <a:xfrm>
              <a:off x="1766" y="4703"/>
              <a:ext cx="2557" cy="725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defRPr sz="4000" b="1" spc="15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</a:pPr>
              <a:r>
                <a:rPr kumimoji="0" lang="zh-CN" altLang="en-US" b="1" i="0" u="none" strike="noStrike" kern="1200" cap="none" spc="300" normalizeH="0" noProof="0">
                  <a:ln>
                    <a:noFill/>
                  </a:ln>
                  <a:solidFill>
                    <a:srgbClr val="3498DB"/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其次</a:t>
              </a:r>
              <a:endParaRPr kumimoji="0" lang="zh-CN" altLang="en-US" b="1" i="0" u="none" strike="noStrike" kern="1200" cap="none" spc="300" normalizeH="0" noProof="0">
                <a:ln>
                  <a:noFill/>
                </a:ln>
                <a:solidFill>
                  <a:srgbClr val="3498DB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" name="TextBox 48"/>
            <p:cNvSpPr txBox="1"/>
            <p:nvPr>
              <p:custDataLst>
                <p:tags r:id="rId11"/>
              </p:custDataLst>
            </p:nvPr>
          </p:nvSpPr>
          <p:spPr>
            <a:xfrm>
              <a:off x="5080" y="4533"/>
              <a:ext cx="12319" cy="103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3200" b="1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启功行楷" panose="02010600010101010101" charset="-122"/>
                  <a:ea typeface="启功行楷" panose="02010600010101010101" charset="-122"/>
                  <a:sym typeface="Arial" panose="020B0604020202020204" pitchFamily="34" charset="0"/>
                </a:rPr>
                <a:t>检查选择题是否正确涂卡；填空题答案是否准确转填到答题卡上</a:t>
              </a:r>
              <a:endParaRPr lang="zh-CN" altLang="en-US" sz="3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启功行楷" panose="02010600010101010101" charset="-122"/>
                <a:ea typeface="启功行楷" panose="02010600010101010101" charset="-122"/>
                <a:sym typeface="Arial" panose="020B0604020202020204" pitchFamily="34" charset="0"/>
              </a:endParaRPr>
            </a:p>
          </p:txBody>
        </p:sp>
        <p:cxnSp>
          <p:nvCxnSpPr>
            <p:cNvPr id="44" name="直接连接符 43"/>
            <p:cNvCxnSpPr/>
            <p:nvPr>
              <p:custDataLst>
                <p:tags r:id="rId12"/>
              </p:custDataLst>
            </p:nvPr>
          </p:nvCxnSpPr>
          <p:spPr>
            <a:xfrm>
              <a:off x="4656" y="4541"/>
              <a:ext cx="0" cy="1020"/>
            </a:xfrm>
            <a:prstGeom prst="line">
              <a:avLst/>
            </a:prstGeom>
            <a:ln w="38100">
              <a:solidFill>
                <a:srgbClr val="3498DB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121410" y="1529715"/>
            <a:ext cx="9961880" cy="765175"/>
            <a:chOff x="1766" y="2409"/>
            <a:chExt cx="15688" cy="1205"/>
          </a:xfrm>
        </p:grpSpPr>
        <p:sp>
          <p:nvSpPr>
            <p:cNvPr id="13" name="矩形 12"/>
            <p:cNvSpPr/>
            <p:nvPr>
              <p:custDataLst>
                <p:tags r:id="rId13"/>
              </p:custDataLst>
            </p:nvPr>
          </p:nvSpPr>
          <p:spPr>
            <a:xfrm>
              <a:off x="4656" y="2409"/>
              <a:ext cx="12798" cy="120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4000" b="1">
                <a:solidFill>
                  <a:schemeClr val="tx1"/>
                </a:solidFill>
                <a:latin typeface="启功行楷" panose="02010600010101010101" charset="-122"/>
                <a:ea typeface="启功行楷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3" name="Text Placeholder 17"/>
            <p:cNvSpPr txBox="1"/>
            <p:nvPr>
              <p:custDataLst>
                <p:tags r:id="rId14"/>
              </p:custDataLst>
            </p:nvPr>
          </p:nvSpPr>
          <p:spPr>
            <a:xfrm>
              <a:off x="1766" y="2756"/>
              <a:ext cx="2557" cy="725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defRPr sz="4000" b="1" spc="15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</a:pPr>
              <a:r>
                <a:rPr kumimoji="0" lang="zh-CN" altLang="en-US" b="1" i="0" u="none" strike="noStrike" kern="1200" cap="none" spc="300" normalizeH="0" noProof="0">
                  <a:ln>
                    <a:noFill/>
                  </a:ln>
                  <a:solidFill>
                    <a:srgbClr val="1F74AD"/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首先</a:t>
              </a:r>
              <a:endParaRPr kumimoji="0" lang="zh-CN" altLang="en-US" b="1" i="0" u="none" strike="noStrike" kern="1200" cap="none" spc="300" normalizeH="0" noProof="0">
                <a:ln>
                  <a:noFill/>
                </a:ln>
                <a:solidFill>
                  <a:srgbClr val="1F74AD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" name="TextBox 48"/>
            <p:cNvSpPr txBox="1"/>
            <p:nvPr>
              <p:custDataLst>
                <p:tags r:id="rId15"/>
              </p:custDataLst>
            </p:nvPr>
          </p:nvSpPr>
          <p:spPr>
            <a:xfrm>
              <a:off x="5130" y="2485"/>
              <a:ext cx="11596" cy="103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buClrTx/>
                <a:buSzTx/>
                <a:buFontTx/>
                <a:buNone/>
              </a:pPr>
              <a:r>
                <a:rPr kumimoji="0" lang="zh-CN" altLang="en-US" sz="3200" b="1" i="0" u="none" strike="noStrike" kern="1200" cap="none" spc="15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启功行楷" panose="02010600010101010101" charset="-122"/>
                  <a:ea typeface="启功行楷" panose="02010600010101010101" charset="-122"/>
                  <a:sym typeface="Arial" panose="020B0604020202020204" pitchFamily="34" charset="0"/>
                </a:rPr>
                <a:t>检查答题卷个人信息是否完备无误</a:t>
              </a:r>
              <a:endParaRPr kumimoji="0" lang="zh-CN" altLang="en-US" sz="3200" b="1" i="0" u="none" strike="noStrike" kern="1200" cap="none" spc="15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启功行楷" panose="02010600010101010101" charset="-122"/>
                <a:ea typeface="启功行楷" panose="02010600010101010101" charset="-122"/>
                <a:sym typeface="Arial" panose="020B0604020202020204" pitchFamily="34" charset="0"/>
              </a:endParaRPr>
            </a:p>
          </p:txBody>
        </p:sp>
        <p:cxnSp>
          <p:nvCxnSpPr>
            <p:cNvPr id="45" name="直接连接符 44"/>
            <p:cNvCxnSpPr/>
            <p:nvPr>
              <p:custDataLst>
                <p:tags r:id="rId16"/>
              </p:custDataLst>
            </p:nvPr>
          </p:nvCxnSpPr>
          <p:spPr>
            <a:xfrm>
              <a:off x="4656" y="2594"/>
              <a:ext cx="0" cy="1020"/>
            </a:xfrm>
            <a:prstGeom prst="line">
              <a:avLst/>
            </a:prstGeom>
            <a:ln w="38100">
              <a:solidFill>
                <a:srgbClr val="1F74AD"/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</p:grpSp>
      <p:sp>
        <p:nvSpPr>
          <p:cNvPr id="17" name="标题 1"/>
          <p:cNvSpPr>
            <a:spLocks noGrp="1"/>
          </p:cNvSpPr>
          <p:nvPr/>
        </p:nvSpPr>
        <p:spPr>
          <a:xfrm>
            <a:off x="608400" y="43441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rgbClr val="7030A0"/>
                </a:solidFill>
              </a:rPr>
              <a:t>8.</a:t>
            </a:r>
            <a:r>
              <a:rPr lang="zh-CN" altLang="en-US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离考试结束还有</a:t>
            </a:r>
            <a:r>
              <a:rPr lang="en-US" altLang="zh-CN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15</a:t>
            </a:r>
            <a:r>
              <a:rPr lang="zh-CN" altLang="en-US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分钟，我们需要这么做</a:t>
            </a:r>
            <a:endParaRPr lang="zh-CN" altLang="en-US" dirty="0" smtClean="0">
              <a:solidFill>
                <a:srgbClr val="7030A0"/>
              </a:solidFill>
              <a:latin typeface="黑体" panose="02010609060101010101" pitchFamily="49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/>
        </p:nvSpPr>
        <p:spPr>
          <a:xfrm>
            <a:off x="862330" y="2100580"/>
            <a:ext cx="3146425" cy="2988310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离开考场</a:t>
            </a:r>
            <a:endParaRPr lang="zh-CN" altLang="en-US" sz="4000" b="1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/>
            <a:r>
              <a:rPr lang="zh-CN" altLang="en-US" sz="400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及时遗忘</a:t>
            </a:r>
            <a:endParaRPr lang="zh-CN" altLang="en-US" sz="4000" b="1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43250" y="1592073"/>
            <a:ext cx="5493385" cy="778136"/>
            <a:chOff x="5482" y="2967"/>
            <a:chExt cx="8651" cy="1499"/>
          </a:xfrm>
        </p:grpSpPr>
        <p:sp>
          <p:nvSpPr>
            <p:cNvPr id="4" name="椭圆 3"/>
            <p:cNvSpPr/>
            <p:nvPr/>
          </p:nvSpPr>
          <p:spPr>
            <a:xfrm>
              <a:off x="5482" y="2967"/>
              <a:ext cx="1363" cy="141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8100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4400" b="1" dirty="0">
                  <a:latin typeface="启功行楷" panose="02010600010101010101" charset="-122"/>
                  <a:ea typeface="启功行楷" panose="02010600010101010101" charset="-122"/>
                  <a:cs typeface="+mn-ea"/>
                  <a:sym typeface="Arial" panose="020B0604020202020204" pitchFamily="34" charset="0"/>
                </a:rPr>
                <a:t>不</a:t>
              </a:r>
              <a:endParaRPr lang="zh-CN" altLang="en-US" sz="4400" b="1" dirty="0">
                <a:latin typeface="启功行楷" panose="02010600010101010101" charset="-122"/>
                <a:ea typeface="启功行楷" panose="0201060001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845" y="3202"/>
              <a:ext cx="7288" cy="1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8100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zh-CN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启功行楷" panose="02010600010101010101" charset="-122"/>
                  <a:ea typeface="启功行楷" panose="02010600010101010101" charset="-122"/>
                  <a:cs typeface="+mn-ea"/>
                  <a:sym typeface="Arial" panose="020B0604020202020204" pitchFamily="34" charset="0"/>
                </a:rPr>
                <a:t>在考场外校对答案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启功行楷" panose="02010600010101010101" charset="-122"/>
                <a:ea typeface="启功行楷" panose="0201060001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11905" y="2391410"/>
            <a:ext cx="6616065" cy="896620"/>
            <a:chOff x="5833" y="3741"/>
            <a:chExt cx="10419" cy="1412"/>
          </a:xfrm>
        </p:grpSpPr>
        <p:sp>
          <p:nvSpPr>
            <p:cNvPr id="44" name="椭圆 43"/>
            <p:cNvSpPr/>
            <p:nvPr/>
          </p:nvSpPr>
          <p:spPr>
            <a:xfrm>
              <a:off x="5833" y="3741"/>
              <a:ext cx="1363" cy="141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8100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4400" b="1" dirty="0">
                  <a:latin typeface="启功行楷" panose="02010600010101010101" charset="-122"/>
                  <a:ea typeface="启功行楷" panose="02010600010101010101" charset="-122"/>
                  <a:cs typeface="+mn-ea"/>
                  <a:sym typeface="Arial" panose="020B0604020202020204" pitchFamily="34" charset="0"/>
                </a:rPr>
                <a:t>不</a:t>
              </a:r>
              <a:endParaRPr lang="zh-CN" altLang="en-US" sz="4400" b="1" dirty="0">
                <a:latin typeface="启功行楷" panose="02010600010101010101" charset="-122"/>
                <a:ea typeface="启功行楷" panose="0201060001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196" y="3798"/>
              <a:ext cx="9056" cy="12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8100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启功行楷" panose="02010600010101010101" charset="-122"/>
                  <a:ea typeface="启功行楷" panose="02010600010101010101" charset="-122"/>
                  <a:cs typeface="+mn-ea"/>
                  <a:sym typeface="Arial" panose="020B0604020202020204" pitchFamily="34" charset="0"/>
                </a:rPr>
                <a:t>看别人脸上的天气预报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启功行楷" panose="02010600010101010101" charset="-122"/>
                <a:ea typeface="启功行楷" panose="0201060001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51655" y="3295015"/>
            <a:ext cx="4932045" cy="896620"/>
            <a:chOff x="6031" y="4716"/>
            <a:chExt cx="7767" cy="1412"/>
          </a:xfrm>
        </p:grpSpPr>
        <p:sp>
          <p:nvSpPr>
            <p:cNvPr id="47" name="椭圆 46"/>
            <p:cNvSpPr/>
            <p:nvPr/>
          </p:nvSpPr>
          <p:spPr>
            <a:xfrm>
              <a:off x="6031" y="4716"/>
              <a:ext cx="1363" cy="141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8100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4400" b="1" dirty="0">
                  <a:latin typeface="启功行楷" panose="02010600010101010101" charset="-122"/>
                  <a:ea typeface="启功行楷" panose="02010600010101010101" charset="-122"/>
                  <a:cs typeface="+mn-ea"/>
                  <a:sym typeface="Arial" panose="020B0604020202020204" pitchFamily="34" charset="0"/>
                </a:rPr>
                <a:t>不</a:t>
              </a:r>
              <a:endParaRPr lang="zh-CN" altLang="en-US" sz="4400" b="1" dirty="0">
                <a:latin typeface="启功行楷" panose="02010600010101010101" charset="-122"/>
                <a:ea typeface="启功行楷" panose="0201060001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394" y="4875"/>
              <a:ext cx="6404" cy="12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8100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启功行楷" panose="02010600010101010101" charset="-122"/>
                  <a:ea typeface="启功行楷" panose="02010600010101010101" charset="-122"/>
                  <a:cs typeface="+mn-ea"/>
                  <a:sym typeface="Arial" panose="020B0604020202020204" pitchFamily="34" charset="0"/>
                </a:rPr>
                <a:t>自我感觉飘飘然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启功行楷" panose="02010600010101010101" charset="-122"/>
                <a:ea typeface="启功行楷" panose="0201060001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11905" y="4198620"/>
            <a:ext cx="7240270" cy="973455"/>
            <a:chOff x="5833" y="6132"/>
            <a:chExt cx="11402" cy="1533"/>
          </a:xfrm>
        </p:grpSpPr>
        <p:sp>
          <p:nvSpPr>
            <p:cNvPr id="50" name="椭圆 49"/>
            <p:cNvSpPr/>
            <p:nvPr/>
          </p:nvSpPr>
          <p:spPr>
            <a:xfrm>
              <a:off x="5833" y="6132"/>
              <a:ext cx="1363" cy="141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8100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4400" b="1" dirty="0">
                  <a:latin typeface="启功行楷" panose="02010600010101010101" charset="-122"/>
                  <a:ea typeface="启功行楷" panose="02010600010101010101" charset="-122"/>
                  <a:cs typeface="+mn-ea"/>
                  <a:sym typeface="Arial" panose="020B0604020202020204" pitchFamily="34" charset="0"/>
                </a:rPr>
                <a:t>不</a:t>
              </a:r>
              <a:endParaRPr lang="zh-CN" altLang="en-US" sz="4400" b="1" dirty="0">
                <a:latin typeface="启功行楷" panose="02010600010101010101" charset="-122"/>
                <a:ea typeface="启功行楷" panose="0201060001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295" y="6418"/>
              <a:ext cx="9940" cy="12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8100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启功行楷" panose="02010600010101010101" charset="-122"/>
                  <a:ea typeface="启功行楷" panose="02010600010101010101" charset="-122"/>
                  <a:cs typeface="+mn-ea"/>
                  <a:sym typeface="Arial" panose="020B0604020202020204" pitchFamily="34" charset="0"/>
                </a:rPr>
                <a:t>在已考的科目上浪费时间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启功行楷" panose="02010600010101010101" charset="-122"/>
                <a:ea typeface="启功行楷" panose="0201060001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43250" y="5046980"/>
            <a:ext cx="3462655" cy="923290"/>
            <a:chOff x="5482" y="7336"/>
            <a:chExt cx="5453" cy="1454"/>
          </a:xfrm>
        </p:grpSpPr>
        <p:sp>
          <p:nvSpPr>
            <p:cNvPr id="72" name="椭圆 71"/>
            <p:cNvSpPr/>
            <p:nvPr/>
          </p:nvSpPr>
          <p:spPr>
            <a:xfrm>
              <a:off x="5482" y="7336"/>
              <a:ext cx="1363" cy="141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8100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4400" b="1" dirty="0">
                  <a:latin typeface="启功行楷" panose="02010600010101010101" charset="-122"/>
                  <a:ea typeface="启功行楷" panose="02010600010101010101" charset="-122"/>
                  <a:cs typeface="+mn-ea"/>
                  <a:sym typeface="Arial" panose="020B0604020202020204" pitchFamily="34" charset="0"/>
                </a:rPr>
                <a:t>不</a:t>
              </a:r>
              <a:endParaRPr lang="zh-CN" altLang="en-US" sz="4400" b="1" dirty="0">
                <a:latin typeface="启功行楷" panose="02010600010101010101" charset="-122"/>
                <a:ea typeface="启功行楷" panose="0201060001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183" y="7544"/>
              <a:ext cx="3752" cy="12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8100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启功行楷" panose="02010600010101010101" charset="-122"/>
                  <a:ea typeface="启功行楷" panose="02010600010101010101" charset="-122"/>
                  <a:cs typeface="+mn-ea"/>
                  <a:sym typeface="Arial" panose="020B0604020202020204" pitchFamily="34" charset="0"/>
                </a:rPr>
                <a:t>追究答案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启功行楷" panose="02010600010101010101" charset="-122"/>
                <a:ea typeface="启功行楷" panose="0201060001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6520" y="4533265"/>
            <a:ext cx="2686685" cy="14859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2330" y="4533265"/>
            <a:ext cx="1680210" cy="929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608400" y="43441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rgbClr val="7030A0"/>
                </a:solidFill>
              </a:rPr>
              <a:t>9.</a:t>
            </a:r>
            <a:r>
              <a:rPr lang="zh-CN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考试结束后</a:t>
            </a:r>
            <a:r>
              <a:rPr lang="zh-CN" altLang="en-US" dirty="0" smtClean="0">
                <a:solidFill>
                  <a:srgbClr val="7030A0"/>
                </a:solidFill>
                <a:latin typeface="黑体" panose="02010609060101010101" pitchFamily="49" charset="-122"/>
                <a:sym typeface="+mn-ea"/>
              </a:rPr>
              <a:t>，我们需要这么做</a:t>
            </a:r>
            <a:endParaRPr lang="zh-CN" altLang="en-US" dirty="0" smtClean="0">
              <a:solidFill>
                <a:srgbClr val="7030A0"/>
              </a:solidFill>
              <a:latin typeface="黑体" panose="02010609060101010101" pitchFamily="49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7030A0"/>
                </a:solidFill>
              </a:rPr>
              <a:t>三、苏神附体，共赴梦想！</a:t>
            </a:r>
            <a:endParaRPr lang="zh-CN" altLang="en-US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15030"/>
            <a:ext cx="10969200" cy="705600"/>
          </a:xfrm>
        </p:spPr>
        <p:txBody>
          <a:bodyPr>
            <a:normAutofit fontScale="90000"/>
          </a:bodyPr>
          <a:p>
            <a:r>
              <a:rPr lang="zh-CN" altLang="en-US" sz="4445">
                <a:solidFill>
                  <a:schemeClr val="accent6"/>
                </a:solidFill>
              </a:rPr>
              <a:t>视频：</a:t>
            </a:r>
            <a:r>
              <a:rPr sz="4445">
                <a:solidFill>
                  <a:srgbClr val="0070C0"/>
                </a:solidFill>
              </a:rPr>
              <a:t>为热爱而拼！大小“苏神”梦幻联动</a:t>
            </a:r>
            <a:endParaRPr sz="4445">
              <a:solidFill>
                <a:srgbClr val="0070C0"/>
              </a:solidFill>
            </a:endParaRPr>
          </a:p>
        </p:txBody>
      </p:sp>
      <p:pic>
        <p:nvPicPr>
          <p:cNvPr id="5" name="内容占位符 4">
            <a:hlinkClick r:id="rId1" action="ppaction://hlinkfile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135" y="1129665"/>
            <a:ext cx="9584055" cy="5388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8400" y="287090"/>
            <a:ext cx="10969200" cy="705600"/>
          </a:xfrm>
        </p:spPr>
        <p:txBody>
          <a:bodyPr>
            <a:normAutofit fontScale="90000"/>
          </a:bodyPr>
          <a:p>
            <a:r>
              <a:rPr lang="zh-CN" altLang="en-US" sz="4890">
                <a:solidFill>
                  <a:srgbClr val="7030A0"/>
                </a:solidFill>
                <a:sym typeface="+mn-ea"/>
              </a:rPr>
              <a:t>苏神附体，共赴梦想！</a:t>
            </a:r>
            <a:endParaRPr lang="zh-CN" altLang="en-US" sz="489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1020" y="1052195"/>
            <a:ext cx="5697855" cy="506730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2800"/>
              <a:t>我能跑多快？</a:t>
            </a:r>
            <a:endParaRPr lang="zh-CN" altLang="en-US" sz="2800"/>
          </a:p>
          <a:p>
            <a:pPr>
              <a:lnSpc>
                <a:spcPct val="100000"/>
              </a:lnSpc>
            </a:pPr>
            <a:r>
              <a:rPr lang="zh-CN" altLang="en-US" sz="2800"/>
              <a:t>我能跳多高？</a:t>
            </a:r>
            <a:endParaRPr lang="zh-CN" altLang="en-US" sz="2800"/>
          </a:p>
          <a:p>
            <a:pPr>
              <a:lnSpc>
                <a:spcPct val="100000"/>
              </a:lnSpc>
            </a:pPr>
            <a:r>
              <a:rPr lang="zh-CN" altLang="en-US" sz="2800"/>
              <a:t>答案是不知道。</a:t>
            </a:r>
            <a:endParaRPr lang="zh-CN" altLang="en-US" sz="2800"/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苏炳添和苏翊鸣一次次重复着，</a:t>
            </a:r>
            <a:endParaRPr lang="zh-CN" altLang="en-US" sz="28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直到创造历史的那一刻。</a:t>
            </a:r>
            <a:endParaRPr lang="zh-CN" altLang="en-US" sz="28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青春路上，愿每一个你都能像他们一样，</a:t>
            </a:r>
            <a:endParaRPr lang="zh-CN" altLang="en-US" sz="28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不辜负自己的努力，为梦想而拼！</a:t>
            </a:r>
            <a:endParaRPr lang="zh-CN" altLang="en-US" sz="28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让青春闪光，绽放六月光芒！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38875" y="2161540"/>
            <a:ext cx="5283200" cy="2969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8759"/>
          <a:stretch>
            <a:fillRect/>
          </a:stretch>
        </p:blipFill>
        <p:spPr>
          <a:xfrm>
            <a:off x="4159250" y="283845"/>
            <a:ext cx="3873500" cy="62909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763905"/>
            <a:ext cx="3133725" cy="5133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205" y="964565"/>
            <a:ext cx="3688715" cy="49593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zh-CN" altLang="en-US" sz="4890">
                <a:solidFill>
                  <a:srgbClr val="FF0000"/>
                </a:solidFill>
              </a:rPr>
              <a:t>版权声明：</a:t>
            </a:r>
            <a:endParaRPr lang="zh-CN" altLang="en-US" sz="489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666750" y="1588135"/>
            <a:ext cx="10361295" cy="4404360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本人发表在公众号的原创文章、课件、图片等内容，</a:t>
            </a:r>
            <a:r>
              <a:rPr lang="zh-CN" altLang="en-US" sz="27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仅做日常使用，禁止其他用户拿来做商业用途，禁止用来上公开课或比赛课，否则将举报维权。</a:t>
            </a:r>
            <a:endParaRPr lang="zh-CN" altLang="en-US" sz="2700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转载本文需经本人同意，引用需注明出处。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本节班会部分图文来自网络等，如有侵权请联系删除。</a:t>
            </a: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本班会版权归工作室所有。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882" y="80835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355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扫码关注：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孙钦强名班主任工作室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55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</a:t>
            </a:r>
            <a:endParaRPr lang="zh-CN" altLang="en-US" sz="355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882015" y="2599690"/>
            <a:ext cx="6343015" cy="3404235"/>
          </a:xfrm>
        </p:spPr>
        <p:txBody>
          <a:bodyPr>
            <a:normAutofit/>
          </a:bodyPr>
          <a:p>
            <a:r>
              <a:rPr lang="zh-CN" altLang="en-US" sz="4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更多内容请扫描关注公众号，让我们共同成长！</a:t>
            </a:r>
            <a:endParaRPr lang="zh-CN" altLang="en-US" sz="4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33640" y="2002790"/>
            <a:ext cx="3227070" cy="3227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 dir="d"/>
      </p:transition>
    </mc:Choice>
    <mc:Fallback>
      <p:transition spd="slow"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398145" y="596900"/>
            <a:ext cx="6080760" cy="5652770"/>
          </a:xfrm>
        </p:spPr>
        <p:txBody>
          <a:bodyPr>
            <a:normAutofit fontScale="90000"/>
          </a:bodyPr>
          <a:p>
            <a:r>
              <a:rPr lang="zh-CN" altLang="en-US" sz="3200" b="1"/>
              <a:t>备考来到最后阶段，</a:t>
            </a:r>
            <a:r>
              <a:rPr lang="zh-CN" altLang="en-US" sz="3200" b="1">
                <a:solidFill>
                  <a:srgbClr val="7030A0"/>
                </a:solidFill>
              </a:rPr>
              <a:t>除了“复盘”知识，调整好心态也非常重要！</a:t>
            </a:r>
            <a:r>
              <a:rPr lang="zh-CN" altLang="en-US" sz="3200" b="1"/>
              <a:t>谁能在压力氛围中从容应对，以平常心笑到最后。</a:t>
            </a:r>
            <a:endParaRPr lang="zh-CN" altLang="en-US" sz="3200" b="1"/>
          </a:p>
          <a:p>
            <a:r>
              <a:rPr lang="zh-CN" altLang="en-US" sz="3200" b="1"/>
              <a:t>所谓的考试平常心，就是</a:t>
            </a:r>
            <a:r>
              <a:rPr lang="zh-CN" altLang="en-US" sz="3200" b="1">
                <a:solidFill>
                  <a:srgbClr val="7030A0"/>
                </a:solidFill>
              </a:rPr>
              <a:t>考好不骄狂，考差不气馁；不为考试分数而过分焦虑、过分纠结；在平静中保持一份积极，在平静中拥有一份信念，</a:t>
            </a:r>
            <a:r>
              <a:rPr lang="zh-CN" altLang="en-US" sz="3200" b="1"/>
              <a:t>从容面对考前考后。</a:t>
            </a:r>
            <a:endParaRPr lang="zh-CN" altLang="en-US" sz="3200" b="1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rcRect b="23729"/>
          <a:stretch>
            <a:fillRect/>
          </a:stretch>
        </p:blipFill>
        <p:spPr>
          <a:xfrm>
            <a:off x="7026910" y="1070610"/>
            <a:ext cx="4654550" cy="4704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62350"/>
            <a:ext cx="10969200" cy="70560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7030A0"/>
                </a:solidFill>
              </a:rPr>
              <a:t>1.</a:t>
            </a:r>
            <a:r>
              <a:rPr lang="zh-CN" altLang="en-US">
                <a:solidFill>
                  <a:srgbClr val="7030A0"/>
                </a:solidFill>
              </a:rPr>
              <a:t>打破宿命，走出失败的“阴影”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460" y="1238250"/>
            <a:ext cx="6159500" cy="5424805"/>
          </a:xfrm>
          <a:ln w="57150">
            <a:solidFill>
              <a:srgbClr val="00B0F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300" b="1">
                <a:highlight>
                  <a:srgbClr val="00FFFF"/>
                </a:highlight>
              </a:rPr>
              <a:t>【心态</a:t>
            </a:r>
            <a:r>
              <a:rPr lang="en-US" altLang="zh-CN" sz="2300" b="1">
                <a:highlight>
                  <a:srgbClr val="00FFFF"/>
                </a:highlight>
              </a:rPr>
              <a:t>1</a:t>
            </a:r>
            <a:r>
              <a:rPr lang="zh-CN" altLang="en-US" sz="2300" b="1">
                <a:highlight>
                  <a:srgbClr val="00FFFF"/>
                </a:highlight>
              </a:rPr>
              <a:t>】</a:t>
            </a:r>
            <a:r>
              <a:rPr lang="zh-CN" altLang="en-US" sz="2300" b="1">
                <a:solidFill>
                  <a:srgbClr val="7030A0"/>
                </a:solidFill>
              </a:rPr>
              <a:t>我成绩很不稳定</a:t>
            </a:r>
            <a:r>
              <a:rPr lang="zh-CN" altLang="en-US" sz="2300" b="1"/>
              <a:t>，成绩忽上忽下，重大考试这一次考好，下一次就考不好。</a:t>
            </a:r>
            <a:r>
              <a:rPr lang="zh-CN" altLang="en-US" sz="2300" b="1">
                <a:solidFill>
                  <a:srgbClr val="7030A0"/>
                </a:solidFill>
              </a:rPr>
              <a:t>我很担心到中考那一次，正好是轮到成绩下去那一次，可怎么办呢？</a:t>
            </a:r>
            <a:endParaRPr lang="zh-CN" altLang="en-US" sz="2300" b="1">
              <a:solidFill>
                <a:srgbClr val="7030A0"/>
              </a:solidFill>
            </a:endParaRPr>
          </a:p>
          <a:p>
            <a:r>
              <a:rPr lang="zh-CN" altLang="en-US" sz="2300" b="1">
                <a:highlight>
                  <a:srgbClr val="00FFFF"/>
                </a:highlight>
              </a:rPr>
              <a:t>【分析】</a:t>
            </a:r>
            <a:r>
              <a:rPr lang="zh-CN" altLang="en-US" sz="2300" b="1"/>
              <a:t>这种</a:t>
            </a:r>
            <a:r>
              <a:rPr lang="zh-CN" altLang="en-US" sz="2300" b="1">
                <a:solidFill>
                  <a:schemeClr val="accent6"/>
                </a:solidFill>
              </a:rPr>
              <a:t>宿命论式的心理</a:t>
            </a:r>
            <a:r>
              <a:rPr lang="zh-CN" altLang="en-US" sz="2300" b="1"/>
              <a:t>，在高三的考生中有一定的普遍性，尤其是中考失利过的考生。</a:t>
            </a:r>
            <a:r>
              <a:rPr lang="zh-CN" altLang="en-US" sz="2300" b="1">
                <a:solidFill>
                  <a:schemeClr val="accent6"/>
                </a:solidFill>
              </a:rPr>
              <a:t>心理学上有一种理论，叫作“自我实现的预言”。</a:t>
            </a:r>
            <a:r>
              <a:rPr lang="zh-CN" altLang="en-US" sz="2300" b="1"/>
              <a:t>这种预期其实就是一种带有暗示性的指令，所以，不是什么无可更改的命运在作祟，恰是暗示在掌控着自己的状态。</a:t>
            </a:r>
            <a:endParaRPr lang="zh-CN" altLang="en-US" sz="2300" b="1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513830" y="1167130"/>
            <a:ext cx="5522595" cy="5495290"/>
          </a:xfrm>
          <a:ln w="57150">
            <a:solidFill>
              <a:srgbClr val="FF000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400" b="1">
                <a:highlight>
                  <a:srgbClr val="00FFFF"/>
                </a:highlight>
              </a:rPr>
              <a:t>【锦鲤妙招】</a:t>
            </a:r>
            <a:endParaRPr lang="zh-CN" altLang="en-US" sz="2400" b="1">
              <a:highlight>
                <a:srgbClr val="00FFFF"/>
              </a:highlight>
            </a:endParaRPr>
          </a:p>
          <a:p>
            <a:r>
              <a:rPr lang="zh-CN" altLang="en-US" sz="2400" b="1"/>
              <a:t>自我实现的预言能形成一个良性循环的圈，也能形成一个恶性循环的圈。所以改变状态的方法，就是要打破恶性循环而形成良性循环。即</a:t>
            </a:r>
            <a:r>
              <a:rPr lang="zh-CN" altLang="en-US" sz="2400" b="1">
                <a:solidFill>
                  <a:schemeClr val="accent6"/>
                </a:solidFill>
              </a:rPr>
              <a:t>把对自己的“预言”设定为自己真正想要的，“创造未来的最好办法，就是将它预言出来。”</a:t>
            </a:r>
            <a:endParaRPr lang="zh-CN" altLang="en-US" sz="2400" b="1"/>
          </a:p>
          <a:p>
            <a:r>
              <a:rPr lang="zh-CN" altLang="en-US" sz="2400" b="1"/>
              <a:t>既然每个人都是自己命运的预言家，那么停下那些消极的暗示，将成功握在自己的手心！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16300"/>
            <a:ext cx="10969200" cy="70560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7030A0"/>
                </a:solidFill>
              </a:rPr>
              <a:t>2.</a:t>
            </a:r>
            <a:r>
              <a:rPr lang="zh-CN" altLang="en-US">
                <a:solidFill>
                  <a:srgbClr val="7030A0"/>
                </a:solidFill>
              </a:rPr>
              <a:t>挖掘潜能，克服“心理饱和”现象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460" y="1238250"/>
            <a:ext cx="6159500" cy="5424805"/>
          </a:xfrm>
          <a:ln w="57150">
            <a:solidFill>
              <a:srgbClr val="00B0F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4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【心态</a:t>
            </a:r>
            <a:r>
              <a:rPr lang="en-US" altLang="zh-CN" sz="24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24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看到课本每一个字我都太熟悉了，看到题目我就烦，不想再复习了。但又觉得别人都在努力复习，自己不能浪费时间。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钻研物理时，脑子又想着英语，拿起英语心里又惦记着别的事情，心情变得烦躁不安。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【分析】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这是很普遍的“心理饱和现象”。初三后，大多数学生不再参加其他活动，只是重复地进行大量的练习，</a:t>
            </a:r>
            <a:r>
              <a:rPr lang="zh-CN" altLang="en-US" sz="2400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活动单一，因而很容易出现心理疲倦以及学习效率低下的现象。</a:t>
            </a:r>
            <a:endParaRPr lang="zh-CN" altLang="en-US" sz="2400" b="1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513830" y="1167130"/>
            <a:ext cx="5522595" cy="5495290"/>
          </a:xfrm>
          <a:ln w="57150">
            <a:solidFill>
              <a:srgbClr val="FF000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100" b="1">
                <a:highlight>
                  <a:srgbClr val="00FFFF"/>
                </a:highlight>
              </a:rPr>
              <a:t>【锦鲤妙招】</a:t>
            </a:r>
            <a:endParaRPr lang="zh-CN" altLang="en-US" sz="2100" b="1">
              <a:highlight>
                <a:srgbClr val="00FFFF"/>
              </a:highlight>
            </a:endParaRPr>
          </a:p>
          <a:p>
            <a:r>
              <a:rPr lang="zh-CN" altLang="en-US" sz="2100" b="1"/>
              <a:t>感觉自己学不进东西了，</a:t>
            </a:r>
            <a:r>
              <a:rPr lang="zh-CN" altLang="en-US" sz="2100" b="1">
                <a:solidFill>
                  <a:schemeClr val="accent6"/>
                </a:solidFill>
              </a:rPr>
              <a:t>主要是“心”的问题，而不是“能力”的问题。</a:t>
            </a:r>
            <a:r>
              <a:rPr lang="zh-CN" altLang="en-US" sz="2100" b="1"/>
              <a:t>其实我们还有很多潜力可以挖掘。正如动动杯子，食盐就能落入鹅卵石的空隙中，学累了可以适当进行一些体育锻炼（如慢跑等），脑力体力相互促进，可以提高学习效率。</a:t>
            </a:r>
            <a:endParaRPr lang="zh-CN" altLang="en-US" sz="2100" b="1"/>
          </a:p>
          <a:p>
            <a:r>
              <a:rPr lang="zh-CN" altLang="en-US" sz="2100" b="1">
                <a:solidFill>
                  <a:schemeClr val="accent6"/>
                </a:solidFill>
              </a:rPr>
              <a:t>当一个人疲惫的时候，睡觉需要</a:t>
            </a:r>
            <a:r>
              <a:rPr lang="en-US" altLang="zh-CN" sz="2100" b="1">
                <a:solidFill>
                  <a:schemeClr val="accent6"/>
                </a:solidFill>
              </a:rPr>
              <a:t>20</a:t>
            </a:r>
            <a:r>
              <a:rPr lang="zh-CN" altLang="en-US" sz="2100" b="1">
                <a:solidFill>
                  <a:schemeClr val="accent6"/>
                </a:solidFill>
              </a:rPr>
              <a:t>分钟才能缓解，而运动</a:t>
            </a:r>
            <a:r>
              <a:rPr lang="en-US" altLang="zh-CN" sz="2100" b="1">
                <a:solidFill>
                  <a:schemeClr val="accent6"/>
                </a:solidFill>
              </a:rPr>
              <a:t>5</a:t>
            </a:r>
            <a:r>
              <a:rPr lang="zh-CN" altLang="en-US" sz="2100" b="1">
                <a:solidFill>
                  <a:schemeClr val="accent6"/>
                </a:solidFill>
              </a:rPr>
              <a:t>分钟就可以。</a:t>
            </a:r>
            <a:r>
              <a:rPr lang="zh-CN" altLang="en-US" sz="2100" b="1"/>
              <a:t>所以，如果心理疲惫，快快运动一下吧。伸个懒腰，活动一下筋骨，会事半功倍哦！</a:t>
            </a:r>
            <a:endParaRPr lang="zh-CN" altLang="en-US" sz="21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57880"/>
            <a:ext cx="10969200" cy="70560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7030A0"/>
                </a:solidFill>
              </a:rPr>
              <a:t>3.</a:t>
            </a:r>
            <a:r>
              <a:rPr lang="zh-CN" altLang="en-US">
                <a:solidFill>
                  <a:srgbClr val="7030A0"/>
                </a:solidFill>
              </a:rPr>
              <a:t>学会放松，摆脱“考试焦虑”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460" y="1166495"/>
            <a:ext cx="6159500" cy="5496560"/>
          </a:xfrm>
          <a:ln w="57150">
            <a:solidFill>
              <a:srgbClr val="00B0F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000" b="1">
                <a:highlight>
                  <a:srgbClr val="00FFFF"/>
                </a:highlight>
              </a:rPr>
              <a:t>【心态</a:t>
            </a:r>
            <a:r>
              <a:rPr lang="en-US" altLang="zh-CN" sz="2000" b="1">
                <a:highlight>
                  <a:srgbClr val="00FFFF"/>
                </a:highlight>
              </a:rPr>
              <a:t>3</a:t>
            </a:r>
            <a:r>
              <a:rPr lang="zh-CN" altLang="en-US" sz="2000" b="1">
                <a:highlight>
                  <a:srgbClr val="00FFFF"/>
                </a:highlight>
              </a:rPr>
              <a:t>】</a:t>
            </a:r>
            <a:r>
              <a:rPr lang="zh-CN" altLang="en-US" sz="2000" b="1">
                <a:solidFill>
                  <a:schemeClr val="accent6"/>
                </a:solidFill>
              </a:rPr>
              <a:t>我平时成绩还挺好，但是每到重大考试，总是没有发挥应有水平。</a:t>
            </a:r>
            <a:r>
              <a:rPr lang="zh-CN" altLang="en-US" sz="2000" b="1"/>
              <a:t>一模考完第一科的时候，我就胃痛，差点不能完成考试，当我留意到别人做得比我快，我心里很着急，当我看到最后一道题不会解，心里就很慌。</a:t>
            </a:r>
            <a:endParaRPr lang="zh-CN" altLang="en-US" sz="2000" b="1"/>
          </a:p>
          <a:p>
            <a:r>
              <a:rPr lang="zh-CN" altLang="en-US" sz="2000" b="1">
                <a:highlight>
                  <a:srgbClr val="00FFFF"/>
                </a:highlight>
              </a:rPr>
              <a:t>【分析】</a:t>
            </a:r>
            <a:r>
              <a:rPr lang="zh-CN" altLang="en-US" sz="2000" b="1"/>
              <a:t>绝大多数考生面对高考，都会产生不同程度的焦虑。</a:t>
            </a:r>
            <a:r>
              <a:rPr lang="zh-CN" altLang="en-US" sz="2000" b="1">
                <a:solidFill>
                  <a:schemeClr val="accent6"/>
                </a:solidFill>
              </a:rPr>
              <a:t>焦虑是我们常见的一种情绪，由于对未来事件的不确定，对危险事情的预测，我们本能反应就是焦虑。</a:t>
            </a:r>
            <a:r>
              <a:rPr lang="zh-CN" altLang="en-US" sz="2000" b="1"/>
              <a:t>适度的焦虑紧张可以提高大脑的思维以及反应速度，有助于提高学习效率。发试卷的时候是最紧张的，等到开始答题时，焦虑程度就会降低，也就顾不得紧张了。</a:t>
            </a:r>
            <a:endParaRPr lang="zh-CN" altLang="en-US" sz="2000" b="1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513830" y="1167130"/>
            <a:ext cx="5522595" cy="5495290"/>
          </a:xfrm>
          <a:ln w="57150">
            <a:solidFill>
              <a:srgbClr val="FF000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400" b="1">
                <a:highlight>
                  <a:srgbClr val="00FFFF"/>
                </a:highlight>
              </a:rPr>
              <a:t>【锦鲤妙招】</a:t>
            </a:r>
            <a:endParaRPr lang="zh-CN" altLang="en-US" sz="2400" b="1">
              <a:highlight>
                <a:srgbClr val="00FFFF"/>
              </a:highlight>
            </a:endParaRPr>
          </a:p>
          <a:p>
            <a:r>
              <a:rPr lang="zh-CN" altLang="en-US" sz="2400" b="1">
                <a:solidFill>
                  <a:schemeClr val="accent6"/>
                </a:solidFill>
              </a:rPr>
              <a:t>1.接受焦虑：</a:t>
            </a:r>
            <a:r>
              <a:rPr lang="zh-CN" altLang="en-US" sz="2400" b="1"/>
              <a:t>焦虑是我们情绪的一部分，如同身体的一部分一样。要带着焦虑做事情、去复习和考试，顺其自然。如果你总是因焦虑而万分苦恼，总是想压制它，往往会适得其反。既浪费时间，又影响心情。</a:t>
            </a:r>
            <a:r>
              <a:rPr lang="zh-CN" altLang="en-US" sz="2400" b="1">
                <a:solidFill>
                  <a:schemeClr val="accent6"/>
                </a:solidFill>
              </a:rPr>
              <a:t>2.正确看待高考：</a:t>
            </a:r>
            <a:r>
              <a:rPr lang="zh-CN" altLang="en-US" sz="2400" b="1"/>
              <a:t>不要把高考看作自己生命中的一个决定点，它仅仅是我们生命中要经历的一个过程。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57880"/>
            <a:ext cx="10969200" cy="70560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7030A0"/>
                </a:solidFill>
              </a:rPr>
              <a:t>3.</a:t>
            </a:r>
            <a:r>
              <a:rPr lang="zh-CN" altLang="en-US">
                <a:solidFill>
                  <a:srgbClr val="7030A0"/>
                </a:solidFill>
              </a:rPr>
              <a:t>学会放松，摆脱“考试焦虑”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460" y="1166495"/>
            <a:ext cx="6159500" cy="5496560"/>
          </a:xfrm>
          <a:ln w="57150">
            <a:solidFill>
              <a:srgbClr val="00B0F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000" b="1">
                <a:highlight>
                  <a:srgbClr val="00FFFF"/>
                </a:highlight>
              </a:rPr>
              <a:t>【心态</a:t>
            </a:r>
            <a:r>
              <a:rPr lang="en-US" altLang="zh-CN" sz="2000" b="1">
                <a:highlight>
                  <a:srgbClr val="00FFFF"/>
                </a:highlight>
              </a:rPr>
              <a:t>3</a:t>
            </a:r>
            <a:r>
              <a:rPr lang="zh-CN" altLang="en-US" sz="2000" b="1">
                <a:highlight>
                  <a:srgbClr val="00FFFF"/>
                </a:highlight>
              </a:rPr>
              <a:t>】</a:t>
            </a:r>
            <a:r>
              <a:rPr lang="zh-CN" altLang="en-US" sz="2000" b="1">
                <a:solidFill>
                  <a:schemeClr val="accent6"/>
                </a:solidFill>
              </a:rPr>
              <a:t>我平时成绩还挺好，但是每到重大考试，总是没有发挥应有水平。</a:t>
            </a:r>
            <a:r>
              <a:rPr lang="zh-CN" altLang="en-US" sz="2000" b="1"/>
              <a:t>一模考完第一科的时候，我就胃痛，差点不能完成考试，当我留意到别人做得比我快，我心里很着急，当我看到最后一道题不会解，心里就很慌。</a:t>
            </a:r>
            <a:endParaRPr lang="zh-CN" altLang="en-US" sz="2000" b="1"/>
          </a:p>
          <a:p>
            <a:r>
              <a:rPr lang="zh-CN" altLang="en-US" sz="2000" b="1">
                <a:highlight>
                  <a:srgbClr val="00FFFF"/>
                </a:highlight>
              </a:rPr>
              <a:t>【分析】</a:t>
            </a:r>
            <a:r>
              <a:rPr lang="zh-CN" altLang="en-US" sz="2000" b="1"/>
              <a:t>绝大多数考生面对中考，都会产生不同程度的焦虑。</a:t>
            </a:r>
            <a:r>
              <a:rPr lang="zh-CN" altLang="en-US" sz="2000" b="1">
                <a:solidFill>
                  <a:schemeClr val="accent6"/>
                </a:solidFill>
              </a:rPr>
              <a:t>焦虑是我们常见的一种情绪，由于对未来事件的不确定，对危险事情的预测，我们本能反应就是焦虑。</a:t>
            </a:r>
            <a:r>
              <a:rPr lang="zh-CN" altLang="en-US" sz="2000" b="1"/>
              <a:t>适度的焦虑紧张可以提高大脑的思维以及反应速度，有助于提高学习效率。发试卷的时候是最紧张的，等到开始答题时，焦虑程度就会降低，也就顾不得紧张了。</a:t>
            </a:r>
            <a:endParaRPr lang="zh-CN" altLang="en-US" sz="2000" b="1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513830" y="1167130"/>
            <a:ext cx="5522595" cy="5495290"/>
          </a:xfrm>
          <a:ln w="57150">
            <a:solidFill>
              <a:srgbClr val="FF000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400" b="1">
                <a:highlight>
                  <a:srgbClr val="00FFFF"/>
                </a:highlight>
              </a:rPr>
              <a:t>【锦鲤妙招】</a:t>
            </a:r>
            <a:endParaRPr lang="zh-CN" altLang="en-US" sz="2400" b="1">
              <a:highlight>
                <a:srgbClr val="00FFFF"/>
              </a:highlight>
            </a:endParaRPr>
          </a:p>
          <a:p>
            <a:r>
              <a:rPr lang="zh-CN" altLang="en-US" sz="2400" b="1">
                <a:solidFill>
                  <a:schemeClr val="accent6"/>
                </a:solidFill>
              </a:rPr>
              <a:t>3.学习呼吸放松方法调整情绪：</a:t>
            </a:r>
            <a:r>
              <a:rPr lang="zh-CN" altLang="en-US" sz="2400" b="1"/>
              <a:t>完全可以通过生理上的放松而缓解自己的焦虑紧张心情，</a:t>
            </a:r>
            <a:r>
              <a:rPr lang="zh-CN" altLang="en-US" sz="2400" b="1">
                <a:solidFill>
                  <a:schemeClr val="accent6"/>
                </a:solidFill>
              </a:rPr>
              <a:t>而深呼吸，恰恰是一个放松身心的好办法。</a:t>
            </a:r>
            <a:endParaRPr lang="zh-CN" altLang="en-US" sz="2400" b="1">
              <a:solidFill>
                <a:schemeClr val="accent6"/>
              </a:solidFill>
            </a:endParaRPr>
          </a:p>
          <a:p>
            <a:r>
              <a:rPr lang="zh-CN" altLang="en-US" sz="2400" b="1">
                <a:solidFill>
                  <a:schemeClr val="accent6"/>
                </a:solidFill>
              </a:rPr>
              <a:t>4.多做应试情景训练有备无患：</a:t>
            </a:r>
            <a:r>
              <a:rPr lang="zh-CN" altLang="en-US" sz="2400" b="1"/>
              <a:t>心理学研究表明，学生平时训练的情景与考试的情景越相似，考试时就越能发挥应有水平。这就要求我们把平时作业当作考试，把平时考试当作高考。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48990"/>
            <a:ext cx="10969200" cy="70560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7030A0"/>
                </a:solidFill>
              </a:rPr>
              <a:t>4.</a:t>
            </a:r>
            <a:r>
              <a:rPr lang="zh-CN" altLang="en-US">
                <a:solidFill>
                  <a:srgbClr val="7030A0"/>
                </a:solidFill>
              </a:rPr>
              <a:t>远离失眠，以最好的状态赴考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460" y="1126490"/>
            <a:ext cx="6159500" cy="5424805"/>
          </a:xfrm>
          <a:ln w="57150">
            <a:solidFill>
              <a:srgbClr val="00B0F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200" b="1">
                <a:highlight>
                  <a:srgbClr val="00FFFF"/>
                </a:highlight>
              </a:rPr>
              <a:t>【心态</a:t>
            </a:r>
            <a:r>
              <a:rPr lang="en-US" altLang="zh-CN" sz="2200" b="1">
                <a:highlight>
                  <a:srgbClr val="00FFFF"/>
                </a:highlight>
              </a:rPr>
              <a:t>4</a:t>
            </a:r>
            <a:r>
              <a:rPr lang="zh-CN" altLang="en-US" sz="2200" b="1">
                <a:highlight>
                  <a:srgbClr val="00FFFF"/>
                </a:highlight>
              </a:rPr>
              <a:t>】</a:t>
            </a:r>
            <a:r>
              <a:rPr lang="zh-CN" altLang="en-US" sz="2200" b="1">
                <a:solidFill>
                  <a:schemeClr val="accent6"/>
                </a:solidFill>
              </a:rPr>
              <a:t>我最近更是感到头痛，莫名地心慌，</a:t>
            </a:r>
            <a:r>
              <a:rPr lang="zh-CN" altLang="en-US" sz="2200" b="1"/>
              <a:t>进入最后的冲刺期，总觉得力不从心。每次背题只要有一个字背错，我就担心这个学科的成绩会很差。</a:t>
            </a:r>
            <a:r>
              <a:rPr lang="zh-CN" altLang="en-US" sz="2200" b="1">
                <a:solidFill>
                  <a:schemeClr val="accent6"/>
                </a:solidFill>
              </a:rPr>
              <a:t>晚上很难入睡，我很担心睡不着就会影响第二天的复习，越想睡就越睡不着。</a:t>
            </a:r>
            <a:endParaRPr lang="zh-CN" altLang="en-US" sz="2200" b="1"/>
          </a:p>
          <a:p>
            <a:r>
              <a:rPr lang="zh-CN" altLang="en-US" sz="2200" b="1">
                <a:highlight>
                  <a:srgbClr val="00FFFF"/>
                </a:highlight>
              </a:rPr>
              <a:t>【分析】</a:t>
            </a:r>
            <a:r>
              <a:rPr lang="zh-CN" altLang="en-US" sz="2200" b="1"/>
              <a:t>对偶尔的失眠不必过分忧虑。</a:t>
            </a:r>
            <a:r>
              <a:rPr lang="zh-CN" altLang="en-US" sz="2200" b="1">
                <a:solidFill>
                  <a:schemeClr val="accent6"/>
                </a:solidFill>
              </a:rPr>
              <a:t>人的身心弹性很大，实验表明连续200小时不睡者仍能保持身心功能正常，一两夜失眠自不会造成任何困难。</a:t>
            </a:r>
            <a:r>
              <a:rPr lang="zh-CN" altLang="en-US" sz="2200" b="1"/>
              <a:t>大部分人之所以被失眠困扰，是因为担心失眠带来的后果。事实上，失眠者越担心失眠的事，到夜晚入睡越困难。</a:t>
            </a:r>
            <a:endParaRPr lang="zh-CN" altLang="en-US" sz="2200" b="1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513830" y="1083310"/>
            <a:ext cx="5522595" cy="5495290"/>
          </a:xfrm>
          <a:ln w="57150">
            <a:solidFill>
              <a:srgbClr val="FF000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000" b="1">
                <a:highlight>
                  <a:srgbClr val="00FFFF"/>
                </a:highlight>
              </a:rPr>
              <a:t>【锦鲤妙招】</a:t>
            </a:r>
            <a:endParaRPr lang="zh-CN" altLang="en-US" sz="2000" b="1">
              <a:highlight>
                <a:srgbClr val="00FFFF"/>
              </a:highlight>
            </a:endParaRPr>
          </a:p>
          <a:p>
            <a:r>
              <a:rPr lang="zh-CN" altLang="en-US" sz="2000" b="1">
                <a:solidFill>
                  <a:schemeClr val="accent6"/>
                </a:solidFill>
              </a:rPr>
              <a:t>1.要安排规律的生活，保持适度的体育运动，</a:t>
            </a:r>
            <a:r>
              <a:rPr lang="zh-CN" altLang="en-US" sz="2000" b="1"/>
              <a:t>但睡前应避免剧烈活动。</a:t>
            </a:r>
            <a:endParaRPr lang="zh-CN" altLang="en-US" sz="2000" b="1"/>
          </a:p>
          <a:p>
            <a:r>
              <a:rPr lang="zh-CN" altLang="en-US" sz="2000" b="1">
                <a:solidFill>
                  <a:schemeClr val="accent6"/>
                </a:solidFill>
              </a:rPr>
              <a:t>2.睡前放松心情，避免于睡前半小时内过分劳心或劳力地学习</a:t>
            </a:r>
            <a:r>
              <a:rPr lang="zh-CN" altLang="en-US" sz="2000" b="1"/>
              <a:t>，即使明天要考试，也绝不带着思考中的难题上床。</a:t>
            </a:r>
            <a:endParaRPr lang="zh-CN" altLang="en-US" sz="2000" b="1"/>
          </a:p>
          <a:p>
            <a:r>
              <a:rPr lang="zh-CN" altLang="en-US" sz="2000" b="1">
                <a:solidFill>
                  <a:schemeClr val="accent6"/>
                </a:solidFill>
              </a:rPr>
              <a:t>3.使睡床单纯化，不在床上看书。</a:t>
            </a:r>
            <a:endParaRPr lang="zh-CN" altLang="en-US" sz="2000" b="1"/>
          </a:p>
          <a:p>
            <a:r>
              <a:rPr lang="zh-CN" altLang="en-US" sz="2000" b="1">
                <a:solidFill>
                  <a:schemeClr val="accent6"/>
                </a:solidFill>
              </a:rPr>
              <a:t>4.睡前适度饮食。</a:t>
            </a:r>
            <a:r>
              <a:rPr lang="zh-CN" altLang="en-US" sz="2000" b="1"/>
              <a:t>睡前如有需要，可适度进食牛奶、面包、饼干之类食物，有助于睡眠。需要注意的是，过饱对睡眠不利，而咖啡，可乐，茶等有刺激性的饮料，更加不利睡眠。</a:t>
            </a:r>
            <a:endParaRPr lang="zh-CN" altLang="en-US" sz="20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48990"/>
            <a:ext cx="10969200" cy="70560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7030A0"/>
                </a:solidFill>
              </a:rPr>
              <a:t>4.</a:t>
            </a:r>
            <a:r>
              <a:rPr lang="zh-CN" altLang="en-US">
                <a:solidFill>
                  <a:srgbClr val="7030A0"/>
                </a:solidFill>
              </a:rPr>
              <a:t>远离失眠，以最好的状态赴考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460" y="1126490"/>
            <a:ext cx="6159500" cy="5424805"/>
          </a:xfrm>
          <a:ln w="57150">
            <a:solidFill>
              <a:srgbClr val="00B0F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200" b="1">
                <a:highlight>
                  <a:srgbClr val="00FFFF"/>
                </a:highlight>
              </a:rPr>
              <a:t>【心态</a:t>
            </a:r>
            <a:r>
              <a:rPr lang="en-US" altLang="zh-CN" sz="2200" b="1">
                <a:highlight>
                  <a:srgbClr val="00FFFF"/>
                </a:highlight>
              </a:rPr>
              <a:t>4</a:t>
            </a:r>
            <a:r>
              <a:rPr lang="zh-CN" altLang="en-US" sz="2200" b="1">
                <a:highlight>
                  <a:srgbClr val="00FFFF"/>
                </a:highlight>
              </a:rPr>
              <a:t>】</a:t>
            </a:r>
            <a:r>
              <a:rPr lang="zh-CN" altLang="en-US" sz="2200" b="1">
                <a:solidFill>
                  <a:schemeClr val="accent6"/>
                </a:solidFill>
              </a:rPr>
              <a:t>我最近更是感到头痛，莫名地心慌，</a:t>
            </a:r>
            <a:r>
              <a:rPr lang="zh-CN" altLang="en-US" sz="2200" b="1"/>
              <a:t>进入最后的冲刺期，总觉得力不从心。每次背题只要有一个字背错，我就担心这个学科的高考成绩会很差。</a:t>
            </a:r>
            <a:r>
              <a:rPr lang="zh-CN" altLang="en-US" sz="2200" b="1">
                <a:solidFill>
                  <a:schemeClr val="accent6"/>
                </a:solidFill>
              </a:rPr>
              <a:t>晚上很难入睡，我很担心睡不着就会影响第二天的复习，越想睡就越睡不着。</a:t>
            </a:r>
            <a:endParaRPr lang="zh-CN" altLang="en-US" sz="2200" b="1"/>
          </a:p>
          <a:p>
            <a:r>
              <a:rPr lang="zh-CN" altLang="en-US" sz="2200" b="1">
                <a:highlight>
                  <a:srgbClr val="00FFFF"/>
                </a:highlight>
              </a:rPr>
              <a:t>【分析】</a:t>
            </a:r>
            <a:r>
              <a:rPr lang="zh-CN" altLang="en-US" sz="2200" b="1"/>
              <a:t>对偶尔的失眠不必过分忧虑。</a:t>
            </a:r>
            <a:r>
              <a:rPr lang="zh-CN" altLang="en-US" sz="2200" b="1">
                <a:solidFill>
                  <a:schemeClr val="accent6"/>
                </a:solidFill>
              </a:rPr>
              <a:t>人的身心弹性很大，实验表明连续200小时不睡者仍能保持身心功能正常，一两夜失眠自不会造成任何困难。</a:t>
            </a:r>
            <a:r>
              <a:rPr lang="zh-CN" altLang="en-US" sz="2200" b="1"/>
              <a:t>大部分人之所以被失眠困扰，是因为担心失眠带来的后果。事实上，失眠者越担心失眠的事，到夜晚入睡越困难。</a:t>
            </a:r>
            <a:endParaRPr lang="zh-CN" altLang="en-US" sz="2200" b="1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513830" y="1083310"/>
            <a:ext cx="5522595" cy="5495290"/>
          </a:xfrm>
          <a:ln w="57150">
            <a:solidFill>
              <a:srgbClr val="FF0000"/>
            </a:solidFill>
            <a:prstDash val="sysDot"/>
          </a:ln>
        </p:spPr>
        <p:txBody>
          <a:bodyPr>
            <a:noAutofit/>
          </a:bodyPr>
          <a:p>
            <a:r>
              <a:rPr lang="zh-CN" altLang="en-US" sz="2000" b="1">
                <a:highlight>
                  <a:srgbClr val="00FFFF"/>
                </a:highlight>
              </a:rPr>
              <a:t>【锦鲤妙招】</a:t>
            </a:r>
            <a:endParaRPr lang="zh-CN" altLang="en-US" sz="2000" b="1">
              <a:highlight>
                <a:srgbClr val="00FFFF"/>
              </a:highlight>
            </a:endParaRPr>
          </a:p>
          <a:p>
            <a:r>
              <a:rPr lang="en-US" altLang="zh-CN" sz="2000" b="1">
                <a:solidFill>
                  <a:schemeClr val="accent6"/>
                </a:solidFill>
              </a:rPr>
              <a:t>5</a:t>
            </a:r>
            <a:r>
              <a:rPr lang="zh-CN" altLang="en-US" sz="2000" b="1">
                <a:solidFill>
                  <a:schemeClr val="accent6"/>
                </a:solidFill>
              </a:rPr>
              <a:t>.有的人醒来感觉很累，认为自己做了一整夜的梦，没有休息好。其实不是这样的</a:t>
            </a:r>
            <a:r>
              <a:rPr lang="zh-CN" altLang="en-US" sz="2000" b="1"/>
              <a:t>，做梦是人类睡眠不可缺少的一种生理现象，只要不是一直做噩梦，或者做同样的梦，都是很正常的，不影响我们休息的质量。</a:t>
            </a:r>
            <a:endParaRPr lang="zh-CN" altLang="en-US" sz="2000" b="1"/>
          </a:p>
          <a:p>
            <a:r>
              <a:rPr lang="en-US" altLang="zh-CN" sz="2000" b="1">
                <a:solidFill>
                  <a:schemeClr val="accent6"/>
                </a:solidFill>
              </a:rPr>
              <a:t>6</a:t>
            </a:r>
            <a:r>
              <a:rPr lang="zh-CN" altLang="en-US" sz="2000" b="1">
                <a:solidFill>
                  <a:schemeClr val="accent6"/>
                </a:solidFill>
              </a:rPr>
              <a:t>.如以上建议不能生效，建议你仍然保持定时上床，闭上眼睛，这样也能让紧张的大脑得到休息。</a:t>
            </a:r>
            <a:r>
              <a:rPr lang="zh-CN" altLang="en-US" sz="2000" b="1"/>
              <a:t>早上醒来的时候，很多人感觉一整夜没有睡着，其实只要在床上躺着，处于一种朦胧状态，也会起到睡眠的作用，也是一种休息。</a:t>
            </a:r>
            <a:endParaRPr lang="zh-CN" altLang="en-US" sz="20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7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a"/>
  <p:tag name="KSO_WM_UNIT_INDEX" val="1_1_1"/>
  <p:tag name="KSO_WM_UNIT_ID" val="diagram20198924_3*l_h_a*1_1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24_3*l_h_i*1_1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24_3*l_h_i*1_1_2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a"/>
  <p:tag name="KSO_WM_UNIT_INDEX" val="1_2_1"/>
  <p:tag name="KSO_WM_UNIT_ID" val="diagram20198924_3*l_h_a*1_2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98924_3*l_h_i*1_2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98924_3*l_h_i*1_2_2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a"/>
  <p:tag name="KSO_WM_UNIT_INDEX" val="1_3_1"/>
  <p:tag name="KSO_WM_UNIT_ID" val="diagram20198924_3*l_h_a*1_3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98924_3*l_h_i*1_3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98924_3*l_h_i*1_3_2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a"/>
  <p:tag name="KSO_WM_UNIT_INDEX" val="1_4_1"/>
  <p:tag name="KSO_WM_UNIT_ID" val="diagram20198924_3*l_h_a*1_4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98924_3*l_h_i*1_4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98924_3*l_h_i*1_4_2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SLIDE_ID" val="diagram20198924_3"/>
  <p:tag name="KSO_WM_TEMPLATE_SUBCATEGORY" val="22"/>
  <p:tag name="KSO_WM_TEMPLATE_MASTER_TYPE" val="0"/>
  <p:tag name="KSO_WM_TEMPLATE_COLOR_TYPE" val="1"/>
  <p:tag name="KSO_WM_SLIDE_TYPE" val="text"/>
  <p:tag name="KSO_WM_SLIDE_SUBTYPE" val="diag"/>
  <p:tag name="KSO_WM_SLIDE_ITEM_CNT" val="4"/>
  <p:tag name="KSO_WM_SLIDE_INDEX" val="3"/>
  <p:tag name="KSO_WM_SLIDE_SIZE" val="900.387*205.958"/>
  <p:tag name="KSO_WM_SLIDE_POSITION" val="29.8064*167.021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98924"/>
  <p:tag name="KSO_WM_SLIDE_LAYOUT" val="l"/>
  <p:tag name="KSO_WM_SLIDE_LAYOUT_CNT" val="1"/>
  <p:tag name="KSO_WM_SPECIAL_SOURCE" val="bdnul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diagram"/>
  <p:tag name="KSO_WM_TEMPLATE_INDEX" val="20180430"/>
  <p:tag name="KSO_WM_SPECIAL_SOURCE" val="bdnull"/>
</p:tagLst>
</file>

<file path=ppt/tags/tag151.xml><?xml version="1.0" encoding="utf-8"?>
<p:tagLst xmlns:p="http://schemas.openxmlformats.org/presentationml/2006/main">
  <p:tag name="KSO_WM_BEAUTIFY_FLAG" val="#wm#"/>
  <p:tag name="KSO_WM_TEMPLATE_CATEGORY" val="diagram"/>
  <p:tag name="KSO_WM_TEMPLATE_INDEX" val="20180430"/>
  <p:tag name="KSO_WM_SPECIAL_SOURCE" val="bdnull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  <p:tag name="KSO_WM_SPECIAL_SOURCE" val="bdnull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98935_3*l_h_i*1_4_2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98935_3*l_h_a*1_4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98935_3*l_h_f*1_4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98935_3*l_h_i*1_4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98935_3*l_h_i*1_3_2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98935_3*l_h_a*1_3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98935_3*l_h_f*1_3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98935_3*l_h_i*1_3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98935_3*l_h_i*1_2_2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98935_3*l_h_a*1_2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8935_3*l_h_f*1_2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98935_3*l_h_i*1_2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35_3*l_h_i*1_1_2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935_3*l_h_a*1_1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98935_3*l_h_f*1_1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35_3*l_h_i*1_1_1"/>
  <p:tag name="KSO_WM_TEMPLATE_CATEGORY" val="diagram"/>
  <p:tag name="KSO_WM_TEMPLATE_INDEX" val="2019893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69.xml><?xml version="1.0" encoding="utf-8"?>
<p:tagLst xmlns:p="http://schemas.openxmlformats.org/presentationml/2006/main">
  <p:tag name="KSO_WM_SLIDE_ID" val="diagram20198935_3"/>
  <p:tag name="KSO_WM_TEMPLATE_SUBCATEGORY" val="22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3"/>
  <p:tag name="KSO_WM_SLIDE_SIZE" val="639.9*344.747"/>
  <p:tag name="KSO_WM_SLIDE_POSITION" val="232.807*97.6265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98935"/>
  <p:tag name="KSO_WM_SLIDE_LAYOUT" val="l"/>
  <p:tag name="KSO_WM_SLIDE_LAYOUT_CNT" val="1"/>
  <p:tag name="KSO_WM_SPECIAL_SOURCE" val="bdnull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diagram"/>
  <p:tag name="KSO_WM_TEMPLATE_INDEX" val="20180430"/>
  <p:tag name="KSO_WM_SPECIAL_SOURCE" val="bdnull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</p:tagLst>
</file>

<file path=ppt/tags/tag1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177.xml><?xml version="1.0" encoding="utf-8"?>
<p:tagLst xmlns:p="http://schemas.openxmlformats.org/presentationml/2006/main">
  <p:tag name="COMMONDATA" val="eyJoZGlkIjoiYjg1NTE3Yjg1Njg5Mzg5MGFlZjE0ZmY3MjM5MDI4YzI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4633</Words>
  <Application>WPS 演示</Application>
  <PresentationFormat>宽屏</PresentationFormat>
  <Paragraphs>227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微软雅黑</vt:lpstr>
      <vt:lpstr>汉仪力量黑简</vt:lpstr>
      <vt:lpstr>Arial Unicode MS</vt:lpstr>
      <vt:lpstr>Calibri</vt:lpstr>
      <vt:lpstr>黑体</vt:lpstr>
      <vt:lpstr>华文楷体</vt:lpstr>
      <vt:lpstr>启功行楷</vt:lpstr>
      <vt:lpstr>Office 主题​​</vt:lpstr>
      <vt:lpstr>1_Office 主题​​</vt:lpstr>
      <vt:lpstr>PowerPoint 演示文稿</vt:lpstr>
      <vt:lpstr>一、拥有一颗平常心</vt:lpstr>
      <vt:lpstr>PowerPoint 演示文稿</vt:lpstr>
      <vt:lpstr>1.打破宿命，走出失败的“阴影”</vt:lpstr>
      <vt:lpstr>2.挖掘潜能，克服“心理饱和”现象</vt:lpstr>
      <vt:lpstr>3.学会放松，摆脱“考试焦虑”</vt:lpstr>
      <vt:lpstr>3.学会放松，摆脱“考试焦虑”</vt:lpstr>
      <vt:lpstr>4.远离失眠，以最好的状态赴考</vt:lpstr>
      <vt:lpstr>4.远离失眠，以最好的状态赴考</vt:lpstr>
      <vt:lpstr>5.沉稳做题，正确应对“舌尖现象”</vt:lpstr>
      <vt:lpstr>二、知考场细节，稳考试心态</vt:lpstr>
      <vt:lpstr>1.进入试室后发现空调口对着自己吹、发现自己位置有阳光晒到，咋办？</vt:lpstr>
      <vt:lpstr>PowerPoint 演示文稿</vt:lpstr>
      <vt:lpstr>4.以下要求也要牢记</vt:lpstr>
      <vt:lpstr>5.进考场还没发答题卡和试卷，我们可以这么做</vt:lpstr>
      <vt:lpstr>PowerPoint 演示文稿</vt:lpstr>
      <vt:lpstr>PowerPoint 演示文稿</vt:lpstr>
      <vt:lpstr>PowerPoint 演示文稿</vt:lpstr>
      <vt:lpstr>三轮答题法（数学、理科）</vt:lpstr>
      <vt:lpstr>PowerPoint 演示文稿</vt:lpstr>
      <vt:lpstr>PowerPoint 演示文稿</vt:lpstr>
      <vt:lpstr>三、苏神附体，共赴梦想！</vt:lpstr>
      <vt:lpstr>视频：为热爱而拼！大小“苏神”梦幻联动</vt:lpstr>
      <vt:lpstr>苏神附体，共赴梦想！</vt:lpstr>
      <vt:lpstr>PowerPoint 演示文稿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昆明湖</cp:lastModifiedBy>
  <cp:revision>178</cp:revision>
  <dcterms:created xsi:type="dcterms:W3CDTF">2019-06-19T02:08:00Z</dcterms:created>
  <dcterms:modified xsi:type="dcterms:W3CDTF">2022-06-20T02:46:50Z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EC007D9A4C7841FC9C8A9AFE2866213B</vt:lpwstr>
  </property>
</Properties>
</file>