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301" r:id="rId5"/>
    <p:sldId id="285" r:id="rId6"/>
    <p:sldId id="266" r:id="rId7"/>
    <p:sldId id="258" r:id="rId8"/>
    <p:sldId id="259" r:id="rId9"/>
    <p:sldId id="260" r:id="rId10"/>
    <p:sldId id="261" r:id="rId11"/>
    <p:sldId id="262" r:id="rId12"/>
    <p:sldId id="263" r:id="rId13"/>
    <p:sldId id="271" r:id="rId14"/>
    <p:sldId id="272" r:id="rId15"/>
    <p:sldId id="290" r:id="rId16"/>
    <p:sldId id="273" r:id="rId17"/>
    <p:sldId id="294" r:id="rId18"/>
    <p:sldId id="291" r:id="rId19"/>
    <p:sldId id="292" r:id="rId20"/>
    <p:sldId id="293" r:id="rId21"/>
    <p:sldId id="295" r:id="rId22"/>
    <p:sldId id="303" r:id="rId23"/>
    <p:sldId id="304" r:id="rId24"/>
    <p:sldId id="305" r:id="rId25"/>
    <p:sldId id="299" r:id="rId26"/>
    <p:sldId id="274" r:id="rId27"/>
    <p:sldId id="296" r:id="rId28"/>
    <p:sldId id="297" r:id="rId29"/>
    <p:sldId id="298" r:id="rId30"/>
    <p:sldId id="288" r:id="rId31"/>
    <p:sldId id="284" r:id="rId32"/>
    <p:sldId id="307" r:id="rId33"/>
    <p:sldId id="287" r:id="rId34"/>
    <p:sldId id="289" r:id="rId35"/>
    <p:sldId id="332" r:id="rId36"/>
    <p:sldId id="333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魏耀辉" initials="魏耀辉" lastIdx="6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48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7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9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0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7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tags" Target="../tags/tag1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8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9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0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4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6.xml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7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9.xml"/><Relationship Id="rId3" Type="http://schemas.openxmlformats.org/officeDocument/2006/relationships/image" Target="../media/image28.png"/><Relationship Id="rId2" Type="http://schemas.openxmlformats.org/officeDocument/2006/relationships/tags" Target="../tags/tag168.xml"/><Relationship Id="rId1" Type="http://schemas.openxmlformats.org/officeDocument/2006/relationships/hyperlink" Target="&#31572;&#21367;&#20154;--&#33268;&#39640;&#32771;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1.xml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4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5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6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408305"/>
            <a:ext cx="12726670" cy="71583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69590" y="2125980"/>
            <a:ext cx="9799200" cy="2570400"/>
          </a:xfrm>
        </p:spPr>
        <p:txBody>
          <a:bodyPr>
            <a:normAutofit/>
          </a:bodyPr>
          <a:p>
            <a:r>
              <a:rPr lang="zh-CN" altLang="zh-CN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行劳神不倦，逐梦高考时！</a:t>
            </a:r>
            <a:br>
              <a:rPr lang="zh-CN" altLang="zh-CN">
                <a:solidFill>
                  <a:srgbClr val="FF0000"/>
                </a:solidFill>
              </a:rPr>
            </a:br>
            <a:br>
              <a:rPr lang="zh-CN" altLang="zh-CN" sz="3110">
                <a:solidFill>
                  <a:srgbClr val="FF0000"/>
                </a:solidFill>
              </a:rPr>
            </a:br>
            <a:r>
              <a:rPr lang="zh-CN" altLang="zh-CN" sz="4000">
                <a:solidFill>
                  <a:srgbClr val="002060"/>
                </a:solidFill>
              </a:rPr>
              <a:t>主题班会</a:t>
            </a:r>
            <a:endParaRPr lang="zh-CN" altLang="zh-CN" sz="4000">
              <a:solidFill>
                <a:srgbClr val="002060"/>
              </a:solidFill>
            </a:endParaRPr>
          </a:p>
        </p:txBody>
      </p:sp>
      <p:sp>
        <p:nvSpPr>
          <p:cNvPr id="4" name="副标题 3"/>
          <p:cNvSpPr/>
          <p:nvPr>
            <p:custDataLst>
              <p:tags r:id="rId3"/>
            </p:custDataLst>
          </p:nvPr>
        </p:nvSpPr>
        <p:spPr>
          <a:xfrm>
            <a:off x="-1212215" y="816955"/>
            <a:ext cx="8890064" cy="61475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中高考考前指导系列班会</a:t>
            </a:r>
            <a:endParaRPr lang="zh-CN" alt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1.保证食物的多样化，摄入充足能量</a:t>
            </a:r>
            <a:endParaRPr lang="en-US" altLang="zh-CN"/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08330" y="1559560"/>
            <a:ext cx="5568950" cy="4748530"/>
          </a:xfrm>
        </p:spPr>
        <p:txBody>
          <a:bodyPr>
            <a:no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要有足够的主食摄入，保证给大脑和神经细胞提供足够的能量。</a:t>
            </a:r>
            <a:r>
              <a:rPr lang="zh-CN" altLang="en-US" sz="2400" b="1"/>
              <a:t>建议每天摄入主食200-300克，全谷物和杂豆类50-150克，薯类50-100克。</a:t>
            </a:r>
            <a:r>
              <a:rPr lang="zh-CN" altLang="en-US" sz="2400" b="1">
                <a:solidFill>
                  <a:srgbClr val="7030A0"/>
                </a:solidFill>
              </a:rPr>
              <a:t>适当多吃富含蛋白质的食物，</a:t>
            </a:r>
            <a:r>
              <a:rPr lang="zh-CN" altLang="en-US" sz="2400" b="1"/>
              <a:t>每周至少食用两次水产品，每天1个鸡蛋，每天食用奶和奶制品300-500克。</a:t>
            </a:r>
            <a:r>
              <a:rPr lang="zh-CN" altLang="en-US" sz="2400" b="1">
                <a:solidFill>
                  <a:srgbClr val="7030A0"/>
                </a:solidFill>
              </a:rPr>
              <a:t>摄入充足的蔬菜和水果</a:t>
            </a:r>
            <a:r>
              <a:rPr lang="zh-CN" altLang="en-US" sz="2400" b="1"/>
              <a:t>，建议每天摄入各类蔬菜300-500克，水果200-350克。</a:t>
            </a:r>
            <a:endParaRPr lang="zh-CN" altLang="en-US" sz="2400" b="1"/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11595" y="2148205"/>
            <a:ext cx="5176520" cy="34531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2.合理分配三餐，适当加餐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603375"/>
            <a:ext cx="5583555" cy="4748530"/>
          </a:xfrm>
        </p:spPr>
        <p:txBody>
          <a:bodyPr/>
          <a:p>
            <a:r>
              <a:rPr lang="zh-CN" altLang="en-US" sz="2400" b="1">
                <a:solidFill>
                  <a:srgbClr val="7030A0"/>
                </a:solidFill>
              </a:rPr>
              <a:t>三餐食量按照早餐占30%，中餐占40%，晚餐占30%的比例进行合理分配。</a:t>
            </a:r>
            <a:r>
              <a:rPr lang="zh-CN" altLang="en-US" sz="2400" b="1"/>
              <a:t>高考期间，由于学习任务繁重，可以适当</a:t>
            </a:r>
            <a:r>
              <a:rPr lang="zh-CN" altLang="en-US" sz="2400" b="1">
                <a:solidFill>
                  <a:srgbClr val="7030A0"/>
                </a:solidFill>
              </a:rPr>
              <a:t>在上午课间休息，下午课间休息以及晚上九点前进行加餐，可以选择易消化的小面包、酸奶等食物</a:t>
            </a:r>
            <a:r>
              <a:rPr lang="zh-CN" altLang="en-US" sz="2400" b="1"/>
              <a:t>，避免难消化的刺激性的或者不卫生的食物。</a:t>
            </a:r>
            <a:endParaRPr lang="zh-CN" altLang="en-US" sz="2400" b="1"/>
          </a:p>
          <a:p>
            <a:r>
              <a:rPr lang="zh-CN" altLang="en-US" sz="2400" b="1"/>
              <a:t>爱自己，是终生浪漫的开始！</a:t>
            </a:r>
            <a:endParaRPr lang="zh-CN" altLang="en-US" sz="2400" b="1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rcRect t="15566"/>
          <a:stretch>
            <a:fillRect/>
          </a:stretch>
        </p:blipFill>
        <p:spPr>
          <a:xfrm>
            <a:off x="6864985" y="1313815"/>
            <a:ext cx="4871720" cy="52863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89325"/>
            <a:ext cx="10969200" cy="705600"/>
          </a:xfrm>
        </p:spPr>
        <p:txBody>
          <a:bodyPr>
            <a:normAutofit/>
          </a:bodyPr>
          <a:p>
            <a:r>
              <a:rPr lang="en-US" altLang="zh-CN"/>
              <a:t>3.</a:t>
            </a:r>
            <a:r>
              <a:rPr lang="zh-CN" altLang="en-US"/>
              <a:t>选择安全的食材和合理的烹调方法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0505"/>
            <a:ext cx="6089015" cy="4748530"/>
          </a:xfrm>
        </p:spPr>
        <p:txBody>
          <a:bodyPr>
            <a:noAutofit/>
          </a:bodyPr>
          <a:p>
            <a:r>
              <a:rPr lang="zh-CN" altLang="en-US" sz="2400" b="1"/>
              <a:t>在烹调方法上，</a:t>
            </a:r>
            <a:r>
              <a:rPr lang="zh-CN" altLang="en-US" sz="2400" b="1">
                <a:solidFill>
                  <a:srgbClr val="7030A0"/>
                </a:solidFill>
              </a:rPr>
              <a:t>一方面要充分考虑考生个人饮食口味和喜好，烹调制作考生喜欢的菜式，</a:t>
            </a:r>
            <a:r>
              <a:rPr lang="zh-CN" altLang="en-US" sz="2400" b="1"/>
              <a:t>增进考生的一个食欲，</a:t>
            </a:r>
            <a:r>
              <a:rPr lang="zh-CN" altLang="en-US" sz="2400" b="1">
                <a:solidFill>
                  <a:srgbClr val="7030A0"/>
                </a:solidFill>
              </a:rPr>
              <a:t>另一方面要尽可能选用快炒，蒸煮等比较温和的烹调方法，</a:t>
            </a:r>
            <a:r>
              <a:rPr lang="zh-CN" altLang="en-US" sz="2400" b="1"/>
              <a:t>少用或者避免采用高温油炸、煎、烤等剧烈的烹调方法，从而减少食物中营养素尤其是维生素的损失，也减少烹调过程中有害物质的产生。</a:t>
            </a:r>
            <a:endParaRPr lang="zh-CN" altLang="en-US" sz="2400" b="1"/>
          </a:p>
          <a:p>
            <a:r>
              <a:rPr lang="zh-CN" altLang="en-US" sz="2400" b="1">
                <a:solidFill>
                  <a:srgbClr val="7030A0"/>
                </a:solidFill>
              </a:rPr>
              <a:t>如果是住校生，也需要少吃煎炸、生冷食品哦！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150735" y="1657985"/>
            <a:ext cx="5176520" cy="4011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rgbClr val="7030A0"/>
                </a:solidFill>
              </a:rPr>
              <a:t>三、懂复习，更宽心</a:t>
            </a:r>
            <a:br>
              <a:rPr lang="zh-CN" altLang="en-US">
                <a:solidFill>
                  <a:srgbClr val="7030A0"/>
                </a:solidFill>
              </a:rPr>
            </a:br>
            <a:br>
              <a:rPr lang="zh-CN" altLang="en-US">
                <a:solidFill>
                  <a:srgbClr val="7030A0"/>
                </a:solidFill>
              </a:rPr>
            </a:br>
            <a:endParaRPr lang="zh-CN" altLang="en-US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7025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7030A0"/>
                </a:solidFill>
              </a:rPr>
              <a:t>人民日报支招各科临考提分攻略</a:t>
            </a:r>
            <a:endParaRPr lang="zh-CN" altLang="en-US">
              <a:solidFill>
                <a:srgbClr val="7030A0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27990" y="937895"/>
            <a:ext cx="5507355" cy="551815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9675" y="915670"/>
            <a:ext cx="5504815" cy="55365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49156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7030A0"/>
                </a:solidFill>
              </a:rPr>
              <a:t>人民日报支招各科临考提分攻略</a:t>
            </a:r>
            <a:endParaRPr lang="zh-CN" altLang="en-US">
              <a:solidFill>
                <a:srgbClr val="7030A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8330" y="1394460"/>
            <a:ext cx="5073015" cy="505079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6815" y="1258570"/>
            <a:ext cx="5310505" cy="5322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49156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7030A0"/>
                </a:solidFill>
              </a:rPr>
              <a:t>人民日报支招各科临考提分攻略</a:t>
            </a:r>
            <a:endParaRPr lang="zh-CN" altLang="en-US">
              <a:solidFill>
                <a:srgbClr val="7030A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8330" y="1280795"/>
            <a:ext cx="5395595" cy="540766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2860" y="1280795"/>
            <a:ext cx="5508625" cy="5459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49156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7030A0"/>
                </a:solidFill>
              </a:rPr>
              <a:t>人民日报支招各科临考提分攻略</a:t>
            </a:r>
            <a:endParaRPr lang="zh-CN" altLang="en-US">
              <a:solidFill>
                <a:srgbClr val="7030A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7695" y="1275080"/>
            <a:ext cx="5356860" cy="538099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8885" y="1147445"/>
            <a:ext cx="5520055" cy="55086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49156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7030A0"/>
                </a:solidFill>
              </a:rPr>
              <a:t>人民日报支招各科临考提分攻略</a:t>
            </a:r>
            <a:endParaRPr lang="zh-CN" altLang="en-US">
              <a:solidFill>
                <a:srgbClr val="7030A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8330" y="1339215"/>
            <a:ext cx="5380990" cy="527177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8395" y="1324610"/>
            <a:ext cx="3121660" cy="4921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49156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7030A0"/>
                </a:solidFill>
              </a:rPr>
              <a:t>错题本是个宝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608330" y="1252855"/>
            <a:ext cx="5643880" cy="5231765"/>
          </a:xfrm>
        </p:spPr>
        <p:txBody>
          <a:bodyPr>
            <a:noAutofit/>
          </a:bodyPr>
          <a:p>
            <a:r>
              <a:rPr lang="zh-CN" altLang="en-US" sz="2300" b="1"/>
              <a:t>模考、练习考的试卷中的错题，日常作业中的错题都可以拿来温习。看这些错题的目的在于，</a:t>
            </a:r>
            <a:r>
              <a:rPr lang="zh-CN" altLang="en-US" sz="2300" b="1">
                <a:solidFill>
                  <a:srgbClr val="7030A0"/>
                </a:solidFill>
              </a:rPr>
              <a:t>了解自己学习的薄弱环节，明白自己在哪些地方会经常犯错</a:t>
            </a:r>
            <a:r>
              <a:rPr lang="zh-CN" altLang="en-US" sz="2300" b="1"/>
              <a:t>，这样在考试的时候，遇到类似的题目就要刻意地提高警惕意识，防止易错点，要特别得集中精力应对；</a:t>
            </a:r>
            <a:r>
              <a:rPr lang="zh-CN" altLang="en-US" sz="2300" b="1">
                <a:solidFill>
                  <a:srgbClr val="7030A0"/>
                </a:solidFill>
              </a:rPr>
              <a:t>其次，通过对大量错题的系统梳理，也可以学习到重点题目的思考模式，锻炼思路的熟练性，有助于提高考场的思考和答题效率。</a:t>
            </a:r>
            <a:endParaRPr lang="zh-CN" altLang="en-US" sz="2300" b="1">
              <a:solidFill>
                <a:srgbClr val="7030A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52210" y="1252855"/>
            <a:ext cx="5467985" cy="46850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5158105" y="1501933"/>
            <a:ext cx="1068206" cy="85597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01.</a:t>
            </a:r>
            <a:endParaRPr lang="en-US" altLang="zh-CN" sz="4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6394677" y="1501933"/>
            <a:ext cx="4730523" cy="858263"/>
          </a:xfrm>
          <a:prstGeom prst="rect">
            <a:avLst/>
          </a:prstGeom>
          <a:noFill/>
        </p:spPr>
        <p:txBody>
          <a:bodyPr wrap="square" bIns="46990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懂心理，更悦心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5158105" y="2629564"/>
            <a:ext cx="1068206" cy="85597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02.</a:t>
            </a:r>
            <a:endParaRPr lang="en-US" altLang="zh-CN" sz="44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5158105" y="3757192"/>
            <a:ext cx="1068206" cy="85597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4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03.</a:t>
            </a:r>
            <a:endParaRPr lang="en-US" altLang="zh-CN" sz="4400" b="1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5158105" y="4884822"/>
            <a:ext cx="1068206" cy="85597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4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04.</a:t>
            </a:r>
            <a:endParaRPr lang="en-US" altLang="zh-CN" sz="4400" b="1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6"/>
            </p:custDataLst>
          </p:nvPr>
        </p:nvCxnSpPr>
        <p:spPr>
          <a:xfrm>
            <a:off x="5670550" y="1059815"/>
            <a:ext cx="52482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887096" y="1393190"/>
            <a:ext cx="1851660" cy="768350"/>
          </a:xfrm>
          <a:prstGeom prst="rect">
            <a:avLst/>
          </a:prstGeom>
          <a:noFill/>
        </p:spPr>
        <p:txBody>
          <a:bodyPr wrap="square" rtlCol="0">
            <a:normAutofit fontScale="97500"/>
          </a:bodyPr>
          <a:lstStyle/>
          <a:p>
            <a:pPr algn="r"/>
            <a:r>
              <a:rPr lang="zh-CN" altLang="en-US" sz="4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en-US" sz="4400" b="1" spc="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887095" y="2161540"/>
            <a:ext cx="1851660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en-US" altLang="zh-CN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CONTENTS</a:t>
            </a:r>
            <a:endParaRPr lang="en-US" altLang="zh-CN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2897505" y="1515110"/>
            <a:ext cx="76200" cy="922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6394677" y="2629564"/>
            <a:ext cx="4730523" cy="858263"/>
          </a:xfrm>
          <a:prstGeom prst="rect">
            <a:avLst/>
          </a:prstGeom>
          <a:noFill/>
        </p:spPr>
        <p:txBody>
          <a:bodyPr wrap="square" bIns="46990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懂身体，更放心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6394677" y="3757192"/>
            <a:ext cx="4730523" cy="858263"/>
          </a:xfrm>
          <a:prstGeom prst="rect">
            <a:avLst/>
          </a:prstGeom>
          <a:noFill/>
        </p:spPr>
        <p:txBody>
          <a:bodyPr wrap="square" bIns="46990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懂复习，更宽心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6394677" y="4884187"/>
            <a:ext cx="4730523" cy="858263"/>
          </a:xfrm>
          <a:prstGeom prst="rect">
            <a:avLst/>
          </a:prstGeom>
          <a:noFill/>
        </p:spPr>
        <p:txBody>
          <a:bodyPr wrap="square" bIns="46990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懂考试，有信心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7030A0"/>
                </a:solidFill>
              </a:rPr>
              <a:t>落实4项计划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850450"/>
            <a:ext cx="5176800" cy="4748400"/>
          </a:xfrm>
        </p:spPr>
        <p:txBody>
          <a:bodyPr>
            <a:noAutofit/>
          </a:bodyPr>
          <a:p>
            <a:r>
              <a:rPr lang="zh-CN" altLang="en-US" sz="3200"/>
              <a:t>(1)自主复习计划</a:t>
            </a:r>
            <a:endParaRPr lang="zh-CN" altLang="en-US" sz="3200"/>
          </a:p>
          <a:p>
            <a:r>
              <a:rPr lang="zh-CN" altLang="en-US" sz="3200"/>
              <a:t>(2)自主纠错反思计划</a:t>
            </a:r>
            <a:endParaRPr lang="zh-CN" altLang="en-US" sz="3200"/>
          </a:p>
          <a:p>
            <a:r>
              <a:rPr lang="zh-CN" altLang="en-US" sz="3200"/>
              <a:t>(3)自主调节放松计划</a:t>
            </a:r>
            <a:endParaRPr lang="zh-CN" altLang="en-US" sz="3200"/>
          </a:p>
          <a:p>
            <a:r>
              <a:rPr lang="zh-CN" altLang="en-US" sz="3200"/>
              <a:t>(4)自主练习提升计划</a:t>
            </a:r>
            <a:endParaRPr lang="zh-CN" altLang="en-US" sz="32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11595" y="1782445"/>
            <a:ext cx="5176520" cy="4184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7030A0"/>
                </a:solidFill>
              </a:rPr>
              <a:t>每天4落实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5925" y="2056765"/>
            <a:ext cx="5996305" cy="4748530"/>
          </a:xfrm>
        </p:spPr>
        <p:txBody>
          <a:bodyPr>
            <a:noAutofit/>
          </a:bodyPr>
          <a:p>
            <a:r>
              <a:rPr lang="zh-CN" altLang="en-US" sz="2800"/>
              <a:t>(1)每天有具体的重点复习内容</a:t>
            </a:r>
            <a:endParaRPr lang="zh-CN" altLang="en-US" sz="2800"/>
          </a:p>
          <a:p>
            <a:r>
              <a:rPr lang="zh-CN" altLang="en-US" sz="2800"/>
              <a:t>(2)每天列出常考易错的知识清单</a:t>
            </a:r>
            <a:endParaRPr lang="zh-CN" altLang="en-US" sz="2800"/>
          </a:p>
          <a:p>
            <a:r>
              <a:rPr lang="zh-CN" altLang="en-US" sz="2800"/>
              <a:t>(3)每天落实一次基础练习</a:t>
            </a:r>
            <a:endParaRPr lang="zh-CN" altLang="en-US" sz="2800"/>
          </a:p>
          <a:p>
            <a:r>
              <a:rPr lang="zh-CN" altLang="en-US" sz="2800"/>
              <a:t>(4)每周保证有三次套题训练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25590" y="1501140"/>
            <a:ext cx="4748530" cy="4748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7030A0"/>
                </a:solidFill>
              </a:rPr>
              <a:t>决胜高考4总结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818640"/>
            <a:ext cx="5530215" cy="4748530"/>
          </a:xfrm>
        </p:spPr>
        <p:txBody>
          <a:bodyPr>
            <a:noAutofit/>
          </a:bodyPr>
          <a:p>
            <a:r>
              <a:rPr lang="zh-CN" altLang="en-US" sz="2800"/>
              <a:t>(1)基础回顾与能力提升结合</a:t>
            </a:r>
            <a:endParaRPr lang="zh-CN" altLang="en-US" sz="2800"/>
          </a:p>
          <a:p>
            <a:r>
              <a:rPr lang="zh-CN" altLang="en-US" sz="2800"/>
              <a:t>(2)复习与练习相结合</a:t>
            </a:r>
            <a:endParaRPr lang="zh-CN" altLang="en-US" sz="2800"/>
          </a:p>
          <a:p>
            <a:r>
              <a:rPr lang="zh-CN" altLang="en-US" sz="2800"/>
              <a:t>(3)练习与练后反思相结合</a:t>
            </a:r>
            <a:endParaRPr lang="zh-CN" altLang="en-US" sz="2800"/>
          </a:p>
          <a:p>
            <a:r>
              <a:rPr lang="zh-CN" altLang="en-US" sz="2800"/>
              <a:t>(4)专注复习与调节放松相结合</a:t>
            </a:r>
            <a:endParaRPr lang="zh-CN" altLang="en-US" sz="2800"/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529070" y="1313815"/>
            <a:ext cx="4748530" cy="4748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rgbClr val="7030A0"/>
                </a:solidFill>
              </a:rPr>
              <a:t>四、懂考试，有信心</a:t>
            </a:r>
            <a:br>
              <a:rPr lang="zh-CN" altLang="en-US">
                <a:solidFill>
                  <a:srgbClr val="7030A0"/>
                </a:solidFill>
              </a:rPr>
            </a:br>
            <a:br>
              <a:rPr lang="zh-CN" altLang="en-US">
                <a:solidFill>
                  <a:srgbClr val="7030A0"/>
                </a:solidFill>
              </a:rPr>
            </a:br>
            <a:endParaRPr lang="zh-CN" altLang="en-US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7030A0"/>
                </a:solidFill>
              </a:rPr>
              <a:t>答题有原则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647250"/>
            <a:ext cx="5176800" cy="4748400"/>
          </a:xfrm>
        </p:spPr>
        <p:txBody>
          <a:bodyPr/>
          <a:p>
            <a:r>
              <a:rPr lang="zh-CN" altLang="en-US" sz="2800"/>
              <a:t>答题原则：</a:t>
            </a:r>
            <a:r>
              <a:rPr lang="zh-CN" altLang="en-US" sz="2800">
                <a:solidFill>
                  <a:srgbClr val="7030A0"/>
                </a:solidFill>
              </a:rPr>
              <a:t>先易后难，先小后大，先熟后生。</a:t>
            </a:r>
            <a:r>
              <a:rPr lang="zh-CN" altLang="en-US" sz="2800"/>
              <a:t>一时不会做的题目可以先放一放，等把会做的题目做完了，再去解决遗留问题。一定要拿准中低档难度的题目，压轴题放弃不可惜。</a:t>
            </a:r>
            <a:endParaRPr lang="zh-CN" altLang="en-US" sz="28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35980" y="1813560"/>
            <a:ext cx="5641340" cy="39465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38525"/>
            <a:ext cx="10969200" cy="705600"/>
          </a:xfrm>
        </p:spPr>
        <p:txBody>
          <a:bodyPr/>
          <a:p>
            <a:r>
              <a:rPr lang="zh-CN" altLang="en-US">
                <a:solidFill>
                  <a:srgbClr val="7030A0"/>
                </a:solidFill>
              </a:rPr>
              <a:t>抓紧得分重点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18770" y="1390015"/>
            <a:ext cx="5466080" cy="4748530"/>
          </a:xfrm>
        </p:spPr>
        <p:txBody>
          <a:bodyPr>
            <a:noAutofit/>
          </a:bodyPr>
          <a:p>
            <a:r>
              <a:rPr lang="zh-CN" altLang="en-US" sz="2200" b="1">
                <a:highlight>
                  <a:srgbClr val="FFFF00"/>
                </a:highlight>
              </a:rPr>
              <a:t>语文：</a:t>
            </a:r>
            <a:r>
              <a:rPr lang="zh-CN" altLang="en-US" sz="2200" b="1"/>
              <a:t>重选择，选择分值大；重主观答题思路总结，其实不是很难；重作文，素材积累要有深度。</a:t>
            </a:r>
            <a:endParaRPr lang="zh-CN" altLang="en-US" sz="2200" b="1"/>
          </a:p>
          <a:p>
            <a:r>
              <a:rPr lang="zh-CN" altLang="en-US" sz="2200" b="1">
                <a:highlight>
                  <a:srgbClr val="FFFF00"/>
                </a:highlight>
              </a:rPr>
              <a:t>数学：</a:t>
            </a:r>
            <a:r>
              <a:rPr lang="zh-CN" altLang="en-US" sz="2200" b="1"/>
              <a:t>重选择，选择分值更大；重基础题，基础题千万不能错；重时间安排，选填三四十分钟为佳。推荐两天做一套卷子，保持手感。</a:t>
            </a:r>
            <a:endParaRPr lang="zh-CN" altLang="en-US" sz="2200" b="1"/>
          </a:p>
          <a:p>
            <a:r>
              <a:rPr lang="zh-CN" altLang="en-US" sz="2200" b="1">
                <a:highlight>
                  <a:srgbClr val="FFFF00"/>
                </a:highlight>
              </a:rPr>
              <a:t>英语：</a:t>
            </a:r>
            <a:r>
              <a:rPr lang="zh-CN" altLang="en-US" sz="2200" b="1"/>
              <a:t>重阅读完型，不能不管英语，要练手感；重作文，书写和段落句式结构很重要，推荐总分总结构和积累几个复杂万能句型。</a:t>
            </a:r>
            <a:endParaRPr lang="zh-CN" altLang="en-US" sz="2200" b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295" y="1501140"/>
            <a:ext cx="5738495" cy="4748530"/>
          </a:xfrm>
        </p:spPr>
        <p:txBody>
          <a:bodyPr>
            <a:no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理综（物化生）：</a:t>
            </a:r>
            <a:r>
              <a:rPr lang="zh-CN" altLang="en-US" sz="2400" b="1"/>
              <a:t>重选择，选择分值太大；重时间安排，根据自身情况定；物理重思维，化学重易错点，生物重知识点记忆。</a:t>
            </a:r>
            <a:endParaRPr lang="zh-CN" altLang="en-US" sz="2400" b="1"/>
          </a:p>
          <a:p>
            <a:r>
              <a:rPr lang="zh-CN" altLang="en-US" sz="2400" b="1">
                <a:highlight>
                  <a:srgbClr val="FFFF00"/>
                </a:highlight>
              </a:rPr>
              <a:t>文综（史政地）：</a:t>
            </a:r>
            <a:r>
              <a:rPr lang="zh-CN" altLang="en-US" sz="2400" b="1"/>
              <a:t>历史“首先需要看选项本身是否出现史实性错误，识别后可以直接排除一两个答案；接下来紧紧抓住提干信息筛选出正确选项。这样正确率就会提高很多。”</a:t>
            </a:r>
            <a:endParaRPr lang="zh-CN" altLang="en-US" sz="2400" b="1"/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7030A0"/>
                </a:solidFill>
              </a:rPr>
              <a:t>开头易错，回头救分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5336540" cy="4748530"/>
          </a:xfrm>
        </p:spPr>
        <p:txBody>
          <a:bodyPr>
            <a:no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一定要合理分配时间控制时间。</a:t>
            </a:r>
            <a:r>
              <a:rPr lang="zh-CN" altLang="en-US" sz="2400" b="1"/>
              <a:t>一开始答题的时候，思路还比较生涩，思维还没有打开，所以对于一些可能难度不大的题目，也感到比较困难。这时候</a:t>
            </a:r>
            <a:r>
              <a:rPr lang="zh-CN" altLang="en-US" sz="2400" b="1">
                <a:solidFill>
                  <a:srgbClr val="7030A0"/>
                </a:solidFill>
              </a:rPr>
              <a:t>可以先跳过，稳定心态，</a:t>
            </a:r>
            <a:r>
              <a:rPr lang="zh-CN" altLang="en-US" sz="2400" b="1"/>
              <a:t>继续完成后面的题目，等到了考试的中后程，试卷完成得差不多</a:t>
            </a:r>
            <a:r>
              <a:rPr lang="zh-CN" altLang="en-US" sz="2400" b="1">
                <a:solidFill>
                  <a:srgbClr val="7030A0"/>
                </a:solidFill>
              </a:rPr>
              <a:t>，只剩下压轴题待处理的时候，再返回去做之前开头放弃的题目，往往会迎刃而解。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05220" y="1910715"/>
            <a:ext cx="5639435" cy="3929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7030A0"/>
                </a:solidFill>
              </a:rPr>
              <a:t>避免会做的题做错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7205" y="1437640"/>
            <a:ext cx="11194415" cy="4748530"/>
          </a:xfrm>
        </p:spPr>
        <p:txBody>
          <a:bodyPr>
            <a:noAutofit/>
          </a:bodyPr>
          <a:p>
            <a:r>
              <a:rPr lang="zh-CN" altLang="en-US" sz="2400" b="1"/>
              <a:t>从三个方面上去训练自己，以数学为例。</a:t>
            </a:r>
            <a:endParaRPr lang="zh-CN" altLang="en-US" sz="2400" b="1"/>
          </a:p>
          <a:p>
            <a:r>
              <a:rPr lang="zh-CN" altLang="en-US" sz="2400" b="1">
                <a:highlight>
                  <a:srgbClr val="FFFF00"/>
                </a:highlight>
              </a:rPr>
              <a:t>一是精准纠错。</a:t>
            </a:r>
            <a:r>
              <a:rPr lang="zh-CN" altLang="en-US" sz="2400" b="1"/>
              <a:t>精准纠错就是找到出错的步骤，并且将其进行分类。比如数学错误大体可以分为两种，逻辑错误和运算错误。排列组合时漏掉情况是逻辑错误，移项时忘记变号、开根号时忘记加正负号、数字计算错误等是运算错误。这样精准纠错后整理成错题本，就可以知道自己容易犯什么样的错误。经常翻看纠错本就能提高做题正确率。</a:t>
            </a:r>
            <a:endParaRPr lang="zh-CN" altLang="en-US" sz="2400" b="1"/>
          </a:p>
          <a:p>
            <a:r>
              <a:rPr lang="zh-CN" altLang="en-US" sz="2400" b="1">
                <a:highlight>
                  <a:srgbClr val="FFFF00"/>
                </a:highlight>
              </a:rPr>
              <a:t>二是做题时的回看。</a:t>
            </a:r>
            <a:r>
              <a:rPr lang="zh-CN" altLang="en-US" sz="2400" b="1"/>
              <a:t>每做几步就回头整理一下前几步的思路和运算过程，考虑一下思路是否严谨，运算是否出错。</a:t>
            </a:r>
            <a:endParaRPr lang="zh-CN" altLang="en-US" sz="2400" b="1"/>
          </a:p>
          <a:p>
            <a:r>
              <a:rPr lang="zh-CN" altLang="en-US" sz="2400" b="1">
                <a:highlight>
                  <a:srgbClr val="FFFF00"/>
                </a:highlight>
              </a:rPr>
              <a:t>三是做题后的检查。</a:t>
            </a:r>
            <a:r>
              <a:rPr lang="zh-CN" altLang="en-US" sz="2400" b="1"/>
              <a:t>可以按照原来的思路快速地再做一遍，也可以换一种思路再做一遍，或者代入特殊值进行检验，保证答案的正确性。</a:t>
            </a:r>
            <a:endParaRPr lang="zh-CN" altLang="en-US" sz="2400" b="1"/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214065"/>
            <a:ext cx="10969200" cy="705600"/>
          </a:xfrm>
        </p:spPr>
        <p:txBody>
          <a:bodyPr>
            <a:noAutofit/>
          </a:bodyPr>
          <a:p>
            <a:r>
              <a:rPr lang="zh-CN" altLang="zh-CN" sz="4400">
                <a:solidFill>
                  <a:srgbClr val="7030A0"/>
                </a:solidFill>
                <a:sym typeface="+mn-ea"/>
              </a:rPr>
              <a:t>行劳神不倦，逐梦高考时！</a:t>
            </a:r>
            <a:endParaRPr lang="zh-CN" altLang="zh-CN" sz="4400">
              <a:solidFill>
                <a:srgbClr val="7030A0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931545"/>
            <a:ext cx="5688965" cy="4748530"/>
          </a:xfrm>
        </p:spPr>
        <p:txBody>
          <a:bodyPr>
            <a:noAutofit/>
          </a:bodyPr>
          <a:p>
            <a:r>
              <a:rPr lang="zh-CN" altLang="en-US" sz="2300" b="1"/>
              <a:t>人生是一场历练，</a:t>
            </a:r>
            <a:endParaRPr lang="zh-CN" altLang="en-US" sz="2300" b="1"/>
          </a:p>
          <a:p>
            <a:r>
              <a:rPr lang="zh-CN" altLang="en-US" sz="2300" b="1"/>
              <a:t>得意时“一日看尽长安花”，</a:t>
            </a:r>
            <a:endParaRPr lang="zh-CN" altLang="en-US" sz="2300" b="1"/>
          </a:p>
          <a:p>
            <a:r>
              <a:rPr lang="zh-CN" altLang="en-US" sz="2300" b="1"/>
              <a:t>潦倒时“潦倒新停浊酒杯”，</a:t>
            </a:r>
            <a:endParaRPr lang="zh-CN" altLang="en-US" sz="2300" b="1"/>
          </a:p>
          <a:p>
            <a:r>
              <a:rPr lang="zh-CN" altLang="en-US" sz="2300" b="1"/>
              <a:t>但生命的跋涉不能回头，</a:t>
            </a:r>
            <a:endParaRPr lang="zh-CN" altLang="en-US" sz="2300" b="1"/>
          </a:p>
          <a:p>
            <a:r>
              <a:rPr lang="zh-CN" altLang="en-US" sz="2300" b="1"/>
              <a:t>哪怕“畏途巉岩不可攀”，</a:t>
            </a:r>
            <a:endParaRPr lang="zh-CN" altLang="en-US" sz="2300" b="1"/>
          </a:p>
          <a:p>
            <a:r>
              <a:rPr lang="zh-CN" altLang="en-US" sz="2300" b="1"/>
              <a:t>也要“会当凌绝顶”；</a:t>
            </a:r>
            <a:endParaRPr lang="zh-CN" altLang="en-US" sz="2300" b="1"/>
          </a:p>
          <a:p>
            <a:r>
              <a:rPr lang="zh-CN" altLang="en-US" sz="2300" b="1"/>
              <a:t>哪怕“无人会，登临意”，</a:t>
            </a:r>
            <a:endParaRPr lang="zh-CN" altLang="en-US" sz="2300" b="1"/>
          </a:p>
          <a:p>
            <a:r>
              <a:rPr lang="zh-CN" altLang="en-US" sz="2300" b="1"/>
              <a:t>也要“猛志固常在”。</a:t>
            </a:r>
            <a:endParaRPr lang="zh-CN" altLang="en-US" sz="2300" b="1"/>
          </a:p>
          <a:p>
            <a:r>
              <a:rPr lang="zh-CN" altLang="en-US" sz="2300" b="1"/>
              <a:t>汲取“九万里风鹏正举”的力量，</a:t>
            </a:r>
            <a:endParaRPr lang="zh-CN" altLang="en-US" sz="2300" b="1"/>
          </a:p>
          <a:p>
            <a:r>
              <a:rPr lang="zh-CN" altLang="en-US" sz="2300" b="1"/>
              <a:t>历练“也无风雨也无晴”的豁然！</a:t>
            </a:r>
            <a:endParaRPr lang="zh-CN" altLang="en-US" sz="2300" b="1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11595" y="2228850"/>
            <a:ext cx="5176520" cy="3292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>
                <a:solidFill>
                  <a:srgbClr val="7030A0"/>
                </a:solidFill>
                <a:sym typeface="+mn-ea"/>
              </a:rPr>
              <a:t>行劳神不倦，逐梦高考时！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6579235" cy="4748530"/>
          </a:xfrm>
        </p:spPr>
        <p:txBody>
          <a:bodyPr>
            <a:noAutofit/>
          </a:bodyPr>
          <a:p>
            <a:r>
              <a:rPr lang="zh-CN" altLang="en-US" sz="3200" b="1"/>
              <a:t>天高任鸟飞，</a:t>
            </a:r>
            <a:endParaRPr lang="zh-CN" altLang="en-US" sz="3200" b="1"/>
          </a:p>
          <a:p>
            <a:r>
              <a:rPr lang="zh-CN" altLang="en-US" sz="3200" b="1"/>
              <a:t>海阔凭鱼跃。</a:t>
            </a:r>
            <a:endParaRPr lang="zh-CN" altLang="en-US" sz="3200" b="1"/>
          </a:p>
          <a:p>
            <a:r>
              <a:rPr lang="zh-CN" altLang="en-US" sz="3200" b="1"/>
              <a:t>对未来真正的慷慨，</a:t>
            </a:r>
            <a:endParaRPr lang="zh-CN" altLang="en-US" sz="3200" b="1"/>
          </a:p>
          <a:p>
            <a:r>
              <a:rPr lang="zh-CN" altLang="en-US" sz="3200" b="1"/>
              <a:t>是把一切都献给现在。</a:t>
            </a:r>
            <a:endParaRPr lang="zh-CN" altLang="en-US" sz="3200" b="1"/>
          </a:p>
          <a:p>
            <a:r>
              <a:rPr lang="zh-CN" altLang="en-US" sz="3200" b="1"/>
              <a:t>坚持是绝岸上的长啸，</a:t>
            </a:r>
            <a:endParaRPr lang="zh-CN" altLang="en-US" sz="3200" b="1"/>
          </a:p>
          <a:p>
            <a:r>
              <a:rPr lang="zh-CN" altLang="en-US" sz="3200" b="1"/>
              <a:t>念念不忘，必有回响。</a:t>
            </a:r>
            <a:endParaRPr lang="zh-CN" altLang="en-US" sz="3200" b="1"/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661910" y="706755"/>
            <a:ext cx="3685540" cy="55429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4400">
                <a:solidFill>
                  <a:srgbClr val="7030A0"/>
                </a:solidFill>
              </a:rPr>
              <a:t>致即将高考的你</a:t>
            </a:r>
            <a:endParaRPr lang="zh-CN" altLang="en-US" sz="4400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5803900" cy="4748530"/>
          </a:xfrm>
        </p:spPr>
        <p:txBody>
          <a:bodyPr>
            <a:noAutofit/>
          </a:bodyPr>
          <a:p>
            <a:r>
              <a:rPr lang="zh-CN" altLang="en-US" sz="2400" b="1"/>
              <a:t>在迎接高考的这段时间里，</a:t>
            </a:r>
            <a:endParaRPr lang="zh-CN" altLang="en-US" sz="2400" b="1"/>
          </a:p>
          <a:p>
            <a:r>
              <a:rPr lang="zh-CN" altLang="en-US" sz="2400" b="1"/>
              <a:t>在经历学海浮沉的无数个日夜，</a:t>
            </a:r>
            <a:endParaRPr lang="zh-CN" altLang="en-US" sz="2400" b="1"/>
          </a:p>
          <a:p>
            <a:r>
              <a:rPr lang="zh-CN" altLang="en-US" sz="2400" b="1"/>
              <a:t>“加油”这句话你大概有些听腻了吧，</a:t>
            </a:r>
            <a:endParaRPr lang="zh-CN" altLang="en-US" sz="2400" b="1"/>
          </a:p>
          <a:p>
            <a:r>
              <a:rPr lang="zh-CN" altLang="en-US" sz="2400" b="1"/>
              <a:t>可面对千辛万苦攀行至此的你，</a:t>
            </a:r>
            <a:endParaRPr lang="zh-CN" altLang="en-US" sz="2400" b="1"/>
          </a:p>
          <a:p>
            <a:r>
              <a:rPr lang="zh-CN" altLang="en-US" sz="2400" b="1"/>
              <a:t>此刻最想说的，好像仍是这两个字。</a:t>
            </a:r>
            <a:endParaRPr lang="zh-CN" altLang="en-US" sz="2400" b="1"/>
          </a:p>
          <a:p>
            <a:r>
              <a:rPr lang="zh-CN" altLang="en-US" sz="2400" b="1"/>
              <a:t>你可以把它视作是祝福和鼓励，</a:t>
            </a:r>
            <a:endParaRPr lang="zh-CN" altLang="en-US" sz="2400" b="1"/>
          </a:p>
          <a:p>
            <a:r>
              <a:rPr lang="zh-CN" altLang="en-US" sz="2400" b="1"/>
              <a:t>也可以把它看成是宽心和安慰，</a:t>
            </a:r>
            <a:endParaRPr lang="zh-CN" altLang="en-US" sz="2400" b="1"/>
          </a:p>
          <a:p>
            <a:r>
              <a:rPr lang="zh-CN" altLang="en-US" sz="2400" b="1"/>
              <a:t>只要能带给你一点力量和勇气。</a:t>
            </a:r>
            <a:endParaRPr lang="zh-CN" altLang="en-US" sz="2400" b="1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11595" y="1310005"/>
            <a:ext cx="5176520" cy="4692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513150"/>
            <a:ext cx="10969200" cy="705600"/>
          </a:xfrm>
        </p:spPr>
        <p:txBody>
          <a:bodyPr>
            <a:normAutofit fontScale="90000"/>
          </a:bodyPr>
          <a:p>
            <a:r>
              <a:rPr lang="zh-CN" altLang="en-US" sz="4000">
                <a:solidFill>
                  <a:srgbClr val="7030A0"/>
                </a:solidFill>
              </a:rPr>
              <a:t>【视频】答卷人</a:t>
            </a:r>
            <a:r>
              <a:rPr lang="en-US" altLang="zh-CN" sz="4000">
                <a:solidFill>
                  <a:srgbClr val="7030A0"/>
                </a:solidFill>
              </a:rPr>
              <a:t>--</a:t>
            </a:r>
            <a:r>
              <a:rPr sz="4000">
                <a:solidFill>
                  <a:srgbClr val="7030A0"/>
                </a:solidFill>
              </a:rPr>
              <a:t>致</a:t>
            </a:r>
            <a:r>
              <a:rPr lang="en-US" altLang="zh-CN" sz="4000">
                <a:solidFill>
                  <a:srgbClr val="7030A0"/>
                </a:solidFill>
              </a:rPr>
              <a:t>2022</a:t>
            </a:r>
            <a:r>
              <a:rPr sz="4000">
                <a:solidFill>
                  <a:srgbClr val="7030A0"/>
                </a:solidFill>
              </a:rPr>
              <a:t>届高考考生</a:t>
            </a:r>
            <a:r>
              <a:rPr lang="zh-CN" sz="4000">
                <a:solidFill>
                  <a:srgbClr val="7030A0"/>
                </a:solidFill>
              </a:rPr>
              <a:t>（</a:t>
            </a:r>
            <a:r>
              <a:rPr lang="en-US" altLang="zh-CN" sz="4000">
                <a:solidFill>
                  <a:srgbClr val="7030A0"/>
                </a:solidFill>
              </a:rPr>
              <a:t>4min</a:t>
            </a:r>
            <a:r>
              <a:rPr lang="zh-CN" sz="4000">
                <a:solidFill>
                  <a:srgbClr val="7030A0"/>
                </a:solidFill>
              </a:rPr>
              <a:t>）</a:t>
            </a:r>
            <a:endParaRPr lang="zh-CN" sz="4000">
              <a:solidFill>
                <a:srgbClr val="7030A0"/>
              </a:solidFill>
            </a:endParaRPr>
          </a:p>
        </p:txBody>
      </p:sp>
      <p:pic>
        <p:nvPicPr>
          <p:cNvPr id="6" name="内容占位符 5">
            <a:hlinkClick r:id="rId1" action="ppaction://hlinkfile"/>
          </p:cNvPr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 t="8379" b="11525"/>
          <a:stretch>
            <a:fillRect/>
          </a:stretch>
        </p:blipFill>
        <p:spPr>
          <a:xfrm>
            <a:off x="614680" y="1376045"/>
            <a:ext cx="11156950" cy="5024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10539" r="7885" b="4216"/>
          <a:stretch>
            <a:fillRect/>
          </a:stretch>
        </p:blipFill>
        <p:spPr>
          <a:xfrm>
            <a:off x="6831874" y="783772"/>
            <a:ext cx="4195977" cy="405128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4000">
                <a:srgbClr val="983135"/>
              </a:gs>
              <a:gs pos="100000">
                <a:srgbClr val="752529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165100" algn="ctr" rotWithShape="0">
              <a:srgbClr val="752529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图片包含 游戏机&#10;&#10;描述已自动生成"/>
          <p:cNvPicPr>
            <a:picLocks noChangeAspect="1"/>
          </p:cNvPicPr>
          <p:nvPr/>
        </p:nvPicPr>
        <p:blipFill>
          <a:blip r:embed="rId1" cstate="screen">
            <a:alphaModFix amt="20000"/>
            <a:biLevel thresh="25000"/>
          </a:blip>
          <a:srcRect l="10558" t="10791" r="7705" b="1079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: 圆角 3"/>
          <p:cNvSpPr/>
          <p:nvPr/>
        </p:nvSpPr>
        <p:spPr>
          <a:xfrm>
            <a:off x="547688" y="546100"/>
            <a:ext cx="11096625" cy="5765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7611" r="22657" b="32468"/>
          <a:stretch>
            <a:fillRect/>
          </a:stretch>
        </p:blipFill>
        <p:spPr>
          <a:xfrm>
            <a:off x="8401048" y="3576720"/>
            <a:ext cx="4038600" cy="39289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2602" y="1263482"/>
            <a:ext cx="1625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金</a:t>
            </a:r>
            <a:endParaRPr lang="zh-CN" altLang="en-US" sz="16600" dirty="0">
              <a:gradFill>
                <a:gsLst>
                  <a:gs pos="0">
                    <a:srgbClr val="B1393F"/>
                  </a:gs>
                  <a:gs pos="100000">
                    <a:srgbClr val="762529"/>
                  </a:gs>
                </a:gsLst>
                <a:lin ang="2700000" scaled="0"/>
              </a:gra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90181" y="924927"/>
            <a:ext cx="1625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0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榜</a:t>
            </a:r>
            <a:endParaRPr lang="zh-CN" altLang="en-US" sz="21000" dirty="0">
              <a:gradFill>
                <a:gsLst>
                  <a:gs pos="0">
                    <a:srgbClr val="B1393F"/>
                  </a:gs>
                  <a:gs pos="100000">
                    <a:srgbClr val="762529"/>
                  </a:gs>
                </a:gsLst>
                <a:lin ang="2700000" scaled="0"/>
              </a:gra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45237" y="1155532"/>
            <a:ext cx="162560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题</a:t>
            </a:r>
            <a:endParaRPr lang="zh-CN" altLang="en-US" sz="19900" dirty="0">
              <a:gradFill>
                <a:gsLst>
                  <a:gs pos="0">
                    <a:srgbClr val="B1393F"/>
                  </a:gs>
                  <a:gs pos="100000">
                    <a:srgbClr val="762529"/>
                  </a:gs>
                </a:gsLst>
                <a:lin ang="2700000" scaled="0"/>
              </a:gra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08173" y="1335420"/>
            <a:ext cx="1625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名</a:t>
            </a:r>
            <a:endParaRPr lang="zh-CN" altLang="en-US" sz="16600" dirty="0">
              <a:gradFill>
                <a:gsLst>
                  <a:gs pos="0">
                    <a:srgbClr val="B1393F"/>
                  </a:gs>
                  <a:gs pos="100000">
                    <a:srgbClr val="762529"/>
                  </a:gs>
                </a:gsLst>
                <a:lin ang="2700000" scaled="0"/>
              </a:gra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220326" y="1081504"/>
            <a:ext cx="1625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！</a:t>
            </a:r>
            <a:endParaRPr lang="zh-CN" altLang="en-US" sz="19900" dirty="0">
              <a:gradFill>
                <a:gsLst>
                  <a:gs pos="0">
                    <a:srgbClr val="B1393F"/>
                  </a:gs>
                  <a:gs pos="100000">
                    <a:srgbClr val="762529"/>
                  </a:gs>
                </a:gsLst>
                <a:lin ang="2700000" scaled="0"/>
              </a:gra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108199" y="4290157"/>
            <a:ext cx="6099875" cy="1445149"/>
            <a:chOff x="3076575" y="3009900"/>
            <a:chExt cx="6099875" cy="1725555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076575" y="3009900"/>
              <a:ext cx="6048375" cy="0"/>
            </a:xfrm>
            <a:prstGeom prst="line">
              <a:avLst/>
            </a:prstGeom>
            <a:ln w="19050">
              <a:solidFill>
                <a:srgbClr val="B13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3076575" y="4735455"/>
              <a:ext cx="6048375" cy="0"/>
            </a:xfrm>
            <a:prstGeom prst="line">
              <a:avLst/>
            </a:prstGeom>
            <a:ln w="19050">
              <a:solidFill>
                <a:srgbClr val="991F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3160963" y="3193074"/>
              <a:ext cx="6015487" cy="1431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400" b="1" dirty="0">
                  <a:gradFill>
                    <a:gsLst>
                      <a:gs pos="0">
                        <a:srgbClr val="B1393F"/>
                      </a:gs>
                      <a:gs pos="100000">
                        <a:srgbClr val="762529"/>
                      </a:gs>
                    </a:gsLst>
                    <a:lin ang="270000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你的名字那么好听，</a:t>
              </a:r>
              <a:endParaRPr lang="zh-CN" altLang="en-US" sz="2400" b="1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00000"/>
                </a:lnSpc>
              </a:pPr>
              <a:endParaRPr lang="zh-CN" altLang="en-US" sz="2400" b="1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00000"/>
                </a:lnSpc>
              </a:pPr>
              <a:r>
                <a:rPr lang="zh-CN" altLang="en-US" sz="2400" b="1" dirty="0">
                  <a:gradFill>
                    <a:gsLst>
                      <a:gs pos="0">
                        <a:srgbClr val="B1393F"/>
                      </a:gs>
                      <a:gs pos="100000">
                        <a:srgbClr val="762529"/>
                      </a:gs>
                    </a:gsLst>
                    <a:lin ang="270000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一定会出现在心仪学校的录取通知书上啊！</a:t>
              </a:r>
              <a:endParaRPr lang="zh-CN" altLang="en-US" sz="2400" b="1" dirty="0">
                <a:gradFill>
                  <a:gsLst>
                    <a:gs pos="0">
                      <a:srgbClr val="B1393F"/>
                    </a:gs>
                    <a:gs pos="100000">
                      <a:srgbClr val="76252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4890">
                <a:solidFill>
                  <a:srgbClr val="FF0000"/>
                </a:solidFill>
              </a:rPr>
              <a:t>版权声明：</a:t>
            </a:r>
            <a:endParaRPr lang="zh-CN" altLang="en-US" sz="4890">
              <a:solidFill>
                <a:srgbClr val="FF0000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666750" y="1588135"/>
            <a:ext cx="10361295" cy="440436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本人发表在公众号的原创文章、课件、图片等内容，</a:t>
            </a:r>
            <a:r>
              <a:rPr lang="zh-CN" altLang="en-US" sz="27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仅做日常使用，禁止其他用户拿来做商业用途，禁止用来上公开课或比赛课，否则将举报维权。</a:t>
            </a:r>
            <a:endParaRPr lang="zh-CN" altLang="en-US" sz="27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转载本文需经本人同意，引用需注明出处。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本节班会部分图文来自网络等，如有侵权请联系删除。</a:t>
            </a: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本班会版权归工作室所有。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9882" y="808359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 sz="3555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扫码关注：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孙钦强名班主任工作室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55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公众号</a:t>
            </a:r>
            <a:endParaRPr lang="zh-CN" altLang="en-US" sz="355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882015" y="2599690"/>
            <a:ext cx="6343015" cy="3404235"/>
          </a:xfrm>
        </p:spPr>
        <p:txBody>
          <a:bodyPr>
            <a:normAutofit/>
          </a:bodyPr>
          <a:p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更多内容请扫描关注公众号，让我们共同成长！</a:t>
            </a:r>
            <a:endParaRPr lang="zh-CN" altLang="en-US" sz="4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 dir="d"/>
      </p:transition>
    </mc:Choice>
    <mc:Fallback>
      <p:transition spd="slow">
        <p:wipe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rgbClr val="7030A0"/>
                </a:solidFill>
              </a:rPr>
              <a:t>一、懂心理，更安心</a:t>
            </a:r>
            <a:endParaRPr lang="zh-CN" altLang="en-US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1.</a:t>
            </a:r>
            <a:r>
              <a:rPr lang="zh-CN" altLang="en-US"/>
              <a:t>积极自我暗示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6191885" cy="5183505"/>
          </a:xfrm>
        </p:spPr>
        <p:txBody>
          <a:bodyPr>
            <a:normAutofit fontScale="80000"/>
          </a:bodyPr>
          <a:p>
            <a:r>
              <a:rPr lang="zh-CN" altLang="en-US" sz="3200" b="1">
                <a:solidFill>
                  <a:srgbClr val="7030A0"/>
                </a:solidFill>
              </a:rPr>
              <a:t>对一件事情抱有什么样的期待和预言，这种期待和预言就会起到暗示作用，让我们不知不觉地朝着那个方向发展。</a:t>
            </a:r>
            <a:r>
              <a:rPr lang="zh-CN" altLang="en-US" sz="3200" b="1"/>
              <a:t>有的同学考试时经常在心中重复：我不要马虎，我不要马虎。但是如果重复多了，反而会真的马虎。所以应该重复的是“我要认真”“我要细心”，简单的来说，我们期待什么，就要暗示自己什么。</a:t>
            </a:r>
            <a:endParaRPr lang="zh-CN" altLang="en-US" sz="3200" b="1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800850" y="173355"/>
            <a:ext cx="4458335" cy="6511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2.接纳情绪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zh-CN" altLang="en-US" sz="2400" b="1"/>
              <a:t>越强迫自己不去想一件事，就越发现这件事在脑海中挥之不去。对于负面情绪，首先要</a:t>
            </a:r>
            <a:r>
              <a:rPr lang="zh-CN" altLang="en-US" sz="2400" b="1">
                <a:solidFill>
                  <a:srgbClr val="7030A0"/>
                </a:solidFill>
              </a:rPr>
              <a:t>觉察情绪</a:t>
            </a:r>
            <a:r>
              <a:rPr lang="zh-CN" altLang="en-US" sz="2400" b="1"/>
              <a:t>，当发现自己有了情绪的时候，就是最好的调整时机。其次要</a:t>
            </a:r>
            <a:r>
              <a:rPr lang="zh-CN" altLang="en-US" sz="2400" b="1">
                <a:solidFill>
                  <a:srgbClr val="7030A0"/>
                </a:solidFill>
              </a:rPr>
              <a:t>命名情绪</a:t>
            </a:r>
            <a:r>
              <a:rPr lang="zh-CN" altLang="en-US" sz="2400" b="1"/>
              <a:t>，清晰的认识自己目前的情绪。随后要</a:t>
            </a:r>
            <a:r>
              <a:rPr lang="zh-CN" altLang="en-US" sz="2400" b="1">
                <a:solidFill>
                  <a:srgbClr val="7030A0"/>
                </a:solidFill>
              </a:rPr>
              <a:t>接纳情绪，并且表达情绪，</a:t>
            </a:r>
            <a:r>
              <a:rPr lang="zh-CN" altLang="en-US" sz="2400" b="1"/>
              <a:t>只要合理的表达，负面情绪自然会消散。</a:t>
            </a:r>
            <a:endParaRPr lang="zh-CN" altLang="en-US" sz="2400" b="1"/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96660" y="860425"/>
            <a:ext cx="4862195" cy="53892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3.放松身体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5372735" cy="4748530"/>
          </a:xfrm>
        </p:spPr>
        <p:txBody>
          <a:bodyPr>
            <a:no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一是呼吸放松：</a:t>
            </a:r>
            <a:r>
              <a:rPr lang="zh-CN" altLang="en-US" sz="2400" b="1"/>
              <a:t>双手放在腹部，通过鼻子吸气，让腹部鼓起来，缓慢均匀从口呼出气体。把注意力放在一呼一吸之间，是锻炼专注力很好的办法。</a:t>
            </a:r>
            <a:r>
              <a:rPr lang="zh-CN" altLang="en-US" sz="2400" b="1">
                <a:solidFill>
                  <a:srgbClr val="7030A0"/>
                </a:solidFill>
              </a:rPr>
              <a:t>二是肌肉放松，先把全身肌肉绷紧，然后再放松。</a:t>
            </a:r>
            <a:r>
              <a:rPr lang="zh-CN" altLang="en-US" sz="2400" b="1"/>
              <a:t>以上两种方法，每天做3次，每次10分钟，可以起到很好的放松身体、缓解压力的作用。</a:t>
            </a:r>
            <a:endParaRPr lang="zh-CN" altLang="en-US" sz="2400" b="1"/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913245" y="223520"/>
            <a:ext cx="4246880" cy="6410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4.订好计划，脚踏实地每一天</a:t>
            </a:r>
            <a:endParaRPr lang="en-US" altLang="zh-CN"/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zh-CN" altLang="en-US" sz="3200"/>
              <a:t>应对高考时，</a:t>
            </a:r>
            <a:r>
              <a:rPr lang="zh-CN" altLang="en-US" sz="3200">
                <a:solidFill>
                  <a:srgbClr val="7030A0"/>
                </a:solidFill>
              </a:rPr>
              <a:t>不要把问题想得困难和太复杂，只要每天按照计划按部就班学习和生活，</a:t>
            </a:r>
            <a:r>
              <a:rPr lang="zh-CN" altLang="en-US" sz="3200"/>
              <a:t>其实每天都在为高考做准备，每天都在走进高考。</a:t>
            </a:r>
            <a:endParaRPr lang="zh-CN" altLang="en-US" sz="32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575425" y="1630680"/>
            <a:ext cx="5001895" cy="4911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rgbClr val="7030A0"/>
                </a:solidFill>
              </a:rPr>
              <a:t>二、懂身体，更放心</a:t>
            </a:r>
            <a:endParaRPr lang="zh-CN" altLang="en-US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DEFAULT_FONT" val="18;28;2"/>
  <p:tag name="KSO_WM_UNIT_BLOCK" val="0"/>
  <p:tag name="KSO_WM_UNIT_ISCONTENTSTITLE" val="0"/>
  <p:tag name="KSO_WM_UNIT_ISNUMDGMTITLE" val="0"/>
  <p:tag name="KSO_WM_UNIT_PRESET_TEXT" val="单/击/此/处/添/加/副/标/题/内/容"/>
  <p:tag name="KSO_WM_UNIT_NOCLEAR" val="0"/>
  <p:tag name="KSO_WM_UNIT_VALUE" val="5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61_1*b*1"/>
  <p:tag name="KSO_WM_TEMPLATE_CATEGORY" val="custom"/>
  <p:tag name="KSO_WM_TEMPLATE_INDEX" val="20204361"/>
  <p:tag name="KSO_WM_UNIT_LAYERLEVEL" val="1"/>
  <p:tag name="KSO_WM_TAG_VERSION" val="1.0"/>
  <p:tag name="KSO_WM_BEAUTIFY_FLAG" val="#wm#"/>
  <p:tag name="KSO_WM_CHIP_GROUPID" val="5ebd04330ac41c4a0a525403"/>
  <p:tag name="KSO_WM_CHIP_XID" val="5ebd04330ac41c4a0a525404"/>
  <p:tag name="KSO_WM_UNIT_DEC_AREA_ID" val="ad010fc149f14cc2a427da9e95952ebc"/>
  <p:tag name="KSO_WM_CHIP_FILLAREA_FILL_RULE" val="{&quot;fill_align&quot;:&quot;cm&quot;,&quot;fill_mode&quot;:&quot;adaptive&quot;,&quot;sacle_strategy&quot;:&quot;smart&quot;}"/>
  <p:tag name="KSO_WM_ASSEMBLE_CHIP_INDEX" val="d1af370130c041059239227da0527cf0"/>
  <p:tag name="KSO_WM_UNIT_TEXT_FILL_FORE_SCHEMECOLOR_INDEX_BRIGHTNESS" val="0.35"/>
  <p:tag name="KSO_WM_UNIT_TEXT_FILL_FORE_SCHEMECOLOR_INDEX" val="13"/>
  <p:tag name="KSO_WM_UNIT_TEXT_FILL_TYPE" val="1"/>
  <p:tag name="KSO_WM_TEMPLATE_ASSEMBLE_XID" val="5fa211f358547e52881e435c"/>
  <p:tag name="KSO_WM_TEMPLATE_ASSEMBLE_GROUPID" val="5fa211f358547e52881e435c"/>
</p:tagLst>
</file>

<file path=ppt/tags/tag12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176_4*l_h_i*1_1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ISCONTENTSTITLE" val="0"/>
  <p:tag name="KSO_WM_UNIT_PRESET_TEXT" val="单击输入章节标题......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5176_4*l_h_f*1_1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SHOW_EDIT_AREA_INDICATION" val="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176_4*l_h_i*1_2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5176_4*l_h_i*1_3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5176_4*l_h_i*1_4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5176_4*i*2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34.xml><?xml version="1.0" encoding="utf-8"?>
<p:tagLst xmlns:p="http://schemas.openxmlformats.org/presentationml/2006/main">
  <p:tag name="KSO_WM_UNIT_ISCONTENTSTITLE" val="1"/>
  <p:tag name="KSO_WM_UNIT_PRESET_TEXT" val="目录"/>
  <p:tag name="KSO_WM_UNIT_NOCLEAR" val="1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5176_4*a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UNIT_ISCONTENTSTITLE" val="0"/>
  <p:tag name="KSO_WM_UNIT_PRESET_TEXT" val="CONTENTS"/>
  <p:tag name="KSO_WM_UNIT_NOCLEAR" val="1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5176_4*b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5176_4*i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ISCONTENTSTITLE" val="0"/>
  <p:tag name="KSO_WM_UNIT_PRESET_TEXT" val="单击输入章节标题......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5176_4*l_h_f*1_2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SHOW_EDIT_AREA_INDICATION" val="1"/>
  <p:tag name="KSO_WM_UNIT_TEXT_FILL_FORE_SCHEMECOLOR_INDEX" val="13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ISCONTENTSTITLE" val="0"/>
  <p:tag name="KSO_WM_UNIT_PRESET_TEXT" val="单击输入章节标题......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5176_4*l_h_f*1_3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SHOW_EDIT_AREA_INDICATION" val="1"/>
  <p:tag name="KSO_WM_UNIT_TEXT_FILL_FORE_SCHEMECOLOR_INDEX" val="13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ISCONTENTSTITLE" val="0"/>
  <p:tag name="KSO_WM_UNIT_PRESET_TEXT" val="单击输入章节标题......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5176_4*l_h_f*1_4_1"/>
  <p:tag name="KSO_WM_TEMPLATE_CATEGORY" val="custom"/>
  <p:tag name="KSO_WM_TEMPLATE_INDEX" val="20205176"/>
  <p:tag name="KSO_WM_UNIT_LAYERLEVEL" val="1_1_1"/>
  <p:tag name="KSO_WM_TAG_VERSION" val="1.0"/>
  <p:tag name="KSO_WM_BEAUTIFY_FLAG" val="#wm#"/>
  <p:tag name="KSO_WM_UNIT_SHOW_EDIT_AREA_INDICATION" val="1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176_4"/>
  <p:tag name="KSO_WM_TEMPLATE_SUBCATEGORY" val="19"/>
  <p:tag name="KSO_WM_TEMPLATE_MASTER_TYPE" val="0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5176"/>
  <p:tag name="KSO_WM_SLIDE_LAYOUT" val="a_b_l"/>
  <p:tag name="KSO_WM_SLIDE_LAYOUT_CNT" val="1_1_1"/>
  <p:tag name="KSO_WM_UNIT_SHOW_EDIT_AREA_INDICATION" val="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8.xml><?xml version="1.0" encoding="utf-8"?>
<p:tagLst xmlns:p="http://schemas.openxmlformats.org/presentationml/2006/main">
  <p:tag name="KSO_WM_UNIT_PLACING_PICTURE_USER_VIEWPORT" val="{&quot;height&quot;:8486,&quot;width&quot;:15093}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172.xml><?xml version="1.0" encoding="utf-8"?>
<p:tagLst xmlns:p="http://schemas.openxmlformats.org/presentationml/2006/main">
  <p:tag name="COMMONDATA" val="eyJoZGlkIjoiYjg1NTE3Yjg1Njg5Mzg5MGFlZjE0ZmY3MjM5MDI4YzI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2873</Words>
  <Application>WPS 演示</Application>
  <PresentationFormat>宽屏</PresentationFormat>
  <Paragraphs>182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汉仪尚巍手书W</vt:lpstr>
      <vt:lpstr>Office 主题​​</vt:lpstr>
      <vt:lpstr>1_Office 主题​​</vt:lpstr>
      <vt:lpstr>行劳神不倦，逐梦高考时！  主题班会</vt:lpstr>
      <vt:lpstr>PowerPoint 演示文稿</vt:lpstr>
      <vt:lpstr>致即将高考的你</vt:lpstr>
      <vt:lpstr>一、懂心理，更安心</vt:lpstr>
      <vt:lpstr>1.积极自我暗示</vt:lpstr>
      <vt:lpstr>2.接纳情绪</vt:lpstr>
      <vt:lpstr>3.放松身体</vt:lpstr>
      <vt:lpstr>4.订好计划，脚踏实地每一天</vt:lpstr>
      <vt:lpstr>二、懂身体，更放心</vt:lpstr>
      <vt:lpstr>1.保证食物的多样化，摄入充足能量</vt:lpstr>
      <vt:lpstr>2.合理分配三餐，适当加餐</vt:lpstr>
      <vt:lpstr>3.选择安全的食材和合理的烹调方法</vt:lpstr>
      <vt:lpstr>三、懂复习，更宽心  </vt:lpstr>
      <vt:lpstr>人民日报支招各科临考提分攻略</vt:lpstr>
      <vt:lpstr>人民日报支招各科临考提分攻略</vt:lpstr>
      <vt:lpstr>人民日报支招各科临考提分攻略</vt:lpstr>
      <vt:lpstr>人民日报支招各科临考提分攻略</vt:lpstr>
      <vt:lpstr>人民日报支招各科临考提分攻略</vt:lpstr>
      <vt:lpstr>错题本是个宝</vt:lpstr>
      <vt:lpstr>落实4项计划</vt:lpstr>
      <vt:lpstr>每天4落实</vt:lpstr>
      <vt:lpstr>决胜高考4总结</vt:lpstr>
      <vt:lpstr>四、懂考试，有信心  </vt:lpstr>
      <vt:lpstr>答题有原则</vt:lpstr>
      <vt:lpstr>抓紧得分重点</vt:lpstr>
      <vt:lpstr>开头易错，回头救分</vt:lpstr>
      <vt:lpstr>避免会做的题做错</vt:lpstr>
      <vt:lpstr>行劳神不倦，逐梦高考时！</vt:lpstr>
      <vt:lpstr>行劳神不倦，逐梦高考时！</vt:lpstr>
      <vt:lpstr>【视频】答卷人--致2022届高考考生（4min）</vt:lpstr>
      <vt:lpstr>PowerPoint 演示文稿</vt:lpstr>
      <vt:lpstr>PowerPoint 演示文稿</vt:lpstr>
      <vt:lpstr>版权声明：</vt:lpstr>
      <vt:lpstr>扫码关注：“孙钦强名班主任工作室”公众号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昆明湖</cp:lastModifiedBy>
  <cp:revision>188</cp:revision>
  <dcterms:created xsi:type="dcterms:W3CDTF">2019-06-19T02:08:00Z</dcterms:created>
  <dcterms:modified xsi:type="dcterms:W3CDTF">2022-05-26T06:07:18Z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011E86B47C2D453D9E89329D44711F2E</vt:lpwstr>
  </property>
</Properties>
</file>