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7"/>
  </p:handoutMasterIdLst>
  <p:sldIdLst>
    <p:sldId id="256" r:id="rId3"/>
    <p:sldId id="646" r:id="rId5"/>
    <p:sldId id="647" r:id="rId6"/>
    <p:sldId id="648" r:id="rId7"/>
    <p:sldId id="650" r:id="rId8"/>
    <p:sldId id="651" r:id="rId9"/>
    <p:sldId id="643" r:id="rId10"/>
    <p:sldId id="644" r:id="rId11"/>
    <p:sldId id="654" r:id="rId12"/>
    <p:sldId id="655" r:id="rId13"/>
    <p:sldId id="652" r:id="rId14"/>
    <p:sldId id="656" r:id="rId15"/>
    <p:sldId id="642" r:id="rId16"/>
    <p:sldId id="657" r:id="rId17"/>
    <p:sldId id="660" r:id="rId18"/>
    <p:sldId id="659" r:id="rId19"/>
    <p:sldId id="661" r:id="rId20"/>
    <p:sldId id="658" r:id="rId21"/>
    <p:sldId id="717" r:id="rId22"/>
    <p:sldId id="718" r:id="rId23"/>
    <p:sldId id="719" r:id="rId24"/>
    <p:sldId id="709" r:id="rId25"/>
    <p:sldId id="708" r:id="rId26"/>
    <p:sldId id="712" r:id="rId27"/>
    <p:sldId id="713" r:id="rId28"/>
    <p:sldId id="721" r:id="rId29"/>
    <p:sldId id="720" r:id="rId30"/>
    <p:sldId id="715" r:id="rId31"/>
    <p:sldId id="716" r:id="rId32"/>
    <p:sldId id="722" r:id="rId33"/>
    <p:sldId id="536" r:id="rId34"/>
    <p:sldId id="573" r:id="rId35"/>
    <p:sldId id="574" r:id="rId36"/>
  </p:sldIdLst>
  <p:sldSz cx="12192000" cy="6858000"/>
  <p:notesSz cx="6858000" cy="9144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魏耀辉" initials="魏耀辉" lastIdx="6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8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2" Type="http://schemas.openxmlformats.org/officeDocument/2006/relationships/tags" Target="tags/tag182.xml"/><Relationship Id="rId41" Type="http://schemas.openxmlformats.org/officeDocument/2006/relationships/commentAuthors" Target="commentAuthors.xml"/><Relationship Id="rId4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handoutMaster" Target="handoutMasters/handoutMaster1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5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4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7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76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3" Type="http://schemas.openxmlformats.org/officeDocument/2006/relationships/tags" Target="../tags/tag89.xml"/><Relationship Id="rId12" Type="http://schemas.openxmlformats.org/officeDocument/2006/relationships/tags" Target="../tags/tag88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1" Type="http://schemas.openxmlformats.org/officeDocument/2006/relationships/tags" Target="../tags/tag97.xml"/><Relationship Id="rId10" Type="http://schemas.openxmlformats.org/officeDocument/2006/relationships/tags" Target="../tags/tag96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4" Type="http://schemas.openxmlformats.org/officeDocument/2006/relationships/tags" Target="../tags/tag106.xml"/><Relationship Id="rId13" Type="http://schemas.openxmlformats.org/officeDocument/2006/relationships/tags" Target="../tags/tag105.xml"/><Relationship Id="rId12" Type="http://schemas.openxmlformats.org/officeDocument/2006/relationships/tags" Target="../tags/tag104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4" Type="http://schemas.openxmlformats.org/officeDocument/2006/relationships/tags" Target="../tags/tag115.xml"/><Relationship Id="rId13" Type="http://schemas.openxmlformats.org/officeDocument/2006/relationships/tags" Target="../tags/tag114.xml"/><Relationship Id="rId12" Type="http://schemas.openxmlformats.org/officeDocument/2006/relationships/tags" Target="../tags/tag113.xml"/><Relationship Id="rId11" Type="http://schemas.openxmlformats.org/officeDocument/2006/relationships/tags" Target="../tags/tag112.xml"/><Relationship Id="rId10" Type="http://schemas.openxmlformats.org/officeDocument/2006/relationships/tags" Target="../tags/tag111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1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6" Type="http://schemas.openxmlformats.org/officeDocument/2006/relationships/tags" Target="../tags/tag126.xml"/><Relationship Id="rId15" Type="http://schemas.openxmlformats.org/officeDocument/2006/relationships/tags" Target="../tags/tag125.xml"/><Relationship Id="rId14" Type="http://schemas.openxmlformats.org/officeDocument/2006/relationships/tags" Target="../tags/tag124.xml"/><Relationship Id="rId13" Type="http://schemas.openxmlformats.org/officeDocument/2006/relationships/tags" Target="../tags/tag123.xml"/><Relationship Id="rId12" Type="http://schemas.openxmlformats.org/officeDocument/2006/relationships/tags" Target="../tags/tag122.xml"/><Relationship Id="rId11" Type="http://schemas.openxmlformats.org/officeDocument/2006/relationships/tags" Target="../tags/tag121.xml"/><Relationship Id="rId10" Type="http://schemas.openxmlformats.org/officeDocument/2006/relationships/tags" Target="../tags/tag120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2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3" Type="http://schemas.openxmlformats.org/officeDocument/2006/relationships/tags" Target="../tags/tag134.xml"/><Relationship Id="rId12" Type="http://schemas.openxmlformats.org/officeDocument/2006/relationships/tags" Target="../tags/tag133.xml"/><Relationship Id="rId11" Type="http://schemas.openxmlformats.org/officeDocument/2006/relationships/tags" Target="../tags/tag132.xml"/><Relationship Id="rId10" Type="http://schemas.openxmlformats.org/officeDocument/2006/relationships/tags" Target="../tags/tag13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7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image" Target="file:///C:\Users\1V994W2\PycharmProjects\PPT_Background_Generation/pic_temp/pic_half_down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15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4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1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9.xml"/><Relationship Id="rId15" Type="http://schemas.openxmlformats.org/officeDocument/2006/relationships/tags" Target="../tags/tag38.xml"/><Relationship Id="rId14" Type="http://schemas.openxmlformats.org/officeDocument/2006/relationships/tags" Target="../tags/tag37.xml"/><Relationship Id="rId13" Type="http://schemas.openxmlformats.org/officeDocument/2006/relationships/tags" Target="../tags/tag36.xml"/><Relationship Id="rId12" Type="http://schemas.openxmlformats.org/officeDocument/2006/relationships/tags" Target="../tags/tag35.xml"/><Relationship Id="rId11" Type="http://schemas.openxmlformats.org/officeDocument/2006/relationships/tags" Target="../tags/tag34.xml"/><Relationship Id="rId10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image" Target="file:///C:\Users\1V994W2\Documents\Tencent%20Files\574576071\FileRecv\&#25340;&#35013;&#32032;&#26448;\sup\26\subject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39.xml"/><Relationship Id="rId12" Type="http://schemas.openxmlformats.org/officeDocument/2006/relationships/tags" Target="../tags/tag45.xml"/><Relationship Id="rId11" Type="http://schemas.openxmlformats.org/officeDocument/2006/relationships/tags" Target="../tags/tag44.xml"/><Relationship Id="rId10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9.xml"/><Relationship Id="rId13" Type="http://schemas.openxmlformats.org/officeDocument/2006/relationships/tags" Target="../tags/tag56.xml"/><Relationship Id="rId12" Type="http://schemas.openxmlformats.org/officeDocument/2006/relationships/tags" Target="../tags/tag55.xml"/><Relationship Id="rId11" Type="http://schemas.openxmlformats.org/officeDocument/2006/relationships/tags" Target="../tags/tag54.xml"/><Relationship Id="rId10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7.xml"/><Relationship Id="rId12" Type="http://schemas.openxmlformats.org/officeDocument/2006/relationships/tags" Target="../tags/tag63.xml"/><Relationship Id="rId11" Type="http://schemas.openxmlformats.org/officeDocument/2006/relationships/tags" Target="../tags/tag62.xml"/><Relationship Id="rId10" Type="http://schemas.openxmlformats.org/officeDocument/2006/relationships/tags" Target="../tags/tag6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802005" y="3461385"/>
            <a:ext cx="5962650" cy="111125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2400" b="0" spc="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751840" y="2286000"/>
            <a:ext cx="6024880" cy="97091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600">
                <a:solidFill>
                  <a:schemeClr val="lt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1147128" y="3932238"/>
            <a:ext cx="4359910" cy="37020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1147128" y="2555558"/>
            <a:ext cx="4359910" cy="117221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700">
                <a:solidFill>
                  <a:schemeClr val="lt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5237797"/>
            <a:ext cx="1620202" cy="1620202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7797"/>
            <a:ext cx="1620202" cy="162020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4826000"/>
            <a:ext cx="4064000" cy="2032000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0"/>
            <a:ext cx="4064000" cy="2032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11"/>
            </p:custDataLst>
          </p:nvPr>
        </p:nvSpPr>
        <p:spPr>
          <a:xfrm>
            <a:off x="4131946" y="2785110"/>
            <a:ext cx="5767705" cy="83566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12"/>
            </p:custDataLst>
          </p:nvPr>
        </p:nvSpPr>
        <p:spPr>
          <a:xfrm>
            <a:off x="4131946" y="3823971"/>
            <a:ext cx="5767705" cy="32194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1234440"/>
            <a:ext cx="4389120" cy="4389120"/>
          </a:xfrm>
          <a:prstGeom prst="rect">
            <a:avLst/>
          </a:prstGeom>
        </p:spPr>
      </p:pic>
      <p:sp>
        <p:nvSpPr>
          <p:cNvPr id="7" name="任意多边形 6"/>
          <p:cNvSpPr/>
          <p:nvPr userDrawn="1">
            <p:custDataLst>
              <p:tags r:id="rId5"/>
            </p:custDataLst>
          </p:nvPr>
        </p:nvSpPr>
        <p:spPr>
          <a:xfrm flipH="1">
            <a:off x="0" y="0"/>
            <a:ext cx="7313295" cy="6858000"/>
          </a:xfrm>
          <a:custGeom>
            <a:avLst/>
            <a:gdLst>
              <a:gd name="connsiteX0" fmla="*/ 1714500 w 7314000"/>
              <a:gd name="connsiteY0" fmla="*/ 0 h 6858000"/>
              <a:gd name="connsiteX1" fmla="*/ 7314000 w 7314000"/>
              <a:gd name="connsiteY1" fmla="*/ 0 h 6858000"/>
              <a:gd name="connsiteX2" fmla="*/ 7314000 w 7314000"/>
              <a:gd name="connsiteY2" fmla="*/ 6858000 h 6858000"/>
              <a:gd name="connsiteX3" fmla="*/ 0 w 7314000"/>
              <a:gd name="connsiteY3" fmla="*/ 6858000 h 6858000"/>
              <a:gd name="connsiteX4" fmla="*/ 1714500 w 731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4000" h="6858000">
                <a:moveTo>
                  <a:pt x="1714500" y="0"/>
                </a:moveTo>
                <a:lnTo>
                  <a:pt x="7314000" y="0"/>
                </a:lnTo>
                <a:lnTo>
                  <a:pt x="7314000" y="6858000"/>
                </a:lnTo>
                <a:lnTo>
                  <a:pt x="0" y="6858000"/>
                </a:lnTo>
                <a:lnTo>
                  <a:pt x="1714500" y="0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6" name="图片 5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40.xml"/><Relationship Id="rId23" Type="http://schemas.openxmlformats.org/officeDocument/2006/relationships/tags" Target="../tags/tag139.xml"/><Relationship Id="rId22" Type="http://schemas.openxmlformats.org/officeDocument/2006/relationships/tags" Target="../tags/tag138.xml"/><Relationship Id="rId21" Type="http://schemas.openxmlformats.org/officeDocument/2006/relationships/tags" Target="../tags/tag137.xml"/><Relationship Id="rId20" Type="http://schemas.openxmlformats.org/officeDocument/2006/relationships/tags" Target="../tags/tag136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35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43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4.xml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7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9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0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2.xml"/><Relationship Id="rId4" Type="http://schemas.openxmlformats.org/officeDocument/2006/relationships/image" Target="../media/image22.png"/><Relationship Id="rId3" Type="http://schemas.openxmlformats.org/officeDocument/2006/relationships/tags" Target="../tags/tag161.xml"/><Relationship Id="rId2" Type="http://schemas.microsoft.com/office/2007/relationships/media" Target="file:///C:\Users\Administrator\Desktop\&#20174;&#20446;&#25935;&#27946;&#21040;&#33891;&#23431;&#36745;--&#35848;&#39640;&#19977;&#31934;&#31070;\&#33891;&#23431;&#36745;&#28779;&#20986;&#22280;.mp4" TargetMode="External"/><Relationship Id="rId1" Type="http://schemas.openxmlformats.org/officeDocument/2006/relationships/video" Target="file:///C:\Users\Administrator\Desktop\&#20174;&#20446;&#25935;&#27946;&#21040;&#33891;&#23431;&#36745;--&#35848;&#39640;&#19977;&#31934;&#31070;\&#33891;&#23431;&#36745;&#28779;&#20986;&#22280;.mp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3.xml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4.xml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44.xml"/><Relationship Id="rId1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6.xml"/><Relationship Id="rId4" Type="http://schemas.openxmlformats.org/officeDocument/2006/relationships/image" Target="../media/image25.png"/><Relationship Id="rId3" Type="http://schemas.openxmlformats.org/officeDocument/2006/relationships/tags" Target="../tags/tag165.xml"/><Relationship Id="rId2" Type="http://schemas.microsoft.com/office/2007/relationships/media" Target="file:///C:\Users\Administrator\Desktop\&#20174;&#20446;&#25935;&#27946;&#21040;&#33891;&#23431;&#36745;--&#35848;&#39640;&#19977;&#31934;&#31070;\&#33891;&#23431;&#36745;&#37319;&#35775;_20220731_14361216_20220731_14451801.mp4" TargetMode="External"/><Relationship Id="rId1" Type="http://schemas.openxmlformats.org/officeDocument/2006/relationships/video" Target="file:///C:\Users\Administrator\Desktop\&#20174;&#20446;&#25935;&#27946;&#21040;&#33891;&#23431;&#36745;--&#35848;&#39640;&#19977;&#31934;&#31070;\&#33891;&#23431;&#36745;&#37319;&#35775;_20220731_14361216_20220731_14451801.mp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7.xml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9.xml"/><Relationship Id="rId1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70.xml"/><Relationship Id="rId1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71.xml"/><Relationship Id="rId1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72.xml"/><Relationship Id="rId1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17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13.png"/><Relationship Id="rId5" Type="http://schemas.openxmlformats.org/officeDocument/2006/relationships/tags" Target="../tags/tag17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12.png"/><Relationship Id="rId2" Type="http://schemas.openxmlformats.org/officeDocument/2006/relationships/tags" Target="../tags/tag173.xml"/><Relationship Id="rId1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76.xml"/><Relationship Id="rId1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77.xml"/><Relationship Id="rId1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45.xml"/><Relationship Id="rId1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78.xml"/><Relationship Id="rId1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9.xml"/><Relationship Id="rId1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81.xml"/><Relationship Id="rId1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14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13.png"/><Relationship Id="rId5" Type="http://schemas.openxmlformats.org/officeDocument/2006/relationships/tags" Target="../tags/tag14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12.png"/><Relationship Id="rId2" Type="http://schemas.openxmlformats.org/officeDocument/2006/relationships/tags" Target="../tags/tag146.xml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49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0.xml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2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>
          <a:xfrm>
            <a:off x="751840" y="687070"/>
            <a:ext cx="11301095" cy="2819400"/>
          </a:xfrm>
        </p:spPr>
        <p:txBody>
          <a:bodyPr>
            <a:noAutofit/>
          </a:bodyPr>
          <a:p>
            <a:pPr algn="l">
              <a:lnSpc>
                <a:spcPts val="8520"/>
              </a:lnSpc>
            </a:pPr>
            <a:r>
              <a:rPr sz="6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从俞敏洪到董宇辉</a:t>
            </a:r>
            <a:br>
              <a:rPr sz="6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en-US" sz="6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6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--谈</a:t>
            </a:r>
            <a:r>
              <a:rPr lang="zh-CN" sz="6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学习</a:t>
            </a:r>
            <a:r>
              <a:rPr sz="6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精神</a:t>
            </a:r>
            <a:endParaRPr sz="6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4"/>
            <p:custDataLst>
              <p:tags r:id="rId2"/>
            </p:custDataLst>
          </p:nvPr>
        </p:nvSpPr>
        <p:spPr>
          <a:xfrm>
            <a:off x="2995295" y="3380105"/>
            <a:ext cx="5962650" cy="1111250"/>
          </a:xfrm>
        </p:spPr>
        <p:txBody>
          <a:bodyPr>
            <a:normAutofit/>
          </a:bodyPr>
          <a:p>
            <a:r>
              <a:rPr lang="zh-CN" altLang="en-US" sz="4000"/>
              <a:t>新学期主题班会</a:t>
            </a:r>
            <a:endParaRPr lang="zh-CN" altLang="en-US" sz="4000"/>
          </a:p>
        </p:txBody>
      </p:sp>
      <p:pic>
        <p:nvPicPr>
          <p:cNvPr id="5" name="内容占位符 4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759065" y="4236720"/>
            <a:ext cx="4293870" cy="24174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b="6867"/>
          <a:stretch>
            <a:fillRect/>
          </a:stretch>
        </p:blipFill>
        <p:spPr>
          <a:xfrm>
            <a:off x="337820" y="4545965"/>
            <a:ext cx="4023995" cy="21082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 sz="4000">
                <a:solidFill>
                  <a:srgbClr val="0070C0"/>
                </a:solidFill>
              </a:rPr>
              <a:t>2.</a:t>
            </a:r>
            <a:r>
              <a:rPr lang="zh-CN" altLang="en-US" sz="4000">
                <a:solidFill>
                  <a:srgbClr val="0070C0"/>
                </a:solidFill>
              </a:rPr>
              <a:t>双减下的新东方，让俞敏洪再次走向崩溃的边缘</a:t>
            </a:r>
            <a:endParaRPr lang="zh-CN" altLang="en-US" sz="400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98145" y="1349375"/>
            <a:ext cx="6356350" cy="5388610"/>
          </a:xfrm>
        </p:spPr>
        <p:txBody>
          <a:bodyPr>
            <a:noAutofit/>
          </a:bodyPr>
          <a:p>
            <a:r>
              <a:rPr lang="zh-CN" altLang="en-US" sz="2400" b="1"/>
              <a:t>2019年，俞敏洪写下这本书《我曾走在崩溃的边缘》，豆瓣评分8.2，讲述了他与新东方的跌宕起伏。</a:t>
            </a:r>
            <a:endParaRPr lang="zh-CN" altLang="en-US" sz="2400" b="1"/>
          </a:p>
          <a:p>
            <a:r>
              <a:rPr lang="zh-CN" altLang="en-US" sz="2400" b="1"/>
              <a:t>那时的他，怎么也没能料到，时隔两年后，自己真的走在了崩溃的边缘。</a:t>
            </a:r>
            <a:endParaRPr lang="zh-CN" altLang="en-US" sz="2400" b="1"/>
          </a:p>
          <a:p>
            <a:r>
              <a:rPr lang="zh-CN" altLang="en-US" sz="2400" b="1">
                <a:highlight>
                  <a:srgbClr val="FFFF00"/>
                </a:highlight>
              </a:rPr>
              <a:t>双减政策下，教培时代结束，新东方退租了部分校区，把将近80000套桌椅捐给了农村的中小学。</a:t>
            </a:r>
            <a:endParaRPr lang="zh-CN" altLang="en-US" sz="2400" b="1"/>
          </a:p>
          <a:p>
            <a:r>
              <a:rPr lang="zh-CN" altLang="en-US" sz="2400" b="1"/>
              <a:t>这在当时显得十分悲壮，也让人肃然起敬。</a:t>
            </a:r>
            <a:endParaRPr lang="zh-CN" altLang="en-US" sz="2400" b="1"/>
          </a:p>
        </p:txBody>
      </p:sp>
      <p:pic>
        <p:nvPicPr>
          <p:cNvPr id="5" name="内容占位符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624955" y="2014220"/>
            <a:ext cx="5283200" cy="28295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 sz="4000">
                <a:solidFill>
                  <a:srgbClr val="0070C0"/>
                </a:solidFill>
                <a:sym typeface="+mn-ea"/>
              </a:rPr>
              <a:t>3.</a:t>
            </a:r>
            <a:r>
              <a:rPr sz="4000">
                <a:solidFill>
                  <a:srgbClr val="0070C0"/>
                </a:solidFill>
                <a:sym typeface="+mn-ea"/>
              </a:rPr>
              <a:t>在绝望中寻找希望，人生终将走上辉煌。</a:t>
            </a:r>
            <a:endParaRPr lang="zh-CN" altLang="en-US" sz="4000">
              <a:solidFill>
                <a:srgbClr val="0070C0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6230" y="952500"/>
            <a:ext cx="11607800" cy="5388610"/>
          </a:xfrm>
        </p:spPr>
        <p:txBody>
          <a:bodyPr>
            <a:noAutofit/>
          </a:bodyPr>
          <a:p>
            <a:r>
              <a:rPr sz="2200" b="1">
                <a:sym typeface="+mn-ea"/>
              </a:rPr>
              <a:t>任泽平：谈到东方甄选，你原来一直给大家讲，</a:t>
            </a:r>
            <a:r>
              <a:rPr sz="2200" b="1">
                <a:highlight>
                  <a:srgbClr val="FFFF00"/>
                </a:highlight>
                <a:sym typeface="+mn-ea"/>
              </a:rPr>
              <a:t>在绝望中寻找希望，人生终将走上辉煌。</a:t>
            </a:r>
            <a:r>
              <a:rPr sz="2200" b="1">
                <a:sym typeface="+mn-ea"/>
              </a:rPr>
              <a:t>那么我觉得这一次让大家真正的知道一个人不仅说到了，而且</a:t>
            </a:r>
            <a:r>
              <a:rPr sz="2200" b="1">
                <a:highlight>
                  <a:srgbClr val="FFFF00"/>
                </a:highlight>
                <a:sym typeface="+mn-ea"/>
              </a:rPr>
              <a:t>做到知行合一</a:t>
            </a:r>
            <a:r>
              <a:rPr sz="2200" b="1">
                <a:sym typeface="+mn-ea"/>
              </a:rPr>
              <a:t>。客观的讲，论财富的积累，论年龄，</a:t>
            </a:r>
            <a:r>
              <a:rPr sz="2200" b="1">
                <a:highlight>
                  <a:srgbClr val="FFFF00"/>
                </a:highlight>
                <a:sym typeface="+mn-ea"/>
              </a:rPr>
              <a:t>俞老师是完全有理由逍遥自在的生活，但是你还是选择了最难而最励志的这条路。</a:t>
            </a:r>
            <a:r>
              <a:rPr sz="2200" b="1">
                <a:sym typeface="+mn-ea"/>
              </a:rPr>
              <a:t>你为什么要这么做，究竟是一个什么样的心理路程？</a:t>
            </a:r>
            <a:endParaRPr lang="zh-CN" altLang="en-US" sz="2200" b="1"/>
          </a:p>
          <a:p>
            <a:r>
              <a:rPr lang="zh-CN" altLang="en-US" sz="2200" b="1"/>
              <a:t>俞敏洪：东方甄选的事情。我抱着这样一个想法，因为</a:t>
            </a:r>
            <a:r>
              <a:rPr lang="zh-CN" altLang="en-US" sz="2200" b="1">
                <a:highlight>
                  <a:srgbClr val="FFFF00"/>
                </a:highlight>
              </a:rPr>
              <a:t>国家这一年说的最多的就是振兴农业</a:t>
            </a:r>
            <a:r>
              <a:rPr lang="zh-CN" altLang="en-US" sz="2200" b="1"/>
              <a:t>。那么振兴农业就变成了我认为中国未来经济发展的一个主题。由于我本身是农村出来的，比较敏感。</a:t>
            </a:r>
            <a:r>
              <a:rPr lang="zh-CN" altLang="en-US" sz="2200" b="1">
                <a:highlight>
                  <a:srgbClr val="FFFF00"/>
                </a:highlight>
              </a:rPr>
              <a:t>只有整个农村地区致富了，中国才能真正致富，否则农业可能影响中国的整体布局和发展。</a:t>
            </a:r>
            <a:r>
              <a:rPr lang="zh-CN" altLang="en-US" sz="2200" b="1"/>
              <a:t>其实我并不知道东方甄选能不能做成，为什么？因为直播的人那么多，但是我当时的目的是，第一，我觉得循序渐进的做，至少不会变成一个失败的平台。至于说他能做多大，我不知道；第二，我通过平台，能够摸索出农业的整个产业发展，并且在里面进行深度产业链和投资的布局。</a:t>
            </a:r>
            <a:endParaRPr lang="zh-CN" altLang="en-US" sz="2200" b="1"/>
          </a:p>
          <a:p>
            <a:r>
              <a:rPr sz="2200" b="1">
                <a:solidFill>
                  <a:srgbClr val="FF0000"/>
                </a:solidFill>
                <a:sym typeface="+mn-ea"/>
              </a:rPr>
              <a:t>【学生互动】</a:t>
            </a:r>
            <a:r>
              <a:rPr sz="2200" b="1">
                <a:solidFill>
                  <a:srgbClr val="0070C0"/>
                </a:solidFill>
                <a:sym typeface="+mn-ea"/>
              </a:rPr>
              <a:t>从俞敏洪的回答，你看到了什么？</a:t>
            </a:r>
            <a:endParaRPr lang="zh-CN" altLang="en-US" sz="2200" b="1"/>
          </a:p>
          <a:p>
            <a:pPr marL="0" indent="0">
              <a:buNone/>
            </a:pPr>
            <a:endParaRPr lang="zh-CN" altLang="en-US" sz="2200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 sz="4000">
                <a:solidFill>
                  <a:srgbClr val="0070C0"/>
                </a:solidFill>
                <a:sym typeface="+mn-ea"/>
              </a:rPr>
              <a:t>3.</a:t>
            </a:r>
            <a:r>
              <a:rPr sz="4000">
                <a:solidFill>
                  <a:srgbClr val="0070C0"/>
                </a:solidFill>
                <a:sym typeface="+mn-ea"/>
              </a:rPr>
              <a:t>在绝望中寻找希望，人生终将走上辉煌。</a:t>
            </a:r>
            <a:endParaRPr lang="zh-CN" altLang="en-US" sz="4000">
              <a:solidFill>
                <a:srgbClr val="0070C0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6230" y="1031875"/>
            <a:ext cx="11607800" cy="5388610"/>
          </a:xfrm>
        </p:spPr>
        <p:txBody>
          <a:bodyPr>
            <a:noAutofit/>
          </a:bodyPr>
          <a:p>
            <a:r>
              <a:rPr lang="zh-CN" altLang="en-US" sz="2200" b="1"/>
              <a:t>俞敏洪：东方甄选的事情。我抱着这样一个想法，因为</a:t>
            </a:r>
            <a:r>
              <a:rPr lang="zh-CN" altLang="en-US" sz="2200" b="1">
                <a:highlight>
                  <a:srgbClr val="FFFF00"/>
                </a:highlight>
              </a:rPr>
              <a:t>国家这一年说的最多的就是振兴农业</a:t>
            </a:r>
            <a:r>
              <a:rPr lang="zh-CN" altLang="en-US" sz="2200" b="1"/>
              <a:t>。那么振兴农业就变成了我认为中国未来经济发展的一个主题。由于我本身是农村出来的，比较敏感。</a:t>
            </a:r>
            <a:r>
              <a:rPr lang="zh-CN" altLang="en-US" sz="2200" b="1">
                <a:highlight>
                  <a:srgbClr val="FFFF00"/>
                </a:highlight>
              </a:rPr>
              <a:t>只有整个农村地区致富了，中国才能真正致富，否则农业可能影响中国的整体布局和发展。</a:t>
            </a:r>
            <a:r>
              <a:rPr lang="zh-CN" altLang="en-US" sz="2200" b="1"/>
              <a:t>其实我并不知道东方甄选能不能做成，为什么？因为直播的人那么多，但是我当时的目的是，第一，我觉得循序渐进的做，至少不会变成一个失败的平台。至于说他能做多大，我不知道；第二，我通过平台，能够摸索出农业的整个产业发展，并且在里面进行深度产业链和投资的布局。</a:t>
            </a:r>
            <a:endParaRPr lang="zh-CN" altLang="en-US" sz="2200" b="1"/>
          </a:p>
          <a:p>
            <a:r>
              <a:rPr sz="3200" b="1">
                <a:solidFill>
                  <a:srgbClr val="FF0000"/>
                </a:solidFill>
                <a:sym typeface="+mn-ea"/>
              </a:rPr>
              <a:t>【学生互动】</a:t>
            </a:r>
            <a:r>
              <a:rPr sz="3200" b="1">
                <a:solidFill>
                  <a:srgbClr val="0070C0"/>
                </a:solidFill>
                <a:sym typeface="+mn-ea"/>
              </a:rPr>
              <a:t>从俞敏洪的回答，你看到了什么？</a:t>
            </a:r>
            <a:endParaRPr sz="3200" b="1">
              <a:solidFill>
                <a:srgbClr val="0070C0"/>
              </a:solidFill>
              <a:sym typeface="+mn-ea"/>
            </a:endParaRPr>
          </a:p>
          <a:p>
            <a:r>
              <a:rPr sz="3200" b="1">
                <a:solidFill>
                  <a:srgbClr val="7030A0"/>
                </a:solidFill>
                <a:sym typeface="+mn-ea"/>
              </a:rPr>
              <a:t>家国情怀、战略眼光、企业家精神、向上的力量、硬汉</a:t>
            </a:r>
            <a:endParaRPr sz="3200" b="1">
              <a:solidFill>
                <a:srgbClr val="7030A0"/>
              </a:solidFill>
              <a:sym typeface="+mn-ea"/>
            </a:endParaRPr>
          </a:p>
          <a:p>
            <a:r>
              <a:rPr sz="3200" b="1">
                <a:solidFill>
                  <a:srgbClr val="7030A0"/>
                </a:solidFill>
                <a:sym typeface="+mn-ea"/>
              </a:rPr>
              <a:t>我们高三人是不是也需要这种精神？</a:t>
            </a:r>
            <a:endParaRPr lang="zh-CN" altLang="en-US" sz="3200" b="1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zh-CN" altLang="en-US" sz="3200" b="1">
              <a:solidFill>
                <a:srgbClr val="7030A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 sz="4000">
                <a:solidFill>
                  <a:srgbClr val="0070C0"/>
                </a:solidFill>
                <a:sym typeface="+mn-ea"/>
              </a:rPr>
              <a:t>3.</a:t>
            </a:r>
            <a:r>
              <a:rPr sz="4000">
                <a:solidFill>
                  <a:srgbClr val="0070C0"/>
                </a:solidFill>
                <a:sym typeface="+mn-ea"/>
              </a:rPr>
              <a:t>在绝望中寻找希望，人生终将走上辉煌。</a:t>
            </a:r>
            <a:endParaRPr lang="zh-CN" altLang="en-US" sz="400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031875"/>
            <a:ext cx="7241540" cy="6388735"/>
          </a:xfrm>
        </p:spPr>
        <p:txBody>
          <a:bodyPr>
            <a:normAutofit fontScale="70000"/>
          </a:bodyPr>
          <a:p>
            <a:r>
              <a:rPr lang="zh-CN" altLang="en-US" sz="3145" b="1"/>
              <a:t>俞敏洪，是1962年出生，新东方的创始人。他给所有人上了一堂生动的课：什么叫在绝望中寻找希望，企业家精神，向上的力量，硬汉。其实，俞老师多次遇到困难和打击，但每次都在逆境中崛起，特别励志。比如，三次高考，两次失利，第三次考上了北京大学。在北大因在校外开培训班被学校处分，但俞老师选择下海，创立了新东方。前一段时间，在新东方最困难的时候，但是俞老师没有“认怂”，开辟了一条新路，做了火爆全网的东方甄选。这样励志的故事，确实很提气，</a:t>
            </a:r>
            <a:r>
              <a:rPr lang="zh-CN" altLang="en-US" sz="4570" b="1">
                <a:solidFill>
                  <a:srgbClr val="FF0000"/>
                </a:solidFill>
              </a:rPr>
              <a:t>确实给我们很多不确定未来带来巨大的精神支撑。</a:t>
            </a:r>
            <a:endParaRPr lang="zh-CN" altLang="en-US" sz="4570" b="1">
              <a:solidFill>
                <a:srgbClr val="FF0000"/>
              </a:solidFill>
            </a:endParaRPr>
          </a:p>
        </p:txBody>
      </p:sp>
      <p:pic>
        <p:nvPicPr>
          <p:cNvPr id="5" name="内容占位符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395210" y="2150745"/>
            <a:ext cx="4541520" cy="25571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ctrTitle" idx="14"/>
          </p:nvPr>
        </p:nvSpPr>
        <p:spPr>
          <a:xfrm>
            <a:off x="1753870" y="2785110"/>
            <a:ext cx="8940165" cy="835660"/>
          </a:xfrm>
        </p:spPr>
        <p:txBody>
          <a:bodyPr>
            <a:normAutofit/>
          </a:bodyPr>
          <a:p>
            <a:pPr algn="l"/>
            <a:r>
              <a:rPr lang="zh-CN" altLang="en-US"/>
              <a:t>二、董宇辉</a:t>
            </a:r>
            <a:r>
              <a:rPr lang="en-US" altLang="zh-CN"/>
              <a:t>--</a:t>
            </a:r>
            <a:r>
              <a:rPr lang="zh-CN" altLang="en-US"/>
              <a:t>从老师到售货员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sz="4445">
                <a:solidFill>
                  <a:srgbClr val="0070C0"/>
                </a:solidFill>
              </a:rPr>
              <a:t>1.应运而生的东方甄选</a:t>
            </a:r>
            <a:endParaRPr sz="4445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29260" y="1251585"/>
            <a:ext cx="7712710" cy="5205095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zh-CN" altLang="en-US" sz="2400" b="1">
                <a:highlight>
                  <a:srgbClr val="FFFF00"/>
                </a:highlight>
              </a:rPr>
              <a:t>大家对东方甄选直播间的关注，可能是从长着像兵马俑的脸的董宇辉，一边举着一口方锅，一边用流利的双语带货开始的</a:t>
            </a:r>
            <a:r>
              <a:rPr lang="zh-CN" altLang="en-US" sz="2400" b="1"/>
              <a:t>，董老师唾地成文，出口成章，滔滔的才华搅动了滔滔的流量。</a:t>
            </a:r>
            <a:endParaRPr lang="zh-CN" altLang="en-US" sz="2400" b="1"/>
          </a:p>
          <a:p>
            <a:pPr>
              <a:lnSpc>
                <a:spcPct val="150000"/>
              </a:lnSpc>
            </a:pPr>
            <a:r>
              <a:rPr lang="zh-CN" altLang="en-US" sz="2400" b="1"/>
              <a:t>东方甄选的粉丝数从100万飙涨到1800万，新东方在线的股价从2元涨到30元，这是发生在上周的奇迹。几乎成了励志的图腾。</a:t>
            </a:r>
            <a:endParaRPr lang="zh-CN" altLang="en-US" sz="2400" b="1"/>
          </a:p>
        </p:txBody>
      </p:sp>
      <p:pic>
        <p:nvPicPr>
          <p:cNvPr id="6" name="内容占位符 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406130" y="88265"/>
            <a:ext cx="3147695" cy="66859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 sz="4000">
                <a:solidFill>
                  <a:srgbClr val="0070C0"/>
                </a:solidFill>
              </a:rPr>
              <a:t>东方甄选时间线</a:t>
            </a:r>
            <a:endParaRPr lang="zh-CN" altLang="en-US" sz="4000">
              <a:solidFill>
                <a:srgbClr val="0070C0"/>
              </a:solidFill>
            </a:endParaRPr>
          </a:p>
        </p:txBody>
      </p:sp>
      <p:pic>
        <p:nvPicPr>
          <p:cNvPr id="7" name="内容占位符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25780" y="1162685"/>
            <a:ext cx="10996930" cy="53460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 sz="4445">
                <a:solidFill>
                  <a:srgbClr val="0070C0"/>
                </a:solidFill>
              </a:rPr>
              <a:t>2</a:t>
            </a:r>
            <a:r>
              <a:rPr sz="4445">
                <a:solidFill>
                  <a:srgbClr val="0070C0"/>
                </a:solidFill>
              </a:rPr>
              <a:t>.【视频】董宇辉：从老师到售货员（</a:t>
            </a:r>
            <a:r>
              <a:rPr lang="en-US" altLang="zh-CN" sz="4445">
                <a:solidFill>
                  <a:srgbClr val="0070C0"/>
                </a:solidFill>
              </a:rPr>
              <a:t>4</a:t>
            </a:r>
            <a:r>
              <a:rPr sz="4445">
                <a:solidFill>
                  <a:srgbClr val="0070C0"/>
                </a:solidFill>
              </a:rPr>
              <a:t>分钟）</a:t>
            </a:r>
            <a:endParaRPr sz="4445">
              <a:solidFill>
                <a:srgbClr val="0070C0"/>
              </a:solidFill>
            </a:endParaRPr>
          </a:p>
        </p:txBody>
      </p:sp>
      <p:pic>
        <p:nvPicPr>
          <p:cNvPr id="2" name="董宇辉火出圈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59485" y="1183640"/>
            <a:ext cx="9890760" cy="521398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 sz="4445">
                <a:solidFill>
                  <a:srgbClr val="0070C0"/>
                </a:solidFill>
              </a:rPr>
              <a:t>2</a:t>
            </a:r>
            <a:r>
              <a:rPr sz="4445">
                <a:solidFill>
                  <a:srgbClr val="0070C0"/>
                </a:solidFill>
              </a:rPr>
              <a:t>.董宇辉：从老师到售货员</a:t>
            </a:r>
            <a:endParaRPr sz="4445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22885" y="938530"/>
            <a:ext cx="6908165" cy="5205095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zh-CN" altLang="en-US" sz="2200" b="1"/>
              <a:t>直播过程中，董宇辉更是金句频出：</a:t>
            </a:r>
            <a:endParaRPr lang="zh-CN" altLang="en-US" sz="2200" b="1"/>
          </a:p>
          <a:p>
            <a:pPr>
              <a:lnSpc>
                <a:spcPct val="150000"/>
              </a:lnSpc>
            </a:pPr>
            <a:r>
              <a:rPr lang="zh-CN" altLang="en-US" sz="2200" b="1">
                <a:highlight>
                  <a:srgbClr val="FFFF00"/>
                </a:highlight>
              </a:rPr>
              <a:t>“厄运来的时候你没有躲，所以在好运来的时候，才能和你撞个满怀。”</a:t>
            </a:r>
            <a:endParaRPr lang="zh-CN" altLang="en-US" sz="2200" b="1"/>
          </a:p>
          <a:p>
            <a:pPr>
              <a:lnSpc>
                <a:spcPct val="150000"/>
              </a:lnSpc>
            </a:pPr>
            <a:r>
              <a:rPr lang="zh-CN" altLang="en-US" sz="2200" b="1">
                <a:highlight>
                  <a:srgbClr val="FFFF00"/>
                </a:highlight>
              </a:rPr>
              <a:t>“玫瑰花与世界上的玫瑰、其他玫瑰，千朵的玫瑰没有区别，是你在玫瑰上所花的心思使它变得特殊。”</a:t>
            </a:r>
            <a:endParaRPr lang="zh-CN" altLang="en-US" sz="2200" b="1"/>
          </a:p>
          <a:p>
            <a:pPr>
              <a:lnSpc>
                <a:spcPct val="150000"/>
              </a:lnSpc>
            </a:pPr>
            <a:r>
              <a:rPr lang="zh-CN" altLang="en-US" sz="2200" b="1"/>
              <a:t>一字一句，温柔而又有力量，看他直播，像是经历了一场心灵的洗礼。</a:t>
            </a:r>
            <a:endParaRPr lang="zh-CN" altLang="en-US" sz="2200" b="1"/>
          </a:p>
          <a:p>
            <a:pPr>
              <a:lnSpc>
                <a:spcPct val="150000"/>
              </a:lnSpc>
            </a:pPr>
            <a:r>
              <a:rPr lang="zh-CN" altLang="en-US" sz="2200" b="1"/>
              <a:t>网友有句评价说得很中肯：“多读书、有文化的人，就是不一样。”</a:t>
            </a:r>
            <a:endParaRPr lang="zh-CN" altLang="en-US" sz="2200" b="1"/>
          </a:p>
        </p:txBody>
      </p:sp>
      <p:pic>
        <p:nvPicPr>
          <p:cNvPr id="5" name="内容占位符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908800" y="1702435"/>
            <a:ext cx="5283200" cy="39846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 sz="4445">
                <a:solidFill>
                  <a:srgbClr val="0070C0"/>
                </a:solidFill>
              </a:rPr>
              <a:t>2</a:t>
            </a:r>
            <a:r>
              <a:rPr sz="4445">
                <a:solidFill>
                  <a:srgbClr val="0070C0"/>
                </a:solidFill>
              </a:rPr>
              <a:t>.董宇辉：从老师到售货员</a:t>
            </a:r>
            <a:endParaRPr sz="4445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45135" y="1430655"/>
            <a:ext cx="6249670" cy="5205095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【学生互动】</a:t>
            </a:r>
            <a:r>
              <a:rPr lang="zh-CN" altLang="en-US" sz="3200" b="1"/>
              <a:t>如果你是董宇辉，你会选择转型做主播吗？面对嘲笑你可能会如何自处？从他的转变你看到了什么？</a:t>
            </a:r>
            <a:endParaRPr lang="zh-CN" altLang="en-US" sz="3200" b="1"/>
          </a:p>
          <a:p>
            <a:pPr>
              <a:lnSpc>
                <a:spcPct val="150000"/>
              </a:lnSpc>
            </a:pPr>
            <a:r>
              <a:rPr lang="zh-CN" altLang="en-US" sz="3200" b="1"/>
              <a:t>请几位同学分享观点。</a:t>
            </a:r>
            <a:endParaRPr lang="zh-CN" altLang="en-US" sz="3200" b="1"/>
          </a:p>
        </p:txBody>
      </p:sp>
      <p:pic>
        <p:nvPicPr>
          <p:cNvPr id="6" name="内容占位符 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876415" y="1280160"/>
            <a:ext cx="4972050" cy="48291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内容占位符 4"/>
          <p:cNvSpPr>
            <a:spLocks noGrp="1"/>
          </p:cNvSpPr>
          <p:nvPr>
            <p:ph sz="half" idx="1"/>
          </p:nvPr>
        </p:nvSpPr>
        <p:spPr>
          <a:xfrm>
            <a:off x="654050" y="421005"/>
            <a:ext cx="6440805" cy="5870575"/>
          </a:xfrm>
        </p:spPr>
        <p:txBody>
          <a:bodyPr>
            <a:noAutofit/>
          </a:bodyPr>
          <a:p>
            <a:r>
              <a:rPr lang="zh-CN" altLang="en-US" sz="2800"/>
              <a:t>新学期来了</a:t>
            </a:r>
            <a:endParaRPr lang="zh-CN" altLang="en-US" sz="2800"/>
          </a:p>
          <a:p>
            <a:r>
              <a:rPr lang="zh-CN" altLang="en-US" sz="2800"/>
              <a:t>如果用一个来概括新学期的期待，</a:t>
            </a:r>
            <a:endParaRPr lang="zh-CN" altLang="en-US" sz="2800"/>
          </a:p>
          <a:p>
            <a:r>
              <a:rPr lang="zh-CN" altLang="en-US" sz="2800"/>
              <a:t>我想应该是</a:t>
            </a:r>
            <a:r>
              <a:rPr lang="en-US" altLang="zh-CN" sz="2800"/>
              <a:t>--</a:t>
            </a:r>
            <a:r>
              <a:rPr sz="4400">
                <a:solidFill>
                  <a:srgbClr val="FF0000"/>
                </a:solidFill>
              </a:rPr>
              <a:t>赢</a:t>
            </a:r>
            <a:endParaRPr sz="4400">
              <a:solidFill>
                <a:srgbClr val="FF0000"/>
              </a:solidFill>
            </a:endParaRPr>
          </a:p>
          <a:p>
            <a:r>
              <a:rPr sz="2800"/>
              <a:t>但是，这一个赢字背后，</a:t>
            </a:r>
            <a:endParaRPr sz="2800"/>
          </a:p>
          <a:p>
            <a:r>
              <a:rPr sz="2800"/>
              <a:t>却充满了各种不确定，</a:t>
            </a:r>
            <a:endParaRPr sz="2800"/>
          </a:p>
          <a:p>
            <a:r>
              <a:rPr sz="2800"/>
              <a:t>为了让这些不确定更加确定一点，</a:t>
            </a:r>
            <a:endParaRPr sz="2800"/>
          </a:p>
          <a:p>
            <a:r>
              <a:rPr sz="2800"/>
              <a:t>我们特别需要一直精神，</a:t>
            </a:r>
            <a:endParaRPr sz="2800"/>
          </a:p>
          <a:p>
            <a:r>
              <a:rPr sz="2800"/>
              <a:t>那就是</a:t>
            </a:r>
            <a:r>
              <a:rPr sz="4000">
                <a:solidFill>
                  <a:srgbClr val="FF0000"/>
                </a:solidFill>
              </a:rPr>
              <a:t>学习精神！</a:t>
            </a:r>
            <a:endParaRPr sz="4000">
              <a:solidFill>
                <a:srgbClr val="FF0000"/>
              </a:solidFill>
            </a:endParaRPr>
          </a:p>
        </p:txBody>
      </p:sp>
      <p:pic>
        <p:nvPicPr>
          <p:cNvPr id="6" name="内容占位符 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498590" y="1264920"/>
            <a:ext cx="4762500" cy="47625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 sz="4000">
                <a:solidFill>
                  <a:srgbClr val="0070C0"/>
                </a:solidFill>
              </a:rPr>
              <a:t>3</a:t>
            </a:r>
            <a:r>
              <a:rPr sz="4000">
                <a:solidFill>
                  <a:srgbClr val="0070C0"/>
                </a:solidFill>
              </a:rPr>
              <a:t>.【视频延伸】董宇辉：人生转角处（</a:t>
            </a:r>
            <a:r>
              <a:rPr lang="en-US" altLang="zh-CN" sz="4000">
                <a:solidFill>
                  <a:srgbClr val="0070C0"/>
                </a:solidFill>
              </a:rPr>
              <a:t>10</a:t>
            </a:r>
            <a:r>
              <a:rPr sz="4000">
                <a:solidFill>
                  <a:srgbClr val="0070C0"/>
                </a:solidFill>
              </a:rPr>
              <a:t>分钟）</a:t>
            </a:r>
            <a:endParaRPr sz="4000">
              <a:solidFill>
                <a:srgbClr val="0070C0"/>
              </a:solidFill>
            </a:endParaRPr>
          </a:p>
        </p:txBody>
      </p:sp>
      <p:pic>
        <p:nvPicPr>
          <p:cNvPr id="5" name="董宇辉采访_20220731_14361216_20220731_14451801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03522" y="1113163"/>
            <a:ext cx="9584957" cy="5388907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 sz="4000">
                <a:solidFill>
                  <a:srgbClr val="0070C0"/>
                </a:solidFill>
                <a:sym typeface="+mn-ea"/>
              </a:rPr>
              <a:t>3.</a:t>
            </a:r>
            <a:r>
              <a:rPr sz="4000">
                <a:solidFill>
                  <a:srgbClr val="0070C0"/>
                </a:solidFill>
                <a:sym typeface="+mn-ea"/>
              </a:rPr>
              <a:t>董宇辉：人生转角处</a:t>
            </a:r>
            <a:endParaRPr lang="zh-CN" altLang="en-US" sz="4000"/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>
          <a:xfrm>
            <a:off x="669925" y="1324610"/>
            <a:ext cx="5283200" cy="4889500"/>
          </a:xfrm>
        </p:spPr>
        <p:txBody>
          <a:bodyPr/>
          <a:p>
            <a:pPr>
              <a:lnSpc>
                <a:spcPct val="150000"/>
              </a:lnSpc>
            </a:pPr>
            <a:r>
              <a:rPr sz="2800" b="1">
                <a:solidFill>
                  <a:srgbClr val="FF0000"/>
                </a:solidFill>
                <a:sym typeface="+mn-ea"/>
              </a:rPr>
              <a:t>【学生互动】新学期</a:t>
            </a:r>
            <a:r>
              <a:rPr sz="2800" b="1">
                <a:sym typeface="+mn-ea"/>
              </a:rPr>
              <a:t>，每个人可能会面临不一样的人生转角，通过采访，把你认为成功转角的关键词写出来。</a:t>
            </a:r>
            <a:endParaRPr sz="2800" b="1">
              <a:sym typeface="+mn-ea"/>
            </a:endParaRPr>
          </a:p>
          <a:p>
            <a:pPr>
              <a:lnSpc>
                <a:spcPct val="150000"/>
              </a:lnSpc>
            </a:pPr>
            <a:r>
              <a:rPr sz="2800" b="1">
                <a:sym typeface="+mn-ea"/>
              </a:rPr>
              <a:t>请几位同学分享观点。</a:t>
            </a:r>
            <a:endParaRPr lang="zh-CN" altLang="en-US" sz="2800" b="1"/>
          </a:p>
          <a:p>
            <a:endParaRPr lang="zh-CN" altLang="en-US" sz="2800"/>
          </a:p>
        </p:txBody>
      </p:sp>
      <p:pic>
        <p:nvPicPr>
          <p:cNvPr id="7" name="内容占位符 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256020" y="2289175"/>
            <a:ext cx="5248275" cy="27146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ctrTitle" idx="14"/>
          </p:nvPr>
        </p:nvSpPr>
        <p:spPr>
          <a:xfrm>
            <a:off x="1753870" y="2785110"/>
            <a:ext cx="8940165" cy="835660"/>
          </a:xfrm>
        </p:spPr>
        <p:txBody>
          <a:bodyPr>
            <a:normAutofit/>
          </a:bodyPr>
          <a:p>
            <a:pPr algn="l"/>
            <a:r>
              <a:rPr lang="zh-CN" altLang="en-US"/>
              <a:t>三、俞敏洪：感谢董宇辉们！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69882" y="506734"/>
            <a:ext cx="10852237" cy="441964"/>
          </a:xfrm>
        </p:spPr>
        <p:txBody>
          <a:bodyPr>
            <a:normAutofit fontScale="90000"/>
          </a:bodyPr>
          <a:p>
            <a:r>
              <a:rPr sz="4445">
                <a:solidFill>
                  <a:srgbClr val="0070C0"/>
                </a:solidFill>
              </a:rPr>
              <a:t>1.不到山穷水尽，决不放弃；越遇到挑战，越能激发斗志：感谢董宇辉们</a:t>
            </a:r>
            <a:endParaRPr sz="4445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29260" y="1505585"/>
            <a:ext cx="6330315" cy="5205095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zh-CN" altLang="en-US" sz="2400" b="1"/>
              <a:t>俞敏洪：我还挺相信，进入一个领域，只要给我足够的时间，也许我就能比别人做的好。对于我来说，坚持这件事情，只要不到山穷水尽的地步，对我来说一点都不困难。</a:t>
            </a:r>
            <a:r>
              <a:rPr lang="zh-CN" altLang="en-US" sz="2400" b="1">
                <a:solidFill>
                  <a:srgbClr val="FF0000"/>
                </a:solidFill>
              </a:rPr>
              <a:t>因为我从小养成的个性就是越是有挫折，越是有挑战的事情，越能让我产生大脑的兴奋，越能激发我的斗志。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pic>
        <p:nvPicPr>
          <p:cNvPr id="8" name="内容占位符 7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545070" y="1901190"/>
            <a:ext cx="3977640" cy="44367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sz="4445">
                <a:solidFill>
                  <a:srgbClr val="0070C0"/>
                </a:solidFill>
              </a:rPr>
              <a:t>1.不到山穷水尽，决不放弃；越遇到挑战，越能激发斗志：感谢董宇辉们</a:t>
            </a:r>
            <a:endParaRPr sz="4445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29260" y="1410335"/>
            <a:ext cx="6682740" cy="5205095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zh-CN" altLang="en-US" sz="2400" b="1"/>
              <a:t>我一直认为这是人生成功的的比较大的要素。比如说我高考三年，一般人农村孩子早就放弃了，我是属于不见南墙不回头那种感觉。</a:t>
            </a:r>
            <a:r>
              <a:rPr lang="zh-CN" altLang="en-US" sz="2400" b="1">
                <a:highlight>
                  <a:srgbClr val="FFFF00"/>
                </a:highlight>
              </a:rPr>
              <a:t>所以新东方遇到的这些困难，在我眼中其实根本就不是困难，为什么？</a:t>
            </a:r>
            <a:r>
              <a:rPr lang="zh-CN" altLang="en-US" sz="2400" b="1"/>
              <a:t>第一，我人还在；第二，新东方还有足够的资源；第三，中国经济本身也在期望企业不断的发展；第四，振兴农业是国家的一件大事。</a:t>
            </a:r>
            <a:endParaRPr lang="zh-CN" altLang="en-US" sz="2400" b="1"/>
          </a:p>
        </p:txBody>
      </p:sp>
      <p:pic>
        <p:nvPicPr>
          <p:cNvPr id="2" name="内容占位符 1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727315" y="1607185"/>
            <a:ext cx="4095115" cy="40544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sz="4445">
                <a:solidFill>
                  <a:srgbClr val="0070C0"/>
                </a:solidFill>
              </a:rPr>
              <a:t>1.不到山穷水尽，决不放弃；越遇到挑战，越能激发斗志：感谢董宇辉们</a:t>
            </a:r>
            <a:endParaRPr sz="4445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70510" y="1410335"/>
            <a:ext cx="7712710" cy="5205095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zh-CN" altLang="en-US" sz="2200" b="1"/>
              <a:t>如果我简单总结一下的话</a:t>
            </a:r>
            <a:endParaRPr lang="zh-CN" altLang="en-US" sz="2200" b="1"/>
          </a:p>
          <a:p>
            <a:pPr>
              <a:lnSpc>
                <a:spcPct val="150000"/>
              </a:lnSpc>
            </a:pPr>
            <a:r>
              <a:rPr lang="zh-CN" altLang="en-US" sz="2200" b="1">
                <a:highlight>
                  <a:srgbClr val="FFFF00"/>
                </a:highlight>
              </a:rPr>
              <a:t>第一有目标，</a:t>
            </a:r>
            <a:r>
              <a:rPr lang="zh-CN" altLang="en-US" sz="2200" b="1"/>
              <a:t>并且认为自己这件事应该能够做，有能力去做</a:t>
            </a:r>
            <a:endParaRPr lang="zh-CN" altLang="en-US" sz="2200" b="1"/>
          </a:p>
          <a:p>
            <a:pPr>
              <a:lnSpc>
                <a:spcPct val="150000"/>
              </a:lnSpc>
            </a:pPr>
            <a:r>
              <a:rPr lang="zh-CN" altLang="en-US" sz="2200" b="1"/>
              <a:t>。</a:t>
            </a:r>
            <a:r>
              <a:rPr lang="zh-CN" altLang="en-US" sz="2200" b="1">
                <a:highlight>
                  <a:srgbClr val="FFFF00"/>
                </a:highlight>
              </a:rPr>
              <a:t>第二是有足够面对艰难困苦的心情</a:t>
            </a:r>
            <a:r>
              <a:rPr lang="zh-CN" altLang="en-US" sz="2200" b="1"/>
              <a:t>，我是属于一种越艰苦，越不买账，越艰苦，越内心兴奋的那样的一种人。</a:t>
            </a:r>
            <a:endParaRPr lang="zh-CN" altLang="en-US" sz="2200" b="1"/>
          </a:p>
          <a:p>
            <a:pPr>
              <a:lnSpc>
                <a:spcPct val="150000"/>
              </a:lnSpc>
            </a:pPr>
            <a:r>
              <a:rPr lang="zh-CN" altLang="en-US" sz="2200" b="1">
                <a:highlight>
                  <a:srgbClr val="FFFF00"/>
                </a:highlight>
              </a:rPr>
              <a:t>第三，就是有这么一帮团队，</a:t>
            </a:r>
            <a:r>
              <a:rPr lang="zh-CN" altLang="en-US" sz="2200" b="1"/>
              <a:t>这些团队的兄弟姐妹们，他们在我身边，我从来没有感觉到孤单过。新东方有一个特点就是遇到挑战的时候都特别团结，而且价值观特别一致。那么同时共同奋发的能力都比较强。</a:t>
            </a:r>
            <a:endParaRPr lang="zh-CN" altLang="en-US" sz="2200" b="1"/>
          </a:p>
        </p:txBody>
      </p:sp>
      <p:pic>
        <p:nvPicPr>
          <p:cNvPr id="2" name="内容占位符 1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938770" y="1779270"/>
            <a:ext cx="4253230" cy="31883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 sz="4000">
                <a:solidFill>
                  <a:srgbClr val="0070C0"/>
                </a:solidFill>
                <a:sym typeface="+mn-ea"/>
              </a:rPr>
              <a:t>2.</a:t>
            </a:r>
            <a:r>
              <a:rPr sz="4000">
                <a:solidFill>
                  <a:srgbClr val="0070C0"/>
                </a:solidFill>
                <a:sym typeface="+mn-ea"/>
              </a:rPr>
              <a:t>班级的成功，需要每一个你</a:t>
            </a:r>
            <a:endParaRPr lang="zh-CN" altLang="en-US" sz="4000"/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>
          <a:xfrm>
            <a:off x="669925" y="1324610"/>
            <a:ext cx="5283200" cy="4889500"/>
          </a:xfrm>
        </p:spPr>
        <p:txBody>
          <a:bodyPr/>
          <a:p>
            <a:pPr>
              <a:lnSpc>
                <a:spcPct val="150000"/>
              </a:lnSpc>
            </a:pPr>
            <a:r>
              <a:rPr sz="2800" b="1">
                <a:solidFill>
                  <a:srgbClr val="FF0000"/>
                </a:solidFill>
                <a:sym typeface="+mn-ea"/>
              </a:rPr>
              <a:t>【学生互动】</a:t>
            </a:r>
            <a:r>
              <a:rPr sz="2800" b="1">
                <a:solidFill>
                  <a:schemeClr val="tx1"/>
                </a:solidFill>
                <a:sym typeface="+mn-ea"/>
              </a:rPr>
              <a:t>高三这一年，你我他组成一个班级，从班级到集体，你觉得我们需要怎样的学习精神？请写出关键词。</a:t>
            </a:r>
            <a:endParaRPr sz="2800" b="1">
              <a:solidFill>
                <a:schemeClr val="tx1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r>
              <a:rPr sz="2800" b="1">
                <a:sym typeface="+mn-ea"/>
              </a:rPr>
              <a:t>请几位同学分享观点。</a:t>
            </a:r>
            <a:endParaRPr lang="zh-CN" altLang="en-US" sz="2800" b="1"/>
          </a:p>
          <a:p>
            <a:endParaRPr lang="zh-CN" altLang="en-US" sz="2800"/>
          </a:p>
        </p:txBody>
      </p:sp>
      <p:pic>
        <p:nvPicPr>
          <p:cNvPr id="7" name="内容占位符 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256020" y="2289175"/>
            <a:ext cx="5248275" cy="27146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>
            <a:lum bright="48000"/>
          </a:blip>
          <a:stretch>
            <a:fillRect/>
          </a:stretch>
        </p:blipFill>
        <p:spPr>
          <a:xfrm>
            <a:off x="2498090" y="885190"/>
            <a:ext cx="7675245" cy="66001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sz="5335">
                <a:solidFill>
                  <a:srgbClr val="FF0000"/>
                </a:solidFill>
              </a:rPr>
              <a:t>【师说】我们</a:t>
            </a:r>
            <a:r>
              <a:rPr lang="zh-CN" sz="5335">
                <a:solidFill>
                  <a:srgbClr val="0070C0"/>
                </a:solidFill>
              </a:rPr>
              <a:t>需要的学习精神</a:t>
            </a:r>
            <a:endParaRPr lang="zh-CN" sz="5335">
              <a:solidFill>
                <a:srgbClr val="0070C0"/>
              </a:solidFill>
            </a:endParaRPr>
          </a:p>
        </p:txBody>
      </p:sp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94055"/>
          </a:xfrm>
          <a:prstGeom prst="rect">
            <a:avLst/>
          </a:prstGeom>
        </p:spPr>
      </p:pic>
      <p:pic>
        <p:nvPicPr>
          <p:cNvPr id="9" name="图片 8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13" name="矩形 12" descr="7b0a2020202022776f7264617274223a20227b5c2269645c223a32353030343037362c5c227469645c223a31333534367d220a7d0a"/>
          <p:cNvSpPr/>
          <p:nvPr/>
        </p:nvSpPr>
        <p:spPr>
          <a:xfrm>
            <a:off x="5196840" y="5679440"/>
            <a:ext cx="2418080" cy="77089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spAutoFit/>
            <a:scene3d>
              <a:camera prst="orthographicFront"/>
              <a:lightRig rig="threePt" dir="t"/>
            </a:scene3d>
            <a:sp3d contourW="12700">
              <a:contourClr>
                <a:srgbClr val="0B200C"/>
              </a:contourClr>
            </a:sp3d>
          </a:bodyPr>
          <a:p>
            <a:pPr algn="ctr"/>
            <a:r>
              <a:rPr lang="zh-CN" altLang="en-US" sz="4400" b="1">
                <a:ln w="12700" cmpd="sng">
                  <a:solidFill>
                    <a:srgbClr val="3E0401"/>
                  </a:solidFill>
                </a:ln>
                <a:solidFill>
                  <a:srgbClr val="FF0000"/>
                </a:solidFill>
                <a:effectLst>
                  <a:outerShdw dist="76200" dir="2700000" algn="tl" rotWithShape="0">
                    <a:srgbClr val="0B200C">
                      <a:alpha val="100000"/>
                    </a:srgbClr>
                  </a:outerShdw>
                  <a:reflection blurRad="190500" stA="10000" endA="300" endPos="210" dist="127000" dir="5400000" sy="-100000" algn="bl" rotWithShape="0"/>
                </a:effectLst>
                <a:latin typeface="汉仪正圆-95W" panose="00020600040101010101" charset="-122"/>
                <a:ea typeface="汉仪正圆-95W" panose="00020600040101010101" charset="-122"/>
              </a:rPr>
              <a:t>破釜沉舟</a:t>
            </a:r>
            <a:endParaRPr lang="zh-CN" altLang="en-US" sz="4400" b="1">
              <a:ln w="12700" cmpd="sng">
                <a:solidFill>
                  <a:srgbClr val="3E0401"/>
                </a:solidFill>
              </a:ln>
              <a:solidFill>
                <a:srgbClr val="FF0000"/>
              </a:solidFill>
              <a:effectLst>
                <a:outerShdw dist="76200" dir="2700000" algn="tl" rotWithShape="0">
                  <a:srgbClr val="0B200C">
                    <a:alpha val="100000"/>
                  </a:srgbClr>
                </a:outerShdw>
                <a:reflection blurRad="190500" stA="10000" endA="300" endPos="210" dist="127000" dir="5400000" sy="-100000" algn="bl" rotWithShape="0"/>
              </a:effectLst>
              <a:latin typeface="汉仪正圆-95W" panose="00020600040101010101" charset="-122"/>
              <a:ea typeface="汉仪正圆-95W" panose="00020600040101010101" charset="-122"/>
            </a:endParaRPr>
          </a:p>
        </p:txBody>
      </p:sp>
      <p:sp>
        <p:nvSpPr>
          <p:cNvPr id="14" name="矩形 13" descr="7b0a2020202022776f7264617274223a20227b5c2269645c223a32353030343037362c5c227469645c223a31333534367d220a7d0a"/>
          <p:cNvSpPr/>
          <p:nvPr/>
        </p:nvSpPr>
        <p:spPr>
          <a:xfrm>
            <a:off x="3028315" y="4715510"/>
            <a:ext cx="2418080" cy="77089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spAutoFit/>
            <a:scene3d>
              <a:camera prst="orthographicFront"/>
              <a:lightRig rig="threePt" dir="t"/>
            </a:scene3d>
            <a:sp3d contourW="12700">
              <a:contourClr>
                <a:srgbClr val="0B200C"/>
              </a:contourClr>
            </a:sp3d>
          </a:bodyPr>
          <a:p>
            <a:pPr algn="ctr"/>
            <a:r>
              <a:rPr lang="zh-CN" altLang="en-US" sz="4400" b="1">
                <a:ln w="12700" cmpd="sng">
                  <a:solidFill>
                    <a:srgbClr val="3E0401"/>
                  </a:solidFill>
                </a:ln>
                <a:solidFill>
                  <a:srgbClr val="FF0000"/>
                </a:solidFill>
                <a:effectLst>
                  <a:outerShdw dist="76200" dir="2700000" algn="tl" rotWithShape="0">
                    <a:srgbClr val="0B200C">
                      <a:alpha val="100000"/>
                    </a:srgbClr>
                  </a:outerShdw>
                  <a:reflection blurRad="190500" stA="10000" endA="300" endPos="210" dist="127000" dir="5400000" sy="-100000" algn="bl" rotWithShape="0"/>
                </a:effectLst>
                <a:latin typeface="汉仪正圆-95W" panose="00020600040101010101" charset="-122"/>
                <a:ea typeface="汉仪正圆-95W" panose="00020600040101010101" charset="-122"/>
              </a:rPr>
              <a:t>重整旗鼓</a:t>
            </a:r>
            <a:endParaRPr lang="zh-CN" altLang="en-US" sz="4400" b="1">
              <a:ln w="12700" cmpd="sng">
                <a:solidFill>
                  <a:srgbClr val="3E0401"/>
                </a:solidFill>
              </a:ln>
              <a:solidFill>
                <a:srgbClr val="FF0000"/>
              </a:solidFill>
              <a:effectLst>
                <a:outerShdw dist="76200" dir="2700000" algn="tl" rotWithShape="0">
                  <a:srgbClr val="0B200C">
                    <a:alpha val="100000"/>
                  </a:srgbClr>
                </a:outerShdw>
                <a:reflection blurRad="190500" stA="10000" endA="300" endPos="210" dist="127000" dir="5400000" sy="-100000" algn="bl" rotWithShape="0"/>
              </a:effectLst>
              <a:latin typeface="汉仪正圆-95W" panose="00020600040101010101" charset="-122"/>
              <a:ea typeface="汉仪正圆-95W" panose="00020600040101010101" charset="-122"/>
            </a:endParaRPr>
          </a:p>
        </p:txBody>
      </p:sp>
      <p:sp>
        <p:nvSpPr>
          <p:cNvPr id="15" name="矩形 14" descr="7b0a2020202022776f7264617274223a20227b5c2269645c223a32353030343037362c5c227469645c223a31333534367d220a7d0a"/>
          <p:cNvSpPr/>
          <p:nvPr/>
        </p:nvSpPr>
        <p:spPr>
          <a:xfrm>
            <a:off x="7426960" y="4787900"/>
            <a:ext cx="2418080" cy="77089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spAutoFit/>
            <a:scene3d>
              <a:camera prst="orthographicFront"/>
              <a:lightRig rig="threePt" dir="t"/>
            </a:scene3d>
            <a:sp3d contourW="12700">
              <a:contourClr>
                <a:srgbClr val="0B200C"/>
              </a:contourClr>
            </a:sp3d>
          </a:bodyPr>
          <a:p>
            <a:pPr algn="ctr"/>
            <a:r>
              <a:rPr lang="zh-CN" altLang="en-US" sz="4400" b="1">
                <a:ln w="12700" cmpd="sng">
                  <a:solidFill>
                    <a:srgbClr val="3E0401"/>
                  </a:solidFill>
                </a:ln>
                <a:solidFill>
                  <a:srgbClr val="FF0000"/>
                </a:solidFill>
                <a:effectLst>
                  <a:outerShdw dist="76200" dir="2700000" algn="tl" rotWithShape="0">
                    <a:srgbClr val="0B200C">
                      <a:alpha val="100000"/>
                    </a:srgbClr>
                  </a:outerShdw>
                  <a:reflection blurRad="190500" stA="10000" endA="300" endPos="210" dist="127000" dir="5400000" sy="-100000" algn="bl" rotWithShape="0"/>
                </a:effectLst>
                <a:latin typeface="汉仪正圆-95W" panose="00020600040101010101" charset="-122"/>
                <a:ea typeface="汉仪正圆-95W" panose="00020600040101010101" charset="-122"/>
              </a:rPr>
              <a:t>寻求突破</a:t>
            </a:r>
            <a:endParaRPr lang="zh-CN" altLang="en-US" sz="4400" b="1">
              <a:ln w="12700" cmpd="sng">
                <a:solidFill>
                  <a:srgbClr val="3E0401"/>
                </a:solidFill>
              </a:ln>
              <a:solidFill>
                <a:srgbClr val="FF0000"/>
              </a:solidFill>
              <a:effectLst>
                <a:outerShdw dist="76200" dir="2700000" algn="tl" rotWithShape="0">
                  <a:srgbClr val="0B200C">
                    <a:alpha val="100000"/>
                  </a:srgbClr>
                </a:outerShdw>
                <a:reflection blurRad="190500" stA="10000" endA="300" endPos="210" dist="127000" dir="5400000" sy="-100000" algn="bl" rotWithShape="0"/>
              </a:effectLst>
              <a:latin typeface="汉仪正圆-95W" panose="00020600040101010101" charset="-122"/>
              <a:ea typeface="汉仪正圆-95W" panose="00020600040101010101" charset="-122"/>
            </a:endParaRPr>
          </a:p>
        </p:txBody>
      </p:sp>
      <p:sp>
        <p:nvSpPr>
          <p:cNvPr id="3" name="矩形 2" descr="7b0a2020202022776f7264617274223a20227b5c2269645c223a32353030343037362c5c227469645c223a31333534367d220a7d0a"/>
          <p:cNvSpPr/>
          <p:nvPr/>
        </p:nvSpPr>
        <p:spPr>
          <a:xfrm>
            <a:off x="5269865" y="3717290"/>
            <a:ext cx="2418080" cy="77089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spAutoFit/>
            <a:scene3d>
              <a:camera prst="orthographicFront"/>
              <a:lightRig rig="threePt" dir="t"/>
            </a:scene3d>
            <a:sp3d contourW="12700">
              <a:contourClr>
                <a:srgbClr val="0B200C"/>
              </a:contourClr>
            </a:sp3d>
          </a:bodyPr>
          <a:p>
            <a:pPr algn="ctr"/>
            <a:r>
              <a:rPr lang="zh-CN" altLang="en-US" sz="4400" b="1">
                <a:ln w="12700" cmpd="sng">
                  <a:solidFill>
                    <a:srgbClr val="3E0401"/>
                  </a:solidFill>
                </a:ln>
                <a:solidFill>
                  <a:srgbClr val="FF0000"/>
                </a:solidFill>
                <a:effectLst>
                  <a:outerShdw dist="76200" dir="2700000" algn="tl" rotWithShape="0">
                    <a:srgbClr val="0B200C">
                      <a:alpha val="100000"/>
                    </a:srgbClr>
                  </a:outerShdw>
                  <a:reflection blurRad="190500" stA="10000" endA="300" endPos="210" dist="127000" dir="5400000" sy="-100000" algn="bl" rotWithShape="0"/>
                </a:effectLst>
                <a:latin typeface="汉仪正圆-95W" panose="00020600040101010101" charset="-122"/>
                <a:ea typeface="汉仪正圆-95W" panose="00020600040101010101" charset="-122"/>
              </a:rPr>
              <a:t>永不言弃</a:t>
            </a:r>
            <a:endParaRPr lang="zh-CN" altLang="en-US" sz="4400" b="1">
              <a:ln w="12700" cmpd="sng">
                <a:solidFill>
                  <a:srgbClr val="3E0401"/>
                </a:solidFill>
              </a:ln>
              <a:solidFill>
                <a:srgbClr val="FF0000"/>
              </a:solidFill>
              <a:effectLst>
                <a:outerShdw dist="76200" dir="2700000" algn="tl" rotWithShape="0">
                  <a:srgbClr val="0B200C">
                    <a:alpha val="100000"/>
                  </a:srgbClr>
                </a:outerShdw>
                <a:reflection blurRad="190500" stA="10000" endA="300" endPos="210" dist="127000" dir="5400000" sy="-100000" algn="bl" rotWithShape="0"/>
              </a:effectLst>
              <a:latin typeface="汉仪正圆-95W" panose="00020600040101010101" charset="-122"/>
              <a:ea typeface="汉仪正圆-95W" panose="00020600040101010101" charset="-122"/>
            </a:endParaRPr>
          </a:p>
        </p:txBody>
      </p:sp>
      <p:sp>
        <p:nvSpPr>
          <p:cNvPr id="4" name="矩形 3" descr="7b0a2020202022776f7264617274223a20227b5c2269645c223a32353030343037362c5c227469645c223a31333534367d220a7d0a"/>
          <p:cNvSpPr/>
          <p:nvPr/>
        </p:nvSpPr>
        <p:spPr>
          <a:xfrm>
            <a:off x="5741670" y="4698365"/>
            <a:ext cx="1299210" cy="77089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spAutoFit/>
            <a:scene3d>
              <a:camera prst="orthographicFront"/>
              <a:lightRig rig="threePt" dir="t"/>
            </a:scene3d>
            <a:sp3d contourW="12700">
              <a:contourClr>
                <a:srgbClr val="0B200C"/>
              </a:contourClr>
            </a:sp3d>
          </a:bodyPr>
          <a:p>
            <a:pPr algn="ctr"/>
            <a:r>
              <a:rPr lang="zh-CN" altLang="en-US" sz="4400" b="1">
                <a:ln w="12700" cmpd="sng">
                  <a:solidFill>
                    <a:srgbClr val="3E0401"/>
                  </a:solidFill>
                </a:ln>
                <a:solidFill>
                  <a:srgbClr val="FF0000"/>
                </a:solidFill>
                <a:effectLst>
                  <a:outerShdw dist="76200" dir="2700000" algn="tl" rotWithShape="0">
                    <a:srgbClr val="0B200C">
                      <a:alpha val="100000"/>
                    </a:srgbClr>
                  </a:outerShdw>
                  <a:reflection blurRad="190500" stA="10000" endA="300" endPos="210" dist="127000" dir="5400000" sy="-100000" algn="bl" rotWithShape="0"/>
                </a:effectLst>
                <a:latin typeface="汉仪正圆-95W" panose="00020600040101010101" charset="-122"/>
                <a:ea typeface="汉仪正圆-95W" panose="00020600040101010101" charset="-122"/>
              </a:rPr>
              <a:t>复盘</a:t>
            </a:r>
            <a:endParaRPr lang="zh-CN" altLang="en-US" sz="4400" b="1">
              <a:ln w="12700" cmpd="sng">
                <a:solidFill>
                  <a:srgbClr val="3E0401"/>
                </a:solidFill>
              </a:ln>
              <a:solidFill>
                <a:srgbClr val="FF0000"/>
              </a:solidFill>
              <a:effectLst>
                <a:outerShdw dist="76200" dir="2700000" algn="tl" rotWithShape="0">
                  <a:srgbClr val="0B200C">
                    <a:alpha val="100000"/>
                  </a:srgbClr>
                </a:outerShdw>
                <a:reflection blurRad="190500" stA="10000" endA="300" endPos="210" dist="127000" dir="5400000" sy="-100000" algn="bl" rotWithShape="0"/>
              </a:effectLst>
              <a:latin typeface="汉仪正圆-95W" panose="00020600040101010101" charset="-122"/>
              <a:ea typeface="汉仪正圆-95W" panose="00020600040101010101" charset="-122"/>
            </a:endParaRPr>
          </a:p>
        </p:txBody>
      </p:sp>
      <p:sp>
        <p:nvSpPr>
          <p:cNvPr id="5" name="矩形 4" descr="7b0a2020202022776f7264617274223a20227b5c2269645c223a32353030343037362c5c227469645c223a31333534367d220a7d0a"/>
          <p:cNvSpPr/>
          <p:nvPr/>
        </p:nvSpPr>
        <p:spPr>
          <a:xfrm>
            <a:off x="5182235" y="1755140"/>
            <a:ext cx="2418080" cy="77089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spAutoFit/>
            <a:scene3d>
              <a:camera prst="orthographicFront"/>
              <a:lightRig rig="threePt" dir="t"/>
            </a:scene3d>
            <a:sp3d contourW="12700">
              <a:contourClr>
                <a:srgbClr val="0B200C"/>
              </a:contourClr>
            </a:sp3d>
          </a:bodyPr>
          <a:p>
            <a:pPr algn="ctr"/>
            <a:r>
              <a:rPr lang="zh-CN" altLang="en-US" sz="4400" b="1">
                <a:ln w="12700" cmpd="sng">
                  <a:solidFill>
                    <a:srgbClr val="3E0401"/>
                  </a:solidFill>
                </a:ln>
                <a:solidFill>
                  <a:srgbClr val="FF0000"/>
                </a:solidFill>
                <a:effectLst>
                  <a:outerShdw dist="76200" dir="2700000" algn="tl" rotWithShape="0">
                    <a:srgbClr val="0B200C">
                      <a:alpha val="100000"/>
                    </a:srgbClr>
                  </a:outerShdw>
                  <a:reflection blurRad="190500" stA="10000" endA="300" endPos="210" dist="127000" dir="5400000" sy="-100000" algn="bl" rotWithShape="0"/>
                </a:effectLst>
                <a:latin typeface="汉仪正圆-95W" panose="00020600040101010101" charset="-122"/>
                <a:ea typeface="汉仪正圆-95W" panose="00020600040101010101" charset="-122"/>
              </a:rPr>
              <a:t>团队精神</a:t>
            </a:r>
            <a:endParaRPr lang="zh-CN" altLang="en-US" sz="4400" b="1">
              <a:ln w="12700" cmpd="sng">
                <a:solidFill>
                  <a:srgbClr val="3E0401"/>
                </a:solidFill>
              </a:ln>
              <a:solidFill>
                <a:srgbClr val="FF0000"/>
              </a:solidFill>
              <a:effectLst>
                <a:outerShdw dist="76200" dir="2700000" algn="tl" rotWithShape="0">
                  <a:srgbClr val="0B200C">
                    <a:alpha val="100000"/>
                  </a:srgbClr>
                </a:outerShdw>
                <a:reflection blurRad="190500" stA="10000" endA="300" endPos="210" dist="127000" dir="5400000" sy="-100000" algn="bl" rotWithShape="0"/>
              </a:effectLst>
              <a:latin typeface="汉仪正圆-95W" panose="00020600040101010101" charset="-122"/>
              <a:ea typeface="汉仪正圆-95W" panose="00020600040101010101" charset="-122"/>
            </a:endParaRPr>
          </a:p>
        </p:txBody>
      </p:sp>
      <p:sp>
        <p:nvSpPr>
          <p:cNvPr id="6" name="矩形 5" descr="7b0a2020202022776f7264617274223a20227b5c2269645c223a32353030343037362c5c227469645c223a31333534367d220a7d0a"/>
          <p:cNvSpPr/>
          <p:nvPr/>
        </p:nvSpPr>
        <p:spPr>
          <a:xfrm>
            <a:off x="2764473" y="2794635"/>
            <a:ext cx="2977515" cy="77089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spAutoFit/>
            <a:scene3d>
              <a:camera prst="orthographicFront"/>
              <a:lightRig rig="threePt" dir="t"/>
            </a:scene3d>
            <a:sp3d contourW="12700">
              <a:contourClr>
                <a:srgbClr val="0B200C"/>
              </a:contourClr>
            </a:sp3d>
          </a:bodyPr>
          <a:p>
            <a:pPr algn="ctr"/>
            <a:r>
              <a:rPr lang="zh-CN" altLang="en-US" sz="4400" b="1">
                <a:ln w="12700" cmpd="sng">
                  <a:solidFill>
                    <a:srgbClr val="3E0401"/>
                  </a:solidFill>
                </a:ln>
                <a:solidFill>
                  <a:srgbClr val="FF0000"/>
                </a:solidFill>
                <a:effectLst>
                  <a:outerShdw dist="76200" dir="2700000" algn="tl" rotWithShape="0">
                    <a:srgbClr val="0B200C">
                      <a:alpha val="100000"/>
                    </a:srgbClr>
                  </a:outerShdw>
                  <a:reflection blurRad="190500" stA="10000" endA="300" endPos="210" dist="127000" dir="5400000" sy="-100000" algn="bl" rotWithShape="0"/>
                </a:effectLst>
                <a:latin typeface="汉仪正圆-95W" panose="00020600040101010101" charset="-122"/>
                <a:ea typeface="汉仪正圆-95W" panose="00020600040101010101" charset="-122"/>
              </a:rPr>
              <a:t>班级凝聚力</a:t>
            </a:r>
            <a:endParaRPr lang="zh-CN" altLang="en-US" sz="4400" b="1">
              <a:ln w="12700" cmpd="sng">
                <a:solidFill>
                  <a:srgbClr val="3E0401"/>
                </a:solidFill>
              </a:ln>
              <a:solidFill>
                <a:srgbClr val="FF0000"/>
              </a:solidFill>
              <a:effectLst>
                <a:outerShdw dist="76200" dir="2700000" algn="tl" rotWithShape="0">
                  <a:srgbClr val="0B200C">
                    <a:alpha val="100000"/>
                  </a:srgbClr>
                </a:outerShdw>
                <a:reflection blurRad="190500" stA="10000" endA="300" endPos="210" dist="127000" dir="5400000" sy="-100000" algn="bl" rotWithShape="0"/>
              </a:effectLst>
              <a:latin typeface="汉仪正圆-95W" panose="00020600040101010101" charset="-122"/>
              <a:ea typeface="汉仪正圆-95W" panose="00020600040101010101" charset="-122"/>
            </a:endParaRPr>
          </a:p>
        </p:txBody>
      </p:sp>
      <p:sp>
        <p:nvSpPr>
          <p:cNvPr id="18" name="矩形 17" descr="7b0a2020202022776f7264617274223a20227b5c2269645c223a32353030343037362c5c227469645c223a31333534367d220a7d0a"/>
          <p:cNvSpPr/>
          <p:nvPr/>
        </p:nvSpPr>
        <p:spPr>
          <a:xfrm>
            <a:off x="7475538" y="2600960"/>
            <a:ext cx="2977515" cy="77089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spAutoFit/>
            <a:scene3d>
              <a:camera prst="orthographicFront"/>
              <a:lightRig rig="threePt" dir="t"/>
            </a:scene3d>
            <a:sp3d contourW="12700">
              <a:contourClr>
                <a:srgbClr val="0B200C"/>
              </a:contourClr>
            </a:sp3d>
          </a:bodyPr>
          <a:p>
            <a:pPr algn="ctr"/>
            <a:r>
              <a:rPr lang="zh-CN" altLang="en-US" sz="4400" b="1">
                <a:ln w="12700" cmpd="sng">
                  <a:solidFill>
                    <a:srgbClr val="3E0401"/>
                  </a:solidFill>
                </a:ln>
                <a:solidFill>
                  <a:srgbClr val="FF0000"/>
                </a:solidFill>
                <a:effectLst>
                  <a:outerShdw dist="76200" dir="2700000" algn="tl" rotWithShape="0">
                    <a:srgbClr val="0B200C">
                      <a:alpha val="100000"/>
                    </a:srgbClr>
                  </a:outerShdw>
                  <a:reflection blurRad="190500" stA="10000" endA="300" endPos="210" dist="127000" dir="5400000" sy="-100000" algn="bl" rotWithShape="0"/>
                </a:effectLst>
                <a:latin typeface="汉仪正圆-95W" panose="00020600040101010101" charset="-122"/>
                <a:ea typeface="汉仪正圆-95W" panose="00020600040101010101" charset="-122"/>
              </a:rPr>
              <a:t>共同的目标</a:t>
            </a:r>
            <a:endParaRPr lang="zh-CN" altLang="en-US" sz="4400" b="1">
              <a:ln w="12700" cmpd="sng">
                <a:solidFill>
                  <a:srgbClr val="3E0401"/>
                </a:solidFill>
              </a:ln>
              <a:solidFill>
                <a:srgbClr val="FF0000"/>
              </a:solidFill>
              <a:effectLst>
                <a:outerShdw dist="76200" dir="2700000" algn="tl" rotWithShape="0">
                  <a:srgbClr val="0B200C">
                    <a:alpha val="100000"/>
                  </a:srgbClr>
                </a:outerShdw>
                <a:reflection blurRad="190500" stA="10000" endA="300" endPos="210" dist="127000" dir="5400000" sy="-100000" algn="bl" rotWithShape="0"/>
              </a:effectLst>
              <a:latin typeface="汉仪正圆-95W" panose="00020600040101010101" charset="-122"/>
              <a:ea typeface="汉仪正圆-95W" panose="00020600040101010101" charset="-122"/>
            </a:endParaRPr>
          </a:p>
        </p:txBody>
      </p:sp>
      <p:sp>
        <p:nvSpPr>
          <p:cNvPr id="19" name="矩形 18" descr="7b0a2020202022776f7264617274223a20227b5c2269645c223a32353030343037362c5c227469645c223a31333534367d220a7d0a"/>
          <p:cNvSpPr/>
          <p:nvPr/>
        </p:nvSpPr>
        <p:spPr>
          <a:xfrm>
            <a:off x="3282950" y="3700145"/>
            <a:ext cx="1604010" cy="770890"/>
          </a:xfrm>
          <a:prstGeom prst="rect">
            <a:avLst/>
          </a:prstGeom>
          <a:noFill/>
        </p:spPr>
        <p:txBody>
          <a:bodyPr wrap="square" lIns="90170" tIns="46990" rIns="90170" bIns="46990" rtlCol="0" anchor="t">
            <a:spAutoFit/>
            <a:scene3d>
              <a:camera prst="orthographicFront"/>
              <a:lightRig rig="threePt" dir="t"/>
            </a:scene3d>
            <a:sp3d contourW="12700">
              <a:contourClr>
                <a:srgbClr val="0B200C"/>
              </a:contourClr>
            </a:sp3d>
          </a:bodyPr>
          <a:p>
            <a:pPr algn="ctr"/>
            <a:r>
              <a:rPr lang="zh-CN" altLang="en-US" sz="4400" b="1">
                <a:ln w="12700" cmpd="sng">
                  <a:solidFill>
                    <a:srgbClr val="3E0401"/>
                  </a:solidFill>
                </a:ln>
                <a:solidFill>
                  <a:srgbClr val="FF0000"/>
                </a:solidFill>
                <a:effectLst>
                  <a:outerShdw dist="76200" dir="2700000" algn="tl" rotWithShape="0">
                    <a:srgbClr val="0B200C">
                      <a:alpha val="100000"/>
                    </a:srgbClr>
                  </a:outerShdw>
                  <a:reflection blurRad="190500" stA="10000" endA="300" endPos="210" dist="127000" dir="5400000" sy="-100000" algn="bl" rotWithShape="0"/>
                </a:effectLst>
                <a:latin typeface="汉仪正圆-95W" panose="00020600040101010101" charset="-122"/>
                <a:ea typeface="汉仪正圆-95W" panose="00020600040101010101" charset="-122"/>
              </a:rPr>
              <a:t>坚持</a:t>
            </a:r>
            <a:endParaRPr lang="zh-CN" altLang="en-US" sz="4400" b="1">
              <a:ln w="12700" cmpd="sng">
                <a:solidFill>
                  <a:srgbClr val="3E0401"/>
                </a:solidFill>
              </a:ln>
              <a:solidFill>
                <a:srgbClr val="FF0000"/>
              </a:solidFill>
              <a:effectLst>
                <a:outerShdw dist="76200" dir="2700000" algn="tl" rotWithShape="0">
                  <a:srgbClr val="0B200C">
                    <a:alpha val="100000"/>
                  </a:srgbClr>
                </a:outerShdw>
                <a:reflection blurRad="190500" stA="10000" endA="300" endPos="210" dist="127000" dir="5400000" sy="-100000" algn="bl" rotWithShape="0"/>
              </a:effectLst>
              <a:latin typeface="汉仪正圆-95W" panose="00020600040101010101" charset="-122"/>
              <a:ea typeface="汉仪正圆-95W" panose="00020600040101010101" charset="-122"/>
            </a:endParaRPr>
          </a:p>
        </p:txBody>
      </p:sp>
      <p:sp>
        <p:nvSpPr>
          <p:cNvPr id="20" name="矩形 19" descr="7b0a2020202022776f7264617274223a20227b5c2269645c223a32353030343037362c5c227469645c223a31333534367d220a7d0a"/>
          <p:cNvSpPr/>
          <p:nvPr/>
        </p:nvSpPr>
        <p:spPr>
          <a:xfrm>
            <a:off x="8296910" y="3694430"/>
            <a:ext cx="1299210" cy="77089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spAutoFit/>
            <a:scene3d>
              <a:camera prst="orthographicFront"/>
              <a:lightRig rig="threePt" dir="t"/>
            </a:scene3d>
            <a:sp3d contourW="12700">
              <a:contourClr>
                <a:srgbClr val="0B200C"/>
              </a:contourClr>
            </a:sp3d>
          </a:bodyPr>
          <a:p>
            <a:pPr algn="ctr"/>
            <a:r>
              <a:rPr lang="zh-CN" altLang="en-US" sz="4400" b="1">
                <a:ln w="12700" cmpd="sng">
                  <a:solidFill>
                    <a:srgbClr val="3E0401"/>
                  </a:solidFill>
                </a:ln>
                <a:solidFill>
                  <a:srgbClr val="FF0000"/>
                </a:solidFill>
                <a:effectLst>
                  <a:outerShdw dist="76200" dir="2700000" algn="tl" rotWithShape="0">
                    <a:srgbClr val="0B200C">
                      <a:alpha val="100000"/>
                    </a:srgbClr>
                  </a:outerShdw>
                  <a:reflection blurRad="190500" stA="10000" endA="300" endPos="210" dist="127000" dir="5400000" sy="-100000" algn="bl" rotWithShape="0"/>
                </a:effectLst>
                <a:latin typeface="汉仪正圆-95W" panose="00020600040101010101" charset="-122"/>
                <a:ea typeface="汉仪正圆-95W" panose="00020600040101010101" charset="-122"/>
              </a:rPr>
              <a:t>相信</a:t>
            </a:r>
            <a:endParaRPr lang="zh-CN" altLang="en-US" sz="4400" b="1">
              <a:ln w="12700" cmpd="sng">
                <a:solidFill>
                  <a:srgbClr val="3E0401"/>
                </a:solidFill>
              </a:ln>
              <a:solidFill>
                <a:srgbClr val="FF0000"/>
              </a:solidFill>
              <a:effectLst>
                <a:outerShdw dist="76200" dir="2700000" algn="tl" rotWithShape="0">
                  <a:srgbClr val="0B200C">
                    <a:alpha val="100000"/>
                  </a:srgbClr>
                </a:outerShdw>
                <a:reflection blurRad="190500" stA="10000" endA="300" endPos="210" dist="127000" dir="5400000" sy="-100000" algn="bl" rotWithShape="0"/>
              </a:effectLst>
              <a:latin typeface="汉仪正圆-95W" panose="00020600040101010101" charset="-122"/>
              <a:ea typeface="汉仪正圆-95W" panose="00020600040101010101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 sz="4000">
                <a:solidFill>
                  <a:srgbClr val="0070C0"/>
                </a:solidFill>
              </a:rPr>
              <a:t>俞敏洪：成长的两个条件</a:t>
            </a:r>
            <a:endParaRPr lang="zh-CN" altLang="en-US" sz="400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7236460" cy="5388610"/>
          </a:xfrm>
        </p:spPr>
        <p:txBody>
          <a:bodyPr>
            <a:noAutofit/>
          </a:bodyPr>
          <a:p>
            <a:r>
              <a:rPr lang="zh-CN" altLang="en-US" sz="2400" b="1"/>
              <a:t>俞敏洪曾撰文说：生命的长河向前流动，在各种痛苦、打击和自卑之后如果我们能够脱颖而出，那我们就有了大河奔流的气概和壮阔的风景。</a:t>
            </a:r>
            <a:endParaRPr lang="zh-CN" altLang="en-US" sz="2400" b="1"/>
          </a:p>
          <a:p>
            <a:r>
              <a:rPr lang="zh-CN" altLang="en-US" sz="2400" b="1"/>
              <a:t>我也终于发现，一个人的成长有两个条件：</a:t>
            </a:r>
            <a:r>
              <a:rPr lang="zh-CN" altLang="en-US" sz="2400" b="1">
                <a:highlight>
                  <a:srgbClr val="FFFF00"/>
                </a:highlight>
              </a:rPr>
              <a:t>一是要给予足够的时间</a:t>
            </a:r>
            <a:r>
              <a:rPr lang="zh-CN" altLang="en-US" sz="2400" b="1"/>
              <a:t>，没有任何人会在一天之内成长起来，就像一棵树一样，要十年过去才会发现长成了参天大树；</a:t>
            </a:r>
            <a:r>
              <a:rPr lang="zh-CN" altLang="en-US" sz="2400" b="1">
                <a:highlight>
                  <a:srgbClr val="FFFF00"/>
                </a:highlight>
              </a:rPr>
              <a:t>另一个条件就是对生命的热情永不熄灭，</a:t>
            </a:r>
            <a:r>
              <a:rPr lang="zh-CN" altLang="en-US" sz="2400" b="1"/>
              <a:t>不管你是多么卑微，内心的种子一定要向往天空，要尽力伸展自己的枝叶去触摸蓝天，去追逐天空的云彩。</a:t>
            </a:r>
            <a:r>
              <a:rPr lang="zh-CN" altLang="en-US" sz="2400" b="1">
                <a:highlight>
                  <a:srgbClr val="FFFF00"/>
                </a:highlight>
              </a:rPr>
              <a:t>有了向上的心，一定就会有灿烂的果实。</a:t>
            </a:r>
            <a:endParaRPr lang="zh-CN" altLang="en-US" sz="2400" b="1">
              <a:highlight>
                <a:srgbClr val="FFFF00"/>
              </a:highlight>
            </a:endParaRPr>
          </a:p>
        </p:txBody>
      </p:sp>
      <p:pic>
        <p:nvPicPr>
          <p:cNvPr id="5" name="内容占位符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235825" y="2120900"/>
            <a:ext cx="5283200" cy="29229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42925" y="1254125"/>
            <a:ext cx="6569710" cy="5388610"/>
          </a:xfrm>
        </p:spPr>
        <p:txBody>
          <a:bodyPr>
            <a:normAutofit lnSpcReduction="20000"/>
          </a:bodyPr>
          <a:p>
            <a:r>
              <a:rPr lang="zh-CN" altLang="en-US" sz="2400" b="1"/>
              <a:t>他说生命有两种活法：</a:t>
            </a:r>
            <a:endParaRPr lang="zh-CN" altLang="en-US" sz="2400" b="1"/>
          </a:p>
          <a:p>
            <a:r>
              <a:rPr lang="zh-CN" altLang="en-US" sz="2400" b="1">
                <a:highlight>
                  <a:srgbClr val="FFFF00"/>
                </a:highlight>
              </a:rPr>
              <a:t>一种是像草一样活着</a:t>
            </a:r>
            <a:r>
              <a:rPr lang="zh-CN" altLang="en-US" sz="2400" b="1"/>
              <a:t>，虽能享受雨露阳光，但是长不大，还老被人践踏，践踏了自己还没有感觉。</a:t>
            </a:r>
            <a:endParaRPr lang="zh-CN" altLang="en-US" sz="2400" b="1"/>
          </a:p>
          <a:p>
            <a:r>
              <a:rPr lang="zh-CN" altLang="en-US" sz="2400" b="1">
                <a:highlight>
                  <a:srgbClr val="FFFF00"/>
                </a:highlight>
              </a:rPr>
              <a:t>一种是想办法变成一棵树的种子，即使被踩到泥土中，也能吸收养分，不断地成长起来。</a:t>
            </a:r>
            <a:r>
              <a:rPr lang="zh-CN" altLang="en-US" sz="2400" b="1"/>
              <a:t>，过了十多二十年，就成为一棵参天大树。近看能帮助别人，给人绿色、荫凉；远看是一道美丽的风景线。活着时是风景，他人能够亲近、仰视，死了后依然是栋梁之材。</a:t>
            </a:r>
            <a:endParaRPr lang="zh-CN" altLang="en-US" sz="2400" b="1"/>
          </a:p>
        </p:txBody>
      </p:sp>
      <p:pic>
        <p:nvPicPr>
          <p:cNvPr id="5" name="内容占位符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374890" y="2212975"/>
            <a:ext cx="4521835" cy="2546985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 sz="4000">
                <a:solidFill>
                  <a:srgbClr val="0070C0"/>
                </a:solidFill>
              </a:rPr>
              <a:t>俞敏洪：生命的两种活法</a:t>
            </a:r>
            <a:endParaRPr lang="zh-CN" altLang="en-US" sz="4000">
              <a:solidFill>
                <a:srgbClr val="0070C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 sz="4445">
                <a:solidFill>
                  <a:srgbClr val="FF0000"/>
                </a:solidFill>
              </a:rPr>
              <a:t>【学生互动】</a:t>
            </a:r>
            <a:endParaRPr lang="zh-CN" altLang="en-US" sz="4445">
              <a:solidFill>
                <a:srgbClr val="FF000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>
          <a:xfrm>
            <a:off x="669930" y="1460508"/>
            <a:ext cx="5283242" cy="5388907"/>
          </a:xfrm>
        </p:spPr>
        <p:txBody>
          <a:bodyPr>
            <a:noAutofit/>
          </a:bodyPr>
          <a:p>
            <a:r>
              <a:rPr sz="3200">
                <a:solidFill>
                  <a:schemeClr val="tx1"/>
                </a:solidFill>
              </a:rPr>
              <a:t>请同学们一分钟时间静静的想一想，</a:t>
            </a:r>
            <a:r>
              <a:rPr sz="3200">
                <a:solidFill>
                  <a:schemeClr val="tx1"/>
                </a:solidFill>
                <a:highlight>
                  <a:srgbClr val="FFFF00"/>
                </a:highlight>
              </a:rPr>
              <a:t>新学期你可能遇到的挑战有哪些？</a:t>
            </a:r>
            <a:endParaRPr sz="3200">
              <a:solidFill>
                <a:schemeClr val="tx1"/>
              </a:solidFill>
            </a:endParaRPr>
          </a:p>
          <a:p>
            <a:r>
              <a:rPr sz="3200">
                <a:solidFill>
                  <a:schemeClr val="tx1"/>
                </a:solidFill>
              </a:rPr>
              <a:t>用词语概况写在便利贴上。</a:t>
            </a:r>
            <a:endParaRPr sz="3200">
              <a:solidFill>
                <a:schemeClr val="tx1"/>
              </a:solidFill>
            </a:endParaRPr>
          </a:p>
          <a:p>
            <a:r>
              <a:rPr sz="3200">
                <a:solidFill>
                  <a:schemeClr val="tx1"/>
                </a:solidFill>
              </a:rPr>
              <a:t>找几位同学分享。</a:t>
            </a:r>
            <a:endParaRPr sz="3200">
              <a:solidFill>
                <a:schemeClr val="tx1"/>
              </a:solidFill>
            </a:endParaRPr>
          </a:p>
        </p:txBody>
      </p:sp>
      <p:pic>
        <p:nvPicPr>
          <p:cNvPr id="6" name="内容占位符 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484620" y="1826895"/>
            <a:ext cx="4791075" cy="36385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1680" y="1127133"/>
            <a:ext cx="5283242" cy="5388907"/>
          </a:xfrm>
        </p:spPr>
        <p:txBody>
          <a:bodyPr/>
          <a:p>
            <a:r>
              <a:rPr lang="zh-CN" altLang="en-US" sz="4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让我们，</a:t>
            </a:r>
            <a:endParaRPr lang="zh-CN" altLang="en-US" sz="40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  <a:p>
            <a:r>
              <a:rPr lang="zh-CN" altLang="en-US" sz="4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用这些学习精神</a:t>
            </a:r>
            <a:endParaRPr lang="zh-CN" altLang="en-US" sz="40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  <a:p>
            <a:r>
              <a:rPr lang="zh-CN" altLang="en-US" sz="4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将我们灌溉</a:t>
            </a:r>
            <a:endParaRPr lang="zh-CN" altLang="en-US" sz="40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  <a:p>
            <a:r>
              <a:rPr lang="zh-CN" altLang="en-US" sz="4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成长为一棵棵大树</a:t>
            </a:r>
            <a:endParaRPr lang="zh-CN" altLang="en-US" sz="40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</p:txBody>
      </p:sp>
      <p:pic>
        <p:nvPicPr>
          <p:cNvPr id="5" name="内容占位符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751195" y="1461135"/>
            <a:ext cx="6296660" cy="35979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图片 66561" descr="2401556_173906092604_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8"/>
          <a:stretch>
            <a:fillRect/>
          </a:stretch>
        </p:blipFill>
        <p:spPr bwMode="auto">
          <a:xfrm>
            <a:off x="187960" y="226695"/>
            <a:ext cx="1043371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2566988" y="908050"/>
            <a:ext cx="77406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zh-CN" sz="48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</a:t>
            </a:r>
            <a:r>
              <a:rPr lang="zh-CN" altLang="en-US" sz="48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br>
              <a:rPr lang="zh-CN" altLang="en-US" sz="4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</a:br>
            <a:br>
              <a:rPr lang="zh-CN" altLang="en-US" sz="4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</a:br>
            <a:endParaRPr lang="zh-CN" altLang="en-US" sz="4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99665" y="1315085"/>
            <a:ext cx="6456045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6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潜心修炼，</a:t>
            </a:r>
            <a:br>
              <a:rPr lang="zh-CN" altLang="en-US" sz="6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6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</a:t>
            </a:r>
            <a:r>
              <a:rPr lang="zh-CN" altLang="en-US" sz="6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精彩</a:t>
            </a:r>
            <a:r>
              <a:rPr lang="zh-CN" sz="6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绽放</a:t>
            </a:r>
            <a:r>
              <a:rPr lang="zh-CN" altLang="en-US" sz="6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！</a:t>
            </a:r>
            <a:endParaRPr lang="zh-CN" altLang="en-US" sz="6600" b="1" dirty="0">
              <a:solidFill>
                <a:schemeClr val="accent3">
                  <a:lumMod val="20000"/>
                  <a:lumOff val="8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6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追着光，靠近光，成为光，散发光！</a:t>
            </a:r>
            <a:endParaRPr lang="zh-CN" altLang="en-US" sz="6600" b="1" dirty="0">
              <a:solidFill>
                <a:schemeClr val="accent3">
                  <a:lumMod val="20000"/>
                  <a:lumOff val="8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>
    <p:comb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l"/>
            <a:r>
              <a:rPr lang="zh-CN" altLang="en-US" sz="4890">
                <a:solidFill>
                  <a:srgbClr val="FF0000"/>
                </a:solidFill>
              </a:rPr>
              <a:t>版权声明：</a:t>
            </a:r>
            <a:endParaRPr lang="zh-CN" altLang="en-US" sz="4890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4294967295"/>
          </p:nvPr>
        </p:nvSpPr>
        <p:spPr>
          <a:xfrm>
            <a:off x="666750" y="1588135"/>
            <a:ext cx="10361295" cy="4404360"/>
          </a:xfrm>
        </p:spPr>
        <p:txBody>
          <a:bodyPr>
            <a:noAutofit/>
          </a:bodyPr>
          <a:p>
            <a:pPr fontAlgn="auto">
              <a:lnSpc>
                <a:spcPct val="150000"/>
              </a:lnSpc>
            </a:pPr>
            <a:r>
              <a:rPr lang="en-US" altLang="zh-CN" sz="27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7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本人发表在公众号的原创文章、课件、图片等内容，</a:t>
            </a:r>
            <a:r>
              <a:rPr lang="zh-CN" altLang="en-US" sz="2700" b="1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仅做日常使用，禁止其他用户拿来做商业用途，禁止用来上公开课或比赛课，否则将举报维权。</a:t>
            </a:r>
            <a:endParaRPr lang="zh-CN" altLang="en-US" sz="2700" b="1">
              <a:solidFill>
                <a:schemeClr val="tx1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7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sz="27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转载本文需经本人同意，引用需注明出处。</a:t>
            </a:r>
            <a:endParaRPr sz="27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sz="27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27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本节班会部分图文来自网络等，如有侵权请联系删除。</a:t>
            </a:r>
            <a:endParaRPr lang="zh-CN" altLang="en-US" sz="27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7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sz="27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本班会版权归工作室所有。</a:t>
            </a:r>
            <a:endParaRPr sz="27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buNone/>
            </a:pPr>
            <a:endParaRPr lang="zh-CN" altLang="en-US" sz="27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69882" y="808359"/>
            <a:ext cx="10852237" cy="441964"/>
          </a:xfrm>
        </p:spPr>
        <p:txBody>
          <a:bodyPr>
            <a:normAutofit fontScale="90000"/>
          </a:bodyPr>
          <a:p>
            <a:r>
              <a:rPr lang="zh-CN" altLang="en-US" sz="3555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扫码关注：</a:t>
            </a:r>
            <a:r>
              <a:rPr lang="en-US" altLang="zh-CN" sz="3555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3555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孙钦强名班主任工作室</a:t>
            </a:r>
            <a:r>
              <a:rPr lang="en-US" altLang="zh-CN" sz="3555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355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公众号</a:t>
            </a:r>
            <a:endParaRPr lang="zh-CN" altLang="en-US" sz="355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1"/>
          </p:nvPr>
        </p:nvSpPr>
        <p:spPr>
          <a:xfrm>
            <a:off x="882015" y="2599690"/>
            <a:ext cx="6343015" cy="3404235"/>
          </a:xfrm>
        </p:spPr>
        <p:txBody>
          <a:bodyPr>
            <a:normAutofit/>
          </a:bodyPr>
          <a:p>
            <a:r>
              <a:rPr lang="zh-CN" altLang="en-US" sz="4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更多内容请扫描关注公众号，让我们共同成长！</a:t>
            </a:r>
            <a:endParaRPr lang="zh-CN" altLang="en-US" sz="4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内容占位符 7" descr="公众号二维码 (1)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533640" y="2002790"/>
            <a:ext cx="3227070" cy="32270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wipe dir="d"/>
      </p:transition>
    </mc:Choice>
    <mc:Fallback>
      <p:transition spd="slow">
        <p:wipe dir="d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>
            <a:lum bright="48000"/>
          </a:blip>
          <a:stretch>
            <a:fillRect/>
          </a:stretch>
        </p:blipFill>
        <p:spPr>
          <a:xfrm>
            <a:off x="2498090" y="885190"/>
            <a:ext cx="7675245" cy="66001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sz="5335">
                <a:solidFill>
                  <a:srgbClr val="FF0000"/>
                </a:solidFill>
              </a:rPr>
              <a:t>【师说】</a:t>
            </a:r>
            <a:r>
              <a:rPr lang="zh-CN" sz="5335">
                <a:solidFill>
                  <a:srgbClr val="0070C0"/>
                </a:solidFill>
              </a:rPr>
              <a:t>我们可能面临的挑战</a:t>
            </a:r>
            <a:endParaRPr lang="zh-CN" sz="5335">
              <a:solidFill>
                <a:srgbClr val="0070C0"/>
              </a:solidFill>
            </a:endParaRPr>
          </a:p>
        </p:txBody>
      </p:sp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94055"/>
          </a:xfrm>
          <a:prstGeom prst="rect">
            <a:avLst/>
          </a:prstGeom>
        </p:spPr>
      </p:pic>
      <p:pic>
        <p:nvPicPr>
          <p:cNvPr id="9" name="图片 8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7" name="矩形 6" descr="7b0a2020202022776f7264617274223a20227b5c2269645c223a32353030343037362c5c227469645c223a31333534367d220a7d0a"/>
          <p:cNvSpPr/>
          <p:nvPr/>
        </p:nvSpPr>
        <p:spPr>
          <a:xfrm>
            <a:off x="5182235" y="3612515"/>
            <a:ext cx="2418080" cy="77089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spAutoFit/>
            <a:scene3d>
              <a:camera prst="orthographicFront"/>
              <a:lightRig rig="threePt" dir="t"/>
            </a:scene3d>
            <a:sp3d contourW="12700">
              <a:contourClr>
                <a:srgbClr val="0B200C"/>
              </a:contourClr>
            </a:sp3d>
          </a:bodyPr>
          <a:p>
            <a:pPr algn="ctr"/>
            <a:r>
              <a:rPr lang="zh-CN" altLang="en-US" sz="4400" b="1">
                <a:ln w="12700" cmpd="sng">
                  <a:solidFill>
                    <a:srgbClr val="3E0401"/>
                  </a:solidFill>
                </a:ln>
                <a:solidFill>
                  <a:srgbClr val="0070C0"/>
                </a:solidFill>
                <a:effectLst>
                  <a:outerShdw dist="76200" dir="2700000" algn="tl" rotWithShape="0">
                    <a:srgbClr val="0B200C">
                      <a:alpha val="100000"/>
                    </a:srgbClr>
                  </a:outerShdw>
                  <a:reflection blurRad="190500" stA="10000" endA="300" endPos="210" dist="127000" dir="5400000" sy="-100000" algn="bl" rotWithShape="0"/>
                </a:effectLst>
                <a:latin typeface="汉仪正圆-95W" panose="00020600040101010101" charset="-122"/>
                <a:ea typeface="汉仪正圆-95W" panose="00020600040101010101" charset="-122"/>
              </a:rPr>
              <a:t>互相抱怨</a:t>
            </a:r>
            <a:endParaRPr lang="zh-CN" altLang="en-US" sz="4400" b="1">
              <a:ln w="12700" cmpd="sng">
                <a:solidFill>
                  <a:srgbClr val="3E0401"/>
                </a:solidFill>
              </a:ln>
              <a:solidFill>
                <a:srgbClr val="0070C0"/>
              </a:solidFill>
              <a:effectLst>
                <a:outerShdw dist="76200" dir="2700000" algn="tl" rotWithShape="0">
                  <a:srgbClr val="0B200C">
                    <a:alpha val="100000"/>
                  </a:srgbClr>
                </a:outerShdw>
                <a:reflection blurRad="190500" stA="10000" endA="300" endPos="210" dist="127000" dir="5400000" sy="-100000" algn="bl" rotWithShape="0"/>
              </a:effectLst>
              <a:latin typeface="汉仪正圆-95W" panose="00020600040101010101" charset="-122"/>
              <a:ea typeface="汉仪正圆-95W" panose="00020600040101010101" charset="-122"/>
            </a:endParaRPr>
          </a:p>
        </p:txBody>
      </p:sp>
      <p:sp>
        <p:nvSpPr>
          <p:cNvPr id="10" name="矩形 9" descr="7b0a2020202022776f7264617274223a20227b5c2269645c223a32353030343037362c5c227469645c223a31333534367d220a7d0a"/>
          <p:cNvSpPr/>
          <p:nvPr/>
        </p:nvSpPr>
        <p:spPr>
          <a:xfrm>
            <a:off x="5126355" y="2323465"/>
            <a:ext cx="2418080" cy="77089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spAutoFit/>
            <a:scene3d>
              <a:camera prst="orthographicFront"/>
              <a:lightRig rig="threePt" dir="t"/>
            </a:scene3d>
            <a:sp3d contourW="12700">
              <a:contourClr>
                <a:srgbClr val="0B200C"/>
              </a:contourClr>
            </a:sp3d>
          </a:bodyPr>
          <a:p>
            <a:pPr algn="ctr"/>
            <a:r>
              <a:rPr lang="zh-CN" altLang="en-US" sz="4400" b="1">
                <a:ln w="12700" cmpd="sng">
                  <a:solidFill>
                    <a:srgbClr val="3E0401"/>
                  </a:solidFill>
                </a:ln>
                <a:solidFill>
                  <a:srgbClr val="0070C0"/>
                </a:solidFill>
                <a:effectLst>
                  <a:outerShdw dist="76200" dir="2700000" algn="tl" rotWithShape="0">
                    <a:srgbClr val="0B200C">
                      <a:alpha val="100000"/>
                    </a:srgbClr>
                  </a:outerShdw>
                  <a:reflection blurRad="190500" stA="10000" endA="300" endPos="210" dist="127000" dir="5400000" sy="-100000" algn="bl" rotWithShape="0"/>
                </a:effectLst>
                <a:latin typeface="汉仪正圆-95W" panose="00020600040101010101" charset="-122"/>
                <a:ea typeface="汉仪正圆-95W" panose="00020600040101010101" charset="-122"/>
              </a:rPr>
              <a:t>压力爆棚</a:t>
            </a:r>
            <a:endParaRPr lang="zh-CN" altLang="en-US" sz="4400" b="1">
              <a:ln w="12700" cmpd="sng">
                <a:solidFill>
                  <a:srgbClr val="3E0401"/>
                </a:solidFill>
              </a:ln>
              <a:solidFill>
                <a:srgbClr val="0070C0"/>
              </a:solidFill>
              <a:effectLst>
                <a:outerShdw dist="76200" dir="2700000" algn="tl" rotWithShape="0">
                  <a:srgbClr val="0B200C">
                    <a:alpha val="100000"/>
                  </a:srgbClr>
                </a:outerShdw>
                <a:reflection blurRad="190500" stA="10000" endA="300" endPos="210" dist="127000" dir="5400000" sy="-100000" algn="bl" rotWithShape="0"/>
              </a:effectLst>
              <a:latin typeface="汉仪正圆-95W" panose="00020600040101010101" charset="-122"/>
              <a:ea typeface="汉仪正圆-95W" panose="00020600040101010101" charset="-122"/>
            </a:endParaRPr>
          </a:p>
        </p:txBody>
      </p:sp>
      <p:sp>
        <p:nvSpPr>
          <p:cNvPr id="11" name="矩形 10" descr="7b0a2020202022776f7264617274223a20227b5c2269645c223a32353030343037362c5c227469645c223a31333534367d220a7d0a"/>
          <p:cNvSpPr/>
          <p:nvPr/>
        </p:nvSpPr>
        <p:spPr>
          <a:xfrm>
            <a:off x="8251825" y="3336290"/>
            <a:ext cx="2418080" cy="77089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spAutoFit/>
            <a:scene3d>
              <a:camera prst="orthographicFront"/>
              <a:lightRig rig="threePt" dir="t"/>
            </a:scene3d>
            <a:sp3d contourW="12700">
              <a:contourClr>
                <a:srgbClr val="0B200C"/>
              </a:contourClr>
            </a:sp3d>
          </a:bodyPr>
          <a:p>
            <a:pPr algn="ctr"/>
            <a:r>
              <a:rPr lang="zh-CN" altLang="en-US" sz="4400" b="1">
                <a:ln w="12700" cmpd="sng">
                  <a:solidFill>
                    <a:srgbClr val="3E0401"/>
                  </a:solidFill>
                </a:ln>
                <a:solidFill>
                  <a:srgbClr val="0070C0"/>
                </a:solidFill>
                <a:effectLst>
                  <a:outerShdw dist="76200" dir="2700000" algn="tl" rotWithShape="0">
                    <a:srgbClr val="0B200C">
                      <a:alpha val="100000"/>
                    </a:srgbClr>
                  </a:outerShdw>
                  <a:reflection blurRad="190500" stA="10000" endA="300" endPos="210" dist="127000" dir="5400000" sy="-100000" algn="bl" rotWithShape="0"/>
                </a:effectLst>
                <a:latin typeface="汉仪正圆-95W" panose="00020600040101010101" charset="-122"/>
                <a:ea typeface="汉仪正圆-95W" panose="00020600040101010101" charset="-122"/>
              </a:rPr>
              <a:t>信心丧失</a:t>
            </a:r>
            <a:endParaRPr lang="zh-CN" altLang="en-US" sz="4400" b="1">
              <a:ln w="12700" cmpd="sng">
                <a:solidFill>
                  <a:srgbClr val="3E0401"/>
                </a:solidFill>
              </a:ln>
              <a:solidFill>
                <a:srgbClr val="0070C0"/>
              </a:solidFill>
              <a:effectLst>
                <a:outerShdw dist="76200" dir="2700000" algn="tl" rotWithShape="0">
                  <a:srgbClr val="0B200C">
                    <a:alpha val="100000"/>
                  </a:srgbClr>
                </a:outerShdw>
                <a:reflection blurRad="190500" stA="10000" endA="300" endPos="210" dist="127000" dir="5400000" sy="-100000" algn="bl" rotWithShape="0"/>
              </a:effectLst>
              <a:latin typeface="汉仪正圆-95W" panose="00020600040101010101" charset="-122"/>
              <a:ea typeface="汉仪正圆-95W" panose="00020600040101010101" charset="-122"/>
            </a:endParaRPr>
          </a:p>
        </p:txBody>
      </p:sp>
      <p:sp>
        <p:nvSpPr>
          <p:cNvPr id="12" name="矩形 11" descr="7b0a2020202022776f7264617274223a20227b5c2269645c223a32353030343037362c5c227469645c223a31333534367d220a7d0a"/>
          <p:cNvSpPr/>
          <p:nvPr/>
        </p:nvSpPr>
        <p:spPr>
          <a:xfrm>
            <a:off x="2332355" y="3338830"/>
            <a:ext cx="2418080" cy="77089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spAutoFit/>
            <a:scene3d>
              <a:camera prst="orthographicFront"/>
              <a:lightRig rig="threePt" dir="t"/>
            </a:scene3d>
            <a:sp3d contourW="12700">
              <a:contourClr>
                <a:srgbClr val="0B200C"/>
              </a:contourClr>
            </a:sp3d>
          </a:bodyPr>
          <a:p>
            <a:pPr algn="ctr"/>
            <a:r>
              <a:rPr lang="zh-CN" altLang="en-US" sz="4400" b="1">
                <a:ln w="12700" cmpd="sng">
                  <a:solidFill>
                    <a:srgbClr val="3E0401"/>
                  </a:solidFill>
                </a:ln>
                <a:solidFill>
                  <a:srgbClr val="0070C0"/>
                </a:solidFill>
                <a:effectLst>
                  <a:outerShdw dist="76200" dir="2700000" algn="tl" rotWithShape="0">
                    <a:srgbClr val="0B200C">
                      <a:alpha val="100000"/>
                    </a:srgbClr>
                  </a:outerShdw>
                  <a:reflection blurRad="190500" stA="10000" endA="300" endPos="210" dist="127000" dir="5400000" sy="-100000" algn="bl" rotWithShape="0"/>
                </a:effectLst>
                <a:latin typeface="汉仪正圆-95W" panose="00020600040101010101" charset="-122"/>
                <a:ea typeface="汉仪正圆-95W" panose="00020600040101010101" charset="-122"/>
              </a:rPr>
              <a:t>怀疑自己</a:t>
            </a:r>
            <a:endParaRPr lang="zh-CN" altLang="en-US" sz="4400" b="1">
              <a:ln w="12700" cmpd="sng">
                <a:solidFill>
                  <a:srgbClr val="3E0401"/>
                </a:solidFill>
              </a:ln>
              <a:solidFill>
                <a:srgbClr val="0070C0"/>
              </a:solidFill>
              <a:effectLst>
                <a:outerShdw dist="76200" dir="2700000" algn="tl" rotWithShape="0">
                  <a:srgbClr val="0B200C">
                    <a:alpha val="100000"/>
                  </a:srgbClr>
                </a:outerShdw>
                <a:reflection blurRad="190500" stA="10000" endA="300" endPos="210" dist="127000" dir="5400000" sy="-100000" algn="bl" rotWithShape="0"/>
              </a:effectLst>
              <a:latin typeface="汉仪正圆-95W" panose="00020600040101010101" charset="-122"/>
              <a:ea typeface="汉仪正圆-95W" panose="00020600040101010101" charset="-122"/>
            </a:endParaRPr>
          </a:p>
        </p:txBody>
      </p:sp>
      <p:sp>
        <p:nvSpPr>
          <p:cNvPr id="16" name="矩形 15" descr="7b0a2020202022776f7264617274223a20227b5c2269645c223a32353030343037362c5c227469645c223a31333534367d220a7d0a"/>
          <p:cNvSpPr/>
          <p:nvPr/>
        </p:nvSpPr>
        <p:spPr>
          <a:xfrm>
            <a:off x="7766685" y="1630045"/>
            <a:ext cx="1299210" cy="77089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spAutoFit/>
            <a:scene3d>
              <a:camera prst="orthographicFront"/>
              <a:lightRig rig="threePt" dir="t"/>
            </a:scene3d>
            <a:sp3d contourW="12700">
              <a:contourClr>
                <a:srgbClr val="0B200C"/>
              </a:contourClr>
            </a:sp3d>
          </a:bodyPr>
          <a:p>
            <a:pPr algn="ctr"/>
            <a:r>
              <a:rPr lang="zh-CN" altLang="en-US" sz="4400" b="1">
                <a:ln w="12700" cmpd="sng">
                  <a:solidFill>
                    <a:srgbClr val="3E0401"/>
                  </a:solidFill>
                </a:ln>
                <a:solidFill>
                  <a:srgbClr val="0070C0"/>
                </a:solidFill>
                <a:effectLst>
                  <a:outerShdw dist="76200" dir="2700000" algn="tl" rotWithShape="0">
                    <a:srgbClr val="0B200C">
                      <a:alpha val="100000"/>
                    </a:srgbClr>
                  </a:outerShdw>
                  <a:reflection blurRad="190500" stA="10000" endA="300" endPos="210" dist="127000" dir="5400000" sy="-100000" algn="bl" rotWithShape="0"/>
                </a:effectLst>
                <a:latin typeface="汉仪正圆-95W" panose="00020600040101010101" charset="-122"/>
                <a:ea typeface="汉仪正圆-95W" panose="00020600040101010101" charset="-122"/>
              </a:rPr>
              <a:t>崩溃</a:t>
            </a:r>
            <a:endParaRPr lang="zh-CN" altLang="en-US" sz="4400" b="1">
              <a:ln w="12700" cmpd="sng">
                <a:solidFill>
                  <a:srgbClr val="3E0401"/>
                </a:solidFill>
              </a:ln>
              <a:solidFill>
                <a:srgbClr val="0070C0"/>
              </a:solidFill>
              <a:effectLst>
                <a:outerShdw dist="76200" dir="2700000" algn="tl" rotWithShape="0">
                  <a:srgbClr val="0B200C">
                    <a:alpha val="100000"/>
                  </a:srgbClr>
                </a:outerShdw>
                <a:reflection blurRad="190500" stA="10000" endA="300" endPos="210" dist="127000" dir="5400000" sy="-100000" algn="bl" rotWithShape="0"/>
              </a:effectLst>
              <a:latin typeface="汉仪正圆-95W" panose="00020600040101010101" charset="-122"/>
              <a:ea typeface="汉仪正圆-95W" panose="00020600040101010101" charset="-122"/>
            </a:endParaRPr>
          </a:p>
        </p:txBody>
      </p:sp>
      <p:sp>
        <p:nvSpPr>
          <p:cNvPr id="17" name="矩形 16" descr="7b0a2020202022776f7264617274223a20227b5c2269645c223a32353030343037362c5c227469645c223a31333534367d220a7d0a"/>
          <p:cNvSpPr/>
          <p:nvPr/>
        </p:nvSpPr>
        <p:spPr>
          <a:xfrm>
            <a:off x="3673475" y="1661795"/>
            <a:ext cx="1299210" cy="77089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spAutoFit/>
            <a:scene3d>
              <a:camera prst="orthographicFront"/>
              <a:lightRig rig="threePt" dir="t"/>
            </a:scene3d>
            <a:sp3d contourW="12700">
              <a:contourClr>
                <a:srgbClr val="0B200C"/>
              </a:contourClr>
            </a:sp3d>
          </a:bodyPr>
          <a:p>
            <a:pPr algn="ctr"/>
            <a:r>
              <a:rPr lang="zh-CN" altLang="en-US" sz="4400" b="1">
                <a:ln w="12700" cmpd="sng">
                  <a:solidFill>
                    <a:srgbClr val="3E0401"/>
                  </a:solidFill>
                </a:ln>
                <a:solidFill>
                  <a:srgbClr val="0070C0"/>
                </a:solidFill>
                <a:effectLst>
                  <a:outerShdw dist="76200" dir="2700000" algn="tl" rotWithShape="0">
                    <a:srgbClr val="0B200C">
                      <a:alpha val="100000"/>
                    </a:srgbClr>
                  </a:outerShdw>
                  <a:reflection blurRad="190500" stA="10000" endA="300" endPos="210" dist="127000" dir="5400000" sy="-100000" algn="bl" rotWithShape="0"/>
                </a:effectLst>
                <a:latin typeface="汉仪正圆-95W" panose="00020600040101010101" charset="-122"/>
                <a:ea typeface="汉仪正圆-95W" panose="00020600040101010101" charset="-122"/>
              </a:rPr>
              <a:t>沮丧</a:t>
            </a:r>
            <a:endParaRPr lang="zh-CN" altLang="en-US" sz="4400" b="1">
              <a:ln w="12700" cmpd="sng">
                <a:solidFill>
                  <a:srgbClr val="3E0401"/>
                </a:solidFill>
              </a:ln>
              <a:solidFill>
                <a:srgbClr val="0070C0"/>
              </a:solidFill>
              <a:effectLst>
                <a:outerShdw dist="76200" dir="2700000" algn="tl" rotWithShape="0">
                  <a:srgbClr val="0B200C">
                    <a:alpha val="100000"/>
                  </a:srgbClr>
                </a:outerShdw>
                <a:reflection blurRad="190500" stA="10000" endA="300" endPos="210" dist="127000" dir="5400000" sy="-100000" algn="bl" rotWithShape="0"/>
              </a:effectLst>
              <a:latin typeface="汉仪正圆-95W" panose="00020600040101010101" charset="-122"/>
              <a:ea typeface="汉仪正圆-95W" panose="00020600040101010101" charset="-122"/>
            </a:endParaRPr>
          </a:p>
        </p:txBody>
      </p:sp>
      <p:sp>
        <p:nvSpPr>
          <p:cNvPr id="6" name="矩形 5" descr="7b0a2020202022776f7264617274223a20227b5c2269645c223a32353030343037362c5c227469645c223a31333534367d220a7d0a"/>
          <p:cNvSpPr/>
          <p:nvPr/>
        </p:nvSpPr>
        <p:spPr>
          <a:xfrm>
            <a:off x="4566920" y="4776470"/>
            <a:ext cx="3536950" cy="77089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spAutoFit/>
            <a:scene3d>
              <a:camera prst="orthographicFront"/>
              <a:lightRig rig="threePt" dir="t"/>
            </a:scene3d>
            <a:sp3d contourW="12700">
              <a:contourClr>
                <a:srgbClr val="0B200C"/>
              </a:contourClr>
            </a:sp3d>
          </a:bodyPr>
          <a:p>
            <a:pPr algn="ctr"/>
            <a:r>
              <a:rPr lang="zh-CN" altLang="en-US" sz="4400" b="1">
                <a:ln w="12700" cmpd="sng">
                  <a:solidFill>
                    <a:srgbClr val="3E0401"/>
                  </a:solidFill>
                </a:ln>
                <a:solidFill>
                  <a:srgbClr val="0070C0"/>
                </a:solidFill>
                <a:effectLst>
                  <a:outerShdw dist="76200" dir="2700000" algn="tl" rotWithShape="0">
                    <a:srgbClr val="0B200C">
                      <a:alpha val="100000"/>
                    </a:srgbClr>
                  </a:outerShdw>
                  <a:reflection blurRad="190500" stA="10000" endA="300" endPos="210" dist="127000" dir="5400000" sy="-100000" algn="bl" rotWithShape="0"/>
                </a:effectLst>
                <a:latin typeface="汉仪正圆-95W" panose="00020600040101010101" charset="-122"/>
                <a:ea typeface="汉仪正圆-95W" panose="00020600040101010101" charset="-122"/>
              </a:rPr>
              <a:t>越努力越退步</a:t>
            </a:r>
            <a:endParaRPr lang="zh-CN" altLang="en-US" sz="4400" b="1">
              <a:ln w="12700" cmpd="sng">
                <a:solidFill>
                  <a:srgbClr val="3E0401"/>
                </a:solidFill>
              </a:ln>
              <a:solidFill>
                <a:srgbClr val="0070C0"/>
              </a:solidFill>
              <a:effectLst>
                <a:outerShdw dist="76200" dir="2700000" algn="tl" rotWithShape="0">
                  <a:srgbClr val="0B200C">
                    <a:alpha val="100000"/>
                  </a:srgbClr>
                </a:outerShdw>
                <a:reflection blurRad="190500" stA="10000" endA="300" endPos="210" dist="127000" dir="5400000" sy="-100000" algn="bl" rotWithShape="0"/>
              </a:effectLst>
              <a:latin typeface="汉仪正圆-95W" panose="00020600040101010101" charset="-122"/>
              <a:ea typeface="汉仪正圆-95W" panose="00020600040101010101" charset="-122"/>
            </a:endParaRPr>
          </a:p>
        </p:txBody>
      </p:sp>
      <p:sp>
        <p:nvSpPr>
          <p:cNvPr id="18" name="矩形 17" descr="7b0a2020202022776f7264617274223a20227b5c2269645c223a32353030343037362c5c227469645c223a31333534367d220a7d0a"/>
          <p:cNvSpPr/>
          <p:nvPr/>
        </p:nvSpPr>
        <p:spPr>
          <a:xfrm>
            <a:off x="8515985" y="4443095"/>
            <a:ext cx="1299210" cy="77089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spAutoFit/>
            <a:scene3d>
              <a:camera prst="orthographicFront"/>
              <a:lightRig rig="threePt" dir="t"/>
            </a:scene3d>
            <a:sp3d contourW="12700">
              <a:contourClr>
                <a:srgbClr val="0B200C"/>
              </a:contourClr>
            </a:sp3d>
          </a:bodyPr>
          <a:p>
            <a:pPr algn="ctr"/>
            <a:r>
              <a:rPr lang="zh-CN" altLang="en-US" sz="4400" b="1">
                <a:ln w="12700" cmpd="sng">
                  <a:solidFill>
                    <a:srgbClr val="3E0401"/>
                  </a:solidFill>
                </a:ln>
                <a:solidFill>
                  <a:srgbClr val="0070C0"/>
                </a:solidFill>
                <a:effectLst>
                  <a:outerShdw dist="76200" dir="2700000" algn="tl" rotWithShape="0">
                    <a:srgbClr val="0B200C">
                      <a:alpha val="100000"/>
                    </a:srgbClr>
                  </a:outerShdw>
                  <a:reflection blurRad="190500" stA="10000" endA="300" endPos="210" dist="127000" dir="5400000" sy="-100000" algn="bl" rotWithShape="0"/>
                </a:effectLst>
                <a:latin typeface="汉仪正圆-95W" panose="00020600040101010101" charset="-122"/>
                <a:ea typeface="汉仪正圆-95W" panose="00020600040101010101" charset="-122"/>
              </a:rPr>
              <a:t>失眠</a:t>
            </a:r>
            <a:endParaRPr lang="zh-CN" altLang="en-US" sz="4400" b="1">
              <a:ln w="12700" cmpd="sng">
                <a:solidFill>
                  <a:srgbClr val="3E0401"/>
                </a:solidFill>
              </a:ln>
              <a:solidFill>
                <a:srgbClr val="0070C0"/>
              </a:solidFill>
              <a:effectLst>
                <a:outerShdw dist="76200" dir="2700000" algn="tl" rotWithShape="0">
                  <a:srgbClr val="0B200C">
                    <a:alpha val="100000"/>
                  </a:srgbClr>
                </a:outerShdw>
                <a:reflection blurRad="190500" stA="10000" endA="300" endPos="210" dist="127000" dir="5400000" sy="-100000" algn="bl" rotWithShape="0"/>
              </a:effectLst>
              <a:latin typeface="汉仪正圆-95W" panose="00020600040101010101" charset="-122"/>
              <a:ea typeface="汉仪正圆-95W" panose="00020600040101010101" charset="-122"/>
            </a:endParaRPr>
          </a:p>
        </p:txBody>
      </p:sp>
      <p:sp>
        <p:nvSpPr>
          <p:cNvPr id="19" name="矩形 18" descr="7b0a2020202022776f7264617274223a20227b5c2269645c223a32353030343037362c5c227469645c223a31333534367d220a7d0a"/>
          <p:cNvSpPr/>
          <p:nvPr/>
        </p:nvSpPr>
        <p:spPr>
          <a:xfrm>
            <a:off x="4972685" y="5682615"/>
            <a:ext cx="2418080" cy="77089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spAutoFit/>
            <a:scene3d>
              <a:camera prst="orthographicFront"/>
              <a:lightRig rig="threePt" dir="t"/>
            </a:scene3d>
            <a:sp3d contourW="12700">
              <a:contourClr>
                <a:srgbClr val="0B200C"/>
              </a:contourClr>
            </a:sp3d>
          </a:bodyPr>
          <a:p>
            <a:pPr algn="ctr"/>
            <a:r>
              <a:rPr lang="zh-CN" altLang="en-US" sz="4400" b="1">
                <a:ln w="12700" cmpd="sng">
                  <a:solidFill>
                    <a:srgbClr val="3E0401"/>
                  </a:solidFill>
                </a:ln>
                <a:solidFill>
                  <a:srgbClr val="0070C0"/>
                </a:solidFill>
                <a:effectLst>
                  <a:outerShdw dist="76200" dir="2700000" algn="tl" rotWithShape="0">
                    <a:srgbClr val="0B200C">
                      <a:alpha val="100000"/>
                    </a:srgbClr>
                  </a:outerShdw>
                  <a:reflection blurRad="190500" stA="10000" endA="300" endPos="210" dist="127000" dir="5400000" sy="-100000" algn="bl" rotWithShape="0"/>
                </a:effectLst>
                <a:latin typeface="汉仪正圆-95W" panose="00020600040101010101" charset="-122"/>
                <a:ea typeface="汉仪正圆-95W" panose="00020600040101010101" charset="-122"/>
              </a:rPr>
              <a:t>友谊破裂</a:t>
            </a:r>
            <a:endParaRPr lang="zh-CN" altLang="en-US" sz="4400" b="1">
              <a:ln w="12700" cmpd="sng">
                <a:solidFill>
                  <a:srgbClr val="3E0401"/>
                </a:solidFill>
              </a:ln>
              <a:solidFill>
                <a:srgbClr val="0070C0"/>
              </a:solidFill>
              <a:effectLst>
                <a:outerShdw dist="76200" dir="2700000" algn="tl" rotWithShape="0">
                  <a:srgbClr val="0B200C">
                    <a:alpha val="100000"/>
                  </a:srgbClr>
                </a:outerShdw>
                <a:reflection blurRad="190500" stA="10000" endA="300" endPos="210" dist="127000" dir="5400000" sy="-100000" algn="bl" rotWithShape="0"/>
              </a:effectLst>
              <a:latin typeface="汉仪正圆-95W" panose="00020600040101010101" charset="-122"/>
              <a:ea typeface="汉仪正圆-95W" panose="00020600040101010101" charset="-122"/>
            </a:endParaRPr>
          </a:p>
        </p:txBody>
      </p:sp>
      <p:sp>
        <p:nvSpPr>
          <p:cNvPr id="20" name="矩形 19" descr="7b0a2020202022776f7264617274223a20227b5c2269645c223a32353030343037362c5c227469645c223a31333534367d220a7d0a"/>
          <p:cNvSpPr/>
          <p:nvPr/>
        </p:nvSpPr>
        <p:spPr>
          <a:xfrm>
            <a:off x="3018790" y="4291330"/>
            <a:ext cx="1299210" cy="77089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spAutoFit/>
            <a:scene3d>
              <a:camera prst="orthographicFront"/>
              <a:lightRig rig="threePt" dir="t"/>
            </a:scene3d>
            <a:sp3d contourW="12700">
              <a:contourClr>
                <a:srgbClr val="0B200C"/>
              </a:contourClr>
            </a:sp3d>
          </a:bodyPr>
          <a:p>
            <a:pPr algn="ctr"/>
            <a:r>
              <a:rPr lang="zh-CN" altLang="en-US" sz="4400" b="1">
                <a:ln w="12700" cmpd="sng">
                  <a:solidFill>
                    <a:srgbClr val="3E0401"/>
                  </a:solidFill>
                </a:ln>
                <a:solidFill>
                  <a:srgbClr val="0070C0"/>
                </a:solidFill>
                <a:effectLst>
                  <a:outerShdw dist="76200" dir="2700000" algn="tl" rotWithShape="0">
                    <a:srgbClr val="0B200C">
                      <a:alpha val="100000"/>
                    </a:srgbClr>
                  </a:outerShdw>
                  <a:reflection blurRad="190500" stA="10000" endA="300" endPos="210" dist="127000" dir="5400000" sy="-100000" algn="bl" rotWithShape="0"/>
                </a:effectLst>
                <a:latin typeface="汉仪正圆-95W" panose="00020600040101010101" charset="-122"/>
                <a:ea typeface="汉仪正圆-95W" panose="00020600040101010101" charset="-122"/>
              </a:rPr>
              <a:t>低效</a:t>
            </a:r>
            <a:endParaRPr lang="zh-CN" altLang="en-US" sz="4400" b="1">
              <a:ln w="12700" cmpd="sng">
                <a:solidFill>
                  <a:srgbClr val="3E0401"/>
                </a:solidFill>
              </a:ln>
              <a:solidFill>
                <a:srgbClr val="0070C0"/>
              </a:solidFill>
              <a:effectLst>
                <a:outerShdw dist="76200" dir="2700000" algn="tl" rotWithShape="0">
                  <a:srgbClr val="0B200C">
                    <a:alpha val="100000"/>
                  </a:srgbClr>
                </a:outerShdw>
                <a:reflection blurRad="190500" stA="10000" endA="300" endPos="210" dist="127000" dir="5400000" sy="-100000" algn="bl" rotWithShape="0"/>
              </a:effectLst>
              <a:latin typeface="汉仪正圆-95W" panose="00020600040101010101" charset="-122"/>
              <a:ea typeface="汉仪正圆-95W" panose="00020600040101010101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内容占位符 5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297295" y="787400"/>
            <a:ext cx="5283200" cy="5283200"/>
          </a:xfrm>
          <a:prstGeom prst="rect">
            <a:avLst/>
          </a:prstGeom>
        </p:spPr>
      </p:pic>
      <p:pic>
        <p:nvPicPr>
          <p:cNvPr id="8" name="内容占位符 7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8025" y="1068705"/>
            <a:ext cx="4762500" cy="42386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 sz="4000">
                <a:solidFill>
                  <a:srgbClr val="7030A0"/>
                </a:solidFill>
              </a:rPr>
              <a:t>今天，让我们走进俞敏洪和董宇辉，一起寻求答案</a:t>
            </a:r>
            <a:endParaRPr lang="zh-CN" altLang="en-US" sz="4000">
              <a:solidFill>
                <a:srgbClr val="7030A0"/>
              </a:solidFill>
            </a:endParaRPr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19555" y="1175385"/>
            <a:ext cx="9488170" cy="53371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ctrTitle" idx="14"/>
          </p:nvPr>
        </p:nvSpPr>
        <p:spPr>
          <a:xfrm>
            <a:off x="1598295" y="2785110"/>
            <a:ext cx="9421495" cy="835660"/>
          </a:xfrm>
        </p:spPr>
        <p:txBody>
          <a:bodyPr>
            <a:normAutofit fontScale="90000"/>
          </a:bodyPr>
          <a:p>
            <a:pPr algn="l"/>
            <a:r>
              <a:rPr lang="zh-CN" altLang="en-US"/>
              <a:t>一、俞敏洪</a:t>
            </a:r>
            <a:r>
              <a:rPr lang="en-US" altLang="zh-CN"/>
              <a:t>--</a:t>
            </a:r>
            <a:r>
              <a:rPr lang="zh-CN" altLang="en-US"/>
              <a:t>我曾走在崩溃的边缘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sz="4445">
                <a:solidFill>
                  <a:srgbClr val="0070C0"/>
                </a:solidFill>
              </a:rPr>
              <a:t>1.我曾走在崩溃的边缘！</a:t>
            </a:r>
            <a:endParaRPr sz="4445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29260" y="1092835"/>
            <a:ext cx="7712710" cy="5205095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zh-CN" altLang="en-US" sz="2200" b="1"/>
              <a:t>在《我曾走在崩溃的边缘》一书中，俞敏洪曾回忆了自己创立新东方之前，经历的两次低谷。</a:t>
            </a:r>
            <a:endParaRPr lang="zh-CN" altLang="en-US" sz="2200" b="1"/>
          </a:p>
          <a:p>
            <a:pPr>
              <a:lnSpc>
                <a:spcPct val="150000"/>
              </a:lnSpc>
            </a:pPr>
            <a:r>
              <a:rPr lang="zh-CN" altLang="en-US" sz="2200" b="1">
                <a:highlight>
                  <a:srgbClr val="FFFF00"/>
                </a:highlight>
              </a:rPr>
              <a:t>第一次，是他想出国留学，可拼尽全力之后，仍痛失良机。</a:t>
            </a:r>
            <a:r>
              <a:rPr lang="zh-CN" altLang="en-US" sz="2200" b="1"/>
              <a:t>俞敏洪一下子绝望了，没有奖学金，自己又没钱。一时之间，他所有的努力，都成了打在空气里的空拳。</a:t>
            </a:r>
            <a:endParaRPr lang="zh-CN" altLang="en-US" sz="2200" b="1"/>
          </a:p>
          <a:p>
            <a:pPr>
              <a:lnSpc>
                <a:spcPct val="150000"/>
              </a:lnSpc>
            </a:pPr>
            <a:r>
              <a:rPr lang="zh-CN" altLang="en-US" sz="2200" b="1">
                <a:highlight>
                  <a:srgbClr val="FFFF00"/>
                </a:highlight>
              </a:rPr>
              <a:t>第二次，是他为了赚钱留学，俞敏洪在北大办起了托福培训班。但因为和校办培训班抢生源，他被记过处分，被通报批评整整一个月。</a:t>
            </a:r>
            <a:endParaRPr lang="zh-CN" altLang="en-US" sz="2200" b="1"/>
          </a:p>
          <a:p>
            <a:pPr>
              <a:lnSpc>
                <a:spcPct val="150000"/>
              </a:lnSpc>
            </a:pPr>
            <a:r>
              <a:rPr lang="zh-CN" altLang="en-US" sz="2200" b="1"/>
              <a:t>因为处分，分房子，轮不到他；出国进修，也轮不到他。</a:t>
            </a:r>
            <a:endParaRPr lang="zh-CN" altLang="en-US" sz="2200" b="1"/>
          </a:p>
        </p:txBody>
      </p:sp>
      <p:pic>
        <p:nvPicPr>
          <p:cNvPr id="5" name="内容占位符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264525" y="1682115"/>
            <a:ext cx="3493135" cy="34931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 sz="4000">
                <a:solidFill>
                  <a:srgbClr val="0070C0"/>
                </a:solidFill>
              </a:rPr>
              <a:t>2.</a:t>
            </a:r>
            <a:r>
              <a:rPr lang="zh-CN" altLang="en-US" sz="4000">
                <a:solidFill>
                  <a:srgbClr val="0070C0"/>
                </a:solidFill>
              </a:rPr>
              <a:t>双减下的新东方，让俞敏洪再次走向崩溃的边缘</a:t>
            </a:r>
            <a:endParaRPr lang="zh-CN" altLang="en-US" sz="400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98145" y="1349375"/>
            <a:ext cx="6356350" cy="5388610"/>
          </a:xfrm>
        </p:spPr>
        <p:txBody>
          <a:bodyPr>
            <a:noAutofit/>
          </a:bodyPr>
          <a:p>
            <a:r>
              <a:rPr lang="zh-CN" altLang="en-US" sz="2400" b="1"/>
              <a:t>2019年，俞敏洪写下这本书《我曾走在崩溃的边缘》，豆瓣评分8.2，讲述了他与新东方的跌宕起伏。</a:t>
            </a:r>
            <a:endParaRPr lang="zh-CN" altLang="en-US" sz="2400" b="1"/>
          </a:p>
          <a:p>
            <a:r>
              <a:rPr lang="zh-CN" altLang="en-US" sz="2400" b="1"/>
              <a:t>那时的他，怎么也没能料到，时隔两年后，自己真的走在了崩溃的边缘。</a:t>
            </a:r>
            <a:endParaRPr lang="zh-CN" altLang="en-US" sz="2400" b="1"/>
          </a:p>
          <a:p>
            <a:r>
              <a:rPr lang="zh-CN" altLang="en-US" sz="2400" b="1">
                <a:highlight>
                  <a:srgbClr val="FFFF00"/>
                </a:highlight>
              </a:rPr>
              <a:t>双减政策下，教培时代结束</a:t>
            </a:r>
            <a:endParaRPr lang="zh-CN" altLang="en-US" sz="2400" b="1">
              <a:highlight>
                <a:srgbClr val="FFFF00"/>
              </a:highlight>
            </a:endParaRPr>
          </a:p>
          <a:p>
            <a:r>
              <a:rPr lang="zh-CN" altLang="en-US" sz="4000" b="1">
                <a:solidFill>
                  <a:srgbClr val="FF0000"/>
                </a:solidFill>
              </a:rPr>
              <a:t>【学生互动】</a:t>
            </a:r>
            <a:r>
              <a:rPr lang="zh-CN" altLang="en-US" sz="4000" b="1"/>
              <a:t>如果你是俞敏洪，你将何去何从？</a:t>
            </a:r>
            <a:endParaRPr lang="zh-CN" altLang="en-US" sz="4000" b="1"/>
          </a:p>
        </p:txBody>
      </p:sp>
      <p:pic>
        <p:nvPicPr>
          <p:cNvPr id="7" name="内容占位符 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754495" y="2215515"/>
            <a:ext cx="5283200" cy="32804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7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6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7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707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707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707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3、7、9、10、11、13、14、15、16、17、19、21、23、27、30、31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0"/>
  <p:tag name="KSO_WM_UNIT_TYPE" val="a"/>
  <p:tag name="KSO_WM_UNIT_INDEX" val="1"/>
  <p:tag name="KSO_WM_UNIT_PRESET_TEXT" val="科技，超越梦想"/>
  <p:tag name="KSO_WM_TEMPLATE_CATEGORY" val="custom"/>
  <p:tag name="KSO_WM_TEMPLATE_INDEX" val="20204707"/>
  <p:tag name="KSO_WM_UNIT_ID" val="custom20204707_1*a*1"/>
  <p:tag name="KSO_WM_UNIT_ISNUMDGMTITLE" val="0"/>
</p:tagLst>
</file>

<file path=ppt/tags/tag142.xml><?xml version="1.0" encoding="utf-8"?>
<p:tagLst xmlns:p="http://schemas.openxmlformats.org/presentationml/2006/main">
  <p:tag name="KSO_WM_UNIT_ISCONTENTSTITLE" val="0"/>
  <p:tag name="KSO_WM_UNIT_NOCLEAR" val="0"/>
  <p:tag name="KSO_WM_UNIT_VALUE" val="2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LAYERLEVEL" val="1"/>
  <p:tag name="KSO_WM_TAG_VERSION" val="1.0"/>
  <p:tag name="KSO_WM_BEAUTIFY_FLAG" val="#wm#"/>
  <p:tag name="KSO_WM_UNIT_PRESET_TEXT" val="单击此处添加副标题内容"/>
  <p:tag name="KSO_WM_TEMPLATE_CATEGORY" val="custom"/>
  <p:tag name="KSO_WM_TEMPLATE_INDEX" val="20204707"/>
  <p:tag name="KSO_WM_UNIT_ID" val="custom20204707_1*b*1"/>
  <p:tag name="KSO_WM_UNIT_ISNUMDGMTITLE" val="0"/>
</p:tagLst>
</file>

<file path=ppt/tags/tag143.xml><?xml version="1.0" encoding="utf-8"?>
<p:tagLst xmlns:p="http://schemas.openxmlformats.org/presentationml/2006/main">
  <p:tag name="KSO_WM_TEMPLATE_THUMBS_INDEX" val="1、3、7、9、10、11、13、14、15、16、17、19、21、23、27、30、31"/>
  <p:tag name="KSO_WM_SLIDE_ID" val="custom20204707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4707"/>
  <p:tag name="KSO_WM_SLIDE_LAYOUT" val="a_b"/>
  <p:tag name="KSO_WM_SLIDE_LAYOUT_CNT" val="1_1"/>
  <p:tag name="KSO_WM_TEMPLATE_MASTER_TYPE" val="1"/>
  <p:tag name="KSO_WM_TEMPLATE_COLOR_TYPE" val="1"/>
  <p:tag name="KSO_WM_TEMPLATE_MASTER_THUMB_INDEX" val="12"/>
  <p:tag name="KSO_WM_SPECIAL_SOURCE" val="bdnull"/>
</p:tagLst>
</file>

<file path=ppt/tags/tag144.xml><?xml version="1.0" encoding="utf-8"?>
<p:tagLst xmlns:p="http://schemas.openxmlformats.org/presentationml/2006/main">
  <p:tag name="KSO_WM_BEAUTIFY_FLAG" val="#wm#"/>
  <p:tag name="KSO_WM_TEMPLATE_CATEGORY" val="custom"/>
  <p:tag name="KSO_WM_TEMPLATE_INDEX" val="20204707"/>
  <p:tag name="KSO_WM_SPECIAL_SOURCE" val="bdnull"/>
</p:tagLst>
</file>

<file path=ppt/tags/tag145.xml><?xml version="1.0" encoding="utf-8"?>
<p:tagLst xmlns:p="http://schemas.openxmlformats.org/presentationml/2006/main">
  <p:tag name="KSO_WM_BEAUTIFY_FLAG" val="#wm#"/>
  <p:tag name="KSO_WM_TEMPLATE_CATEGORY" val="custom"/>
  <p:tag name="KSO_WM_TEMPLATE_INDEX" val="20204707"/>
  <p:tag name="KSO_WM_SPECIAL_SOURCE" val="bdnull"/>
</p:tagLst>
</file>

<file path=ppt/tags/tag14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b6f2484c-8470-474b-bc20-3444368147e7}"/>
  <p:tag name="KSO_WM_UNIT_TYPE" val="i"/>
</p:tagLst>
</file>

<file path=ppt/tags/tag14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560f366c-668b-4925-ac65-8f2fcdfb1636}"/>
  <p:tag name="KSO_WM_UNIT_TYPE" val="i"/>
</p:tagLst>
</file>

<file path=ppt/tags/tag1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K_DARK_LIGHT" val="2"/>
  <p:tag name="KSO_WM_SLIDE_BACKGROUND_TYPE" val="general"/>
  <p:tag name="KSO_WM_SPECIAL_SOURCE" val="bdnull"/>
</p:tagLst>
</file>

<file path=ppt/tags/tag1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1.xml><?xml version="1.0" encoding="utf-8"?>
<p:tagLst xmlns:p="http://schemas.openxmlformats.org/presentationml/2006/main">
  <p:tag name="KSO_WM_BEAUTIFY_FLAG" val="#wm#"/>
  <p:tag name="KSO_WM_TEMPLATE_CATEGORY" val="custom"/>
  <p:tag name="KSO_WM_TEMPLATE_INDEX" val="20204707"/>
  <p:tag name="KSO_WM_SPECIAL_SOURCE" val="bdnull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4707"/>
  <p:tag name="KSO_WM_SPECIAL_SOURCE" val="bdnull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204707"/>
  <p:tag name="KSO_WM_SPECIAL_SOURCE" val="bdnull"/>
</p:tagLst>
</file>

<file path=ppt/tags/tag154.xml><?xml version="1.0" encoding="utf-8"?>
<p:tagLst xmlns:p="http://schemas.openxmlformats.org/presentationml/2006/main">
  <p:tag name="KSO_WM_BEAUTIFY_FLAG" val="#wm#"/>
  <p:tag name="KSO_WM_TEMPLATE_CATEGORY" val="custom"/>
  <p:tag name="KSO_WM_TEMPLATE_INDEX" val="20204707"/>
  <p:tag name="KSO_WM_SPECIAL_SOURCE" val="bdnull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4707"/>
  <p:tag name="KSO_WM_SPECIAL_SOURCE" val="bdnull"/>
</p:tagLst>
</file>

<file path=ppt/tags/tag156.xml><?xml version="1.0" encoding="utf-8"?>
<p:tagLst xmlns:p="http://schemas.openxmlformats.org/presentationml/2006/main">
  <p:tag name="KSO_WM_BEAUTIFY_FLAG" val="#wm#"/>
  <p:tag name="KSO_WM_TEMPLATE_CATEGORY" val="custom"/>
  <p:tag name="KSO_WM_TEMPLATE_INDEX" val="20204707"/>
  <p:tag name="KSO_WM_SPECIAL_SOURCE" val="bdnull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204707"/>
  <p:tag name="KSO_WM_SPECIAL_SOURCE" val="bdnull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204707"/>
  <p:tag name="KSO_WM_SPECIAL_SOURCE" val="bdnull"/>
</p:tagLst>
</file>

<file path=ppt/tags/tag159.xml><?xml version="1.0" encoding="utf-8"?>
<p:tagLst xmlns:p="http://schemas.openxmlformats.org/presentationml/2006/main">
  <p:tag name="KSO_WM_BEAUTIFY_FLAG" val="#wm#"/>
  <p:tag name="KSO_WM_TEMPLATE_CATEGORY" val="custom"/>
  <p:tag name="KSO_WM_TEMPLATE_INDEX" val="20204707"/>
  <p:tag name="KSO_WM_SPECIAL_SOURCE" val="bdnull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#wm#"/>
  <p:tag name="KSO_WM_TEMPLATE_CATEGORY" val="custom"/>
  <p:tag name="KSO_WM_TEMPLATE_INDEX" val="20204707"/>
  <p:tag name="KSO_WM_SPECIAL_SOURCE" val="bdnull"/>
</p:tagLst>
</file>

<file path=ppt/tags/tag161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BTNRECT" val="7241*3558*1093*1093"/>
</p:tagLst>
</file>

<file path=ppt/tags/tag162.xml><?xml version="1.0" encoding="utf-8"?>
<p:tagLst xmlns:p="http://schemas.openxmlformats.org/presentationml/2006/main">
  <p:tag name="KSO_WM_BEAUTIFY_FLAG" val="#wm#"/>
  <p:tag name="KSO_WM_TEMPLATE_CATEGORY" val="custom"/>
  <p:tag name="KSO_WM_TEMPLATE_INDEX" val="20204707"/>
  <p:tag name="KSO_WM_SPECIAL_SOURCE" val="bdnull"/>
</p:tagLst>
</file>

<file path=ppt/tags/tag163.xml><?xml version="1.0" encoding="utf-8"?>
<p:tagLst xmlns:p="http://schemas.openxmlformats.org/presentationml/2006/main">
  <p:tag name="KSO_WM_BEAUTIFY_FLAG" val="#wm#"/>
  <p:tag name="KSO_WM_TEMPLATE_CATEGORY" val="custom"/>
  <p:tag name="KSO_WM_TEMPLATE_INDEX" val="20204707"/>
  <p:tag name="KSO_WM_SPECIAL_SOURCE" val="bdnull"/>
</p:tagLst>
</file>

<file path=ppt/tags/tag164.xml><?xml version="1.0" encoding="utf-8"?>
<p:tagLst xmlns:p="http://schemas.openxmlformats.org/presentationml/2006/main">
  <p:tag name="KSO_WM_BEAUTIFY_FLAG" val="#wm#"/>
  <p:tag name="KSO_WM_TEMPLATE_CATEGORY" val="custom"/>
  <p:tag name="KSO_WM_TEMPLATE_INDEX" val="20204707"/>
  <p:tag name="KSO_WM_SPECIAL_SOURCE" val="bdnull"/>
</p:tagLst>
</file>

<file path=ppt/tags/tag165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BTNRECT" val="7000*3696*1093*1093"/>
</p:tagLst>
</file>

<file path=ppt/tags/tag166.xml><?xml version="1.0" encoding="utf-8"?>
<p:tagLst xmlns:p="http://schemas.openxmlformats.org/presentationml/2006/main">
  <p:tag name="KSO_WM_BEAUTIFY_FLAG" val="#wm#"/>
  <p:tag name="KSO_WM_TEMPLATE_CATEGORY" val="custom"/>
  <p:tag name="KSO_WM_TEMPLATE_INDEX" val="20204707"/>
  <p:tag name="KSO_WM_SPECIAL_SOURCE" val="bdnull"/>
</p:tagLst>
</file>

<file path=ppt/tags/tag167.xml><?xml version="1.0" encoding="utf-8"?>
<p:tagLst xmlns:p="http://schemas.openxmlformats.org/presentationml/2006/main">
  <p:tag name="KSO_WM_BEAUTIFY_FLAG" val="#wm#"/>
  <p:tag name="KSO_WM_TEMPLATE_CATEGORY" val="custom"/>
  <p:tag name="KSO_WM_TEMPLATE_INDEX" val="20204707"/>
  <p:tag name="KSO_WM_SPECIAL_SOURCE" val="bdnull"/>
</p:tagLst>
</file>

<file path=ppt/tags/tag168.xml><?xml version="1.0" encoding="utf-8"?>
<p:tagLst xmlns:p="http://schemas.openxmlformats.org/presentationml/2006/main">
  <p:tag name="KSO_WM_BEAUTIFY_FLAG" val="#wm#"/>
  <p:tag name="KSO_WM_TEMPLATE_CATEGORY" val="custom"/>
  <p:tag name="KSO_WM_TEMPLATE_INDEX" val="20204707"/>
  <p:tag name="KSO_WM_SPECIAL_SOURCE" val="bdnull"/>
</p:tagLst>
</file>

<file path=ppt/tags/tag169.xml><?xml version="1.0" encoding="utf-8"?>
<p:tagLst xmlns:p="http://schemas.openxmlformats.org/presentationml/2006/main">
  <p:tag name="KSO_WM_BEAUTIFY_FLAG" val="#wm#"/>
  <p:tag name="KSO_WM_TEMPLATE_CATEGORY" val="custom"/>
  <p:tag name="KSO_WM_TEMPLATE_INDEX" val="20204707"/>
  <p:tag name="KSO_WM_SPECIAL_SOURCE" val="bdnull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#wm#"/>
  <p:tag name="KSO_WM_TEMPLATE_CATEGORY" val="custom"/>
  <p:tag name="KSO_WM_TEMPLATE_INDEX" val="20204707"/>
  <p:tag name="KSO_WM_SPECIAL_SOURCE" val="bdnull"/>
</p:tagLst>
</file>

<file path=ppt/tags/tag171.xml><?xml version="1.0" encoding="utf-8"?>
<p:tagLst xmlns:p="http://schemas.openxmlformats.org/presentationml/2006/main">
  <p:tag name="KSO_WM_BEAUTIFY_FLAG" val="#wm#"/>
  <p:tag name="KSO_WM_TEMPLATE_CATEGORY" val="custom"/>
  <p:tag name="KSO_WM_TEMPLATE_INDEX" val="20204707"/>
  <p:tag name="KSO_WM_SPECIAL_SOURCE" val="bdnull"/>
</p:tagLst>
</file>

<file path=ppt/tags/tag172.xml><?xml version="1.0" encoding="utf-8"?>
<p:tagLst xmlns:p="http://schemas.openxmlformats.org/presentationml/2006/main">
  <p:tag name="KSO_WM_BEAUTIFY_FLAG" val="#wm#"/>
  <p:tag name="KSO_WM_TEMPLATE_CATEGORY" val="custom"/>
  <p:tag name="KSO_WM_TEMPLATE_INDEX" val="20204707"/>
  <p:tag name="KSO_WM_SPECIAL_SOURCE" val="bdnull"/>
</p:tagLst>
</file>

<file path=ppt/tags/tag17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b6f2484c-8470-474b-bc20-3444368147e7}"/>
  <p:tag name="KSO_WM_UNIT_TYPE" val="i"/>
</p:tagLst>
</file>

<file path=ppt/tags/tag17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560f366c-668b-4925-ac65-8f2fcdfb1636}"/>
  <p:tag name="KSO_WM_UNIT_TYPE" val="i"/>
</p:tagLst>
</file>

<file path=ppt/tags/tag1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K_DARK_LIGHT" val="2"/>
  <p:tag name="KSO_WM_SLIDE_BACKGROUND_TYPE" val="general"/>
  <p:tag name="KSO_WM_SPECIAL_SOURCE" val="bdnull"/>
</p:tagLst>
</file>

<file path=ppt/tags/tag176.xml><?xml version="1.0" encoding="utf-8"?>
<p:tagLst xmlns:p="http://schemas.openxmlformats.org/presentationml/2006/main">
  <p:tag name="KSO_WM_BEAUTIFY_FLAG" val="#wm#"/>
  <p:tag name="KSO_WM_TEMPLATE_CATEGORY" val="custom"/>
  <p:tag name="KSO_WM_TEMPLATE_INDEX" val="20204707"/>
  <p:tag name="KSO_WM_SPECIAL_SOURCE" val="bdnull"/>
</p:tagLst>
</file>

<file path=ppt/tags/tag177.xml><?xml version="1.0" encoding="utf-8"?>
<p:tagLst xmlns:p="http://schemas.openxmlformats.org/presentationml/2006/main">
  <p:tag name="KSO_WM_BEAUTIFY_FLAG" val="#wm#"/>
  <p:tag name="KSO_WM_TEMPLATE_CATEGORY" val="custom"/>
  <p:tag name="KSO_WM_TEMPLATE_INDEX" val="20204707"/>
  <p:tag name="KSO_WM_SPECIAL_SOURCE" val="bdnull"/>
</p:tagLst>
</file>

<file path=ppt/tags/tag178.xml><?xml version="1.0" encoding="utf-8"?>
<p:tagLst xmlns:p="http://schemas.openxmlformats.org/presentationml/2006/main">
  <p:tag name="KSO_WM_BEAUTIFY_FLAG" val="#wm#"/>
  <p:tag name="KSO_WM_TEMPLATE_CATEGORY" val="custom"/>
  <p:tag name="KSO_WM_TEMPLATE_INDEX" val="20204707"/>
  <p:tag name="KSO_WM_SPECIAL_SOURCE" val="bdnull"/>
</p:tagLst>
</file>

<file path=ppt/tags/tag179.xml><?xml version="1.0" encoding="utf-8"?>
<p:tagLst xmlns:p="http://schemas.openxmlformats.org/presentationml/2006/main">
  <p:tag name="KSO_WM_SPECIAL_SOURCE" val="bdnull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#wm#"/>
  <p:tag name="KSO_WM_TEMPLATE_CATEGORY" val="custom"/>
  <p:tag name="KSO_WM_TEMPLATE_INDEX" val="20202588"/>
  <p:tag name="KSO_WM_SPECIAL_SOURCE" val="bdnull"/>
</p:tagLst>
</file>

<file path=ppt/tags/tag181.xml><?xml version="1.0" encoding="utf-8"?>
<p:tagLst xmlns:p="http://schemas.openxmlformats.org/presentationml/2006/main">
  <p:tag name="KSO_WM_BEAUTIFY_FLAG" val="#wm#"/>
  <p:tag name="KSO_WM_TEMPLATE_CATEGORY" val="custom"/>
  <p:tag name="KSO_WM_TEMPLATE_INDEX" val="20202588"/>
  <p:tag name="KSO_WM_SPECIAL_SOURCE" val="bdnull"/>
</p:tagLst>
</file>

<file path=ppt/tags/tag182.xml><?xml version="1.0" encoding="utf-8"?>
<p:tagLst xmlns:p="http://schemas.openxmlformats.org/presentationml/2006/main">
  <p:tag name="KSO_DOCER_TEMPLATE_OPEN_ONCE_MARK" val="1"/>
  <p:tag name="COMMONDATA" val="eyJoZGlkIjoiYjg1NTE3Yjg1Njg5Mzg5MGFlZjE0ZmY3MjM5MDI4YzIifQ==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2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8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自定义 609">
      <a:dk1>
        <a:srgbClr val="000000"/>
      </a:dk1>
      <a:lt1>
        <a:srgbClr val="FFFFFF"/>
      </a:lt1>
      <a:dk2>
        <a:srgbClr val="EAEAF1"/>
      </a:dk2>
      <a:lt2>
        <a:srgbClr val="FCFCFD"/>
      </a:lt2>
      <a:accent1>
        <a:srgbClr val="3B43A6"/>
      </a:accent1>
      <a:accent2>
        <a:srgbClr val="58419C"/>
      </a:accent2>
      <a:accent3>
        <a:srgbClr val="6D3E90"/>
      </a:accent3>
      <a:accent4>
        <a:srgbClr val="803C84"/>
      </a:accent4>
      <a:accent5>
        <a:srgbClr val="903876"/>
      </a:accent5>
      <a:accent6>
        <a:srgbClr val="9E3666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3646</Words>
  <Application>WPS 演示</Application>
  <PresentationFormat>宽屏</PresentationFormat>
  <Paragraphs>195</Paragraphs>
  <Slides>33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汉仪旗黑-85S</vt:lpstr>
      <vt:lpstr>黑体</vt:lpstr>
      <vt:lpstr>汉仪正圆-95W</vt:lpstr>
      <vt:lpstr>Arial Unicode MS</vt:lpstr>
      <vt:lpstr>华文行楷</vt:lpstr>
      <vt:lpstr>1_Office 主题​​</vt:lpstr>
      <vt:lpstr>从俞敏洪到董宇辉    --谈高三精神</vt:lpstr>
      <vt:lpstr>PowerPoint 演示文稿</vt:lpstr>
      <vt:lpstr>【学生互动】</vt:lpstr>
      <vt:lpstr>【师说】高三我们可能面临的挑战</vt:lpstr>
      <vt:lpstr>PowerPoint 演示文稿</vt:lpstr>
      <vt:lpstr>今天，让我们走进俞敏洪和董宇辉，一起寻求答案</vt:lpstr>
      <vt:lpstr>一、俞敏洪--我曾走在崩溃的边缘</vt:lpstr>
      <vt:lpstr>1.我曾走在崩溃的边缘！</vt:lpstr>
      <vt:lpstr>2.双减下的新东方，让俞敏洪再次走向崩溃的边缘</vt:lpstr>
      <vt:lpstr>2.双减下的新东方，让俞敏洪再次走向崩溃的边缘</vt:lpstr>
      <vt:lpstr>3.在绝望中寻找希望，人生终将走上辉煌。</vt:lpstr>
      <vt:lpstr>3.在绝望中寻找希望，人生终将走上辉煌。</vt:lpstr>
      <vt:lpstr>3.在绝望中寻找希望，人生终将走上辉煌。</vt:lpstr>
      <vt:lpstr>二、董宇辉--从老师到售货员</vt:lpstr>
      <vt:lpstr>1.应运而生的东方甄选</vt:lpstr>
      <vt:lpstr>东方甄选时间线</vt:lpstr>
      <vt:lpstr>2.【视频】董宇辉：从老师到售货员（4分钟）</vt:lpstr>
      <vt:lpstr>2.董宇辉：从老师到售货员</vt:lpstr>
      <vt:lpstr>2.董宇辉：从老师到售货员</vt:lpstr>
      <vt:lpstr>3.【视频延伸】董宇辉：人生转角处（10分钟）</vt:lpstr>
      <vt:lpstr>3.董宇辉：人生转角处</vt:lpstr>
      <vt:lpstr>三、俞敏洪：感谢董宇辉们！</vt:lpstr>
      <vt:lpstr>1.不到山穷水尽，决不放弃；越遇到挑战，越能激发斗志：感谢董宇辉们</vt:lpstr>
      <vt:lpstr>1.不到山穷水尽，决不放弃；越遇到挑战，越能激发斗志：感谢董宇辉们</vt:lpstr>
      <vt:lpstr>1.不到山穷水尽，决不放弃；越遇到挑战，越能激发斗志：感谢董宇辉们</vt:lpstr>
      <vt:lpstr>2.班级的成功，需要每一个你们</vt:lpstr>
      <vt:lpstr>【师说】我们需要这些高三精神</vt:lpstr>
      <vt:lpstr>俞敏洪：成长的两个条件</vt:lpstr>
      <vt:lpstr>俞敏洪：生命的两种活法</vt:lpstr>
      <vt:lpstr>PowerPoint 演示文稿</vt:lpstr>
      <vt:lpstr>PowerPoint 演示文稿</vt:lpstr>
      <vt:lpstr>版权声明：</vt:lpstr>
      <vt:lpstr>扫码关注：“孙钦强名班主任工作室”公众号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昆明湖</dc:creator>
  <cp:lastModifiedBy>昆明湖</cp:lastModifiedBy>
  <cp:revision>211</cp:revision>
  <dcterms:created xsi:type="dcterms:W3CDTF">2019-06-19T02:08:00Z</dcterms:created>
  <dcterms:modified xsi:type="dcterms:W3CDTF">2022-08-23T11:43:14Z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F339A0CBA7E543BBB710B4B0BA831DAD</vt:lpwstr>
  </property>
</Properties>
</file>