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256" r:id="rId3"/>
    <p:sldId id="336" r:id="rId5"/>
    <p:sldId id="363" r:id="rId6"/>
    <p:sldId id="366" r:id="rId7"/>
    <p:sldId id="367" r:id="rId8"/>
    <p:sldId id="368" r:id="rId9"/>
    <p:sldId id="369" r:id="rId10"/>
    <p:sldId id="385" r:id="rId11"/>
    <p:sldId id="386" r:id="rId12"/>
    <p:sldId id="387" r:id="rId13"/>
    <p:sldId id="370" r:id="rId14"/>
    <p:sldId id="338" r:id="rId15"/>
    <p:sldId id="359" r:id="rId16"/>
    <p:sldId id="340" r:id="rId17"/>
    <p:sldId id="361" r:id="rId18"/>
    <p:sldId id="372" r:id="rId19"/>
    <p:sldId id="371" r:id="rId20"/>
    <p:sldId id="373" r:id="rId21"/>
    <p:sldId id="374" r:id="rId22"/>
    <p:sldId id="341" r:id="rId23"/>
    <p:sldId id="360" r:id="rId24"/>
    <p:sldId id="375" r:id="rId25"/>
    <p:sldId id="376" r:id="rId26"/>
    <p:sldId id="269" r:id="rId27"/>
    <p:sldId id="279" r:id="rId28"/>
    <p:sldId id="379" r:id="rId29"/>
    <p:sldId id="380" r:id="rId30"/>
    <p:sldId id="308" r:id="rId31"/>
    <p:sldId id="415" r:id="rId32"/>
    <p:sldId id="416" r:id="rId33"/>
    <p:sldId id="383" r:id="rId34"/>
    <p:sldId id="417" r:id="rId35"/>
    <p:sldId id="283" r:id="rId36"/>
    <p:sldId id="425" r:id="rId37"/>
    <p:sldId id="426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魏耀辉" initials="魏耀辉" lastIdx="6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9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175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6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2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5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file:///C:\Users\1V994W2\Documents\Tencent%20Files\574576071\FileRecv\&#25340;&#35013;&#32032;&#26448;\sup\26\subject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39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9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7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802005" y="3461385"/>
            <a:ext cx="5962650" cy="111125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2400" b="0" spc="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751840" y="2286000"/>
            <a:ext cx="6024880" cy="97091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l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1147128" y="3932238"/>
            <a:ext cx="4359910" cy="37020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1147128" y="2555558"/>
            <a:ext cx="4359910" cy="117221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l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97" y="5237797"/>
            <a:ext cx="1620202" cy="16202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797"/>
            <a:ext cx="1620202" cy="16202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826000"/>
            <a:ext cx="4064000" cy="203200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2032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4131946" y="2785110"/>
            <a:ext cx="5767705" cy="83566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4131946" y="3823971"/>
            <a:ext cx="5767705" cy="32194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234440"/>
            <a:ext cx="4389120" cy="4389120"/>
          </a:xfrm>
          <a:prstGeom prst="rect">
            <a:avLst/>
          </a:prstGeom>
        </p:spPr>
      </p:pic>
      <p:sp>
        <p:nvSpPr>
          <p:cNvPr id="7" name="任意多边形 6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7313295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5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4.xml"/><Relationship Id="rId2" Type="http://schemas.openxmlformats.org/officeDocument/2006/relationships/image" Target="../media/image14.png"/><Relationship Id="rId1" Type="http://schemas.openxmlformats.org/officeDocument/2006/relationships/hyperlink" Target="&#38738;&#26149;&#20043;&#27468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5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6.xml"/><Relationship Id="rId2" Type="http://schemas.openxmlformats.org/officeDocument/2006/relationships/image" Target="../media/image16.png"/><Relationship Id="rId1" Type="http://schemas.openxmlformats.org/officeDocument/2006/relationships/hyperlink" Target="&#24314;&#22242;&#30334;&#24180;&#20027;&#39064;MV&#12298;&#38378;&#20809;&#22914;&#20320;&#12299;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7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8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9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0.xml"/><Relationship Id="rId2" Type="http://schemas.openxmlformats.org/officeDocument/2006/relationships/image" Target="../media/image20.png"/><Relationship Id="rId1" Type="http://schemas.openxmlformats.org/officeDocument/2006/relationships/hyperlink" Target="&#25105;&#19981;&#24819;&#20570;&#36825;&#26679;&#30340;&#20154;1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1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7.png"/><Relationship Id="rId1" Type="http://schemas.openxmlformats.org/officeDocument/2006/relationships/hyperlink" Target="&#22868;&#36305;&#21543;&#65292;&#38738;&#26149;.mp4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2.xml"/><Relationship Id="rId2" Type="http://schemas.openxmlformats.org/officeDocument/2006/relationships/image" Target="../media/image22.png"/><Relationship Id="rId1" Type="http://schemas.openxmlformats.org/officeDocument/2006/relationships/hyperlink" Target="&#26102;&#20195;&#20043;&#38382;&#65292;&#38738;&#26149;&#20316;&#31572;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3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4.xml"/><Relationship Id="rId2" Type="http://schemas.openxmlformats.org/officeDocument/2006/relationships/image" Target="../media/image24.png"/><Relationship Id="rId1" Type="http://schemas.openxmlformats.org/officeDocument/2006/relationships/hyperlink" Target="&#25105;&#65292;&#23601;&#26159;&#20013;&#22269;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5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7.xml"/><Relationship Id="rId2" Type="http://schemas.openxmlformats.org/officeDocument/2006/relationships/image" Target="../media/image26.png"/><Relationship Id="rId1" Type="http://schemas.openxmlformats.org/officeDocument/2006/relationships/hyperlink" Target="&#39556;&#20658;&#30340;&#23569;&#24180;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8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9.xml"/><Relationship Id="rId2" Type="http://schemas.openxmlformats.org/officeDocument/2006/relationships/image" Target="../media/image29.png"/><Relationship Id="rId1" Type="http://schemas.openxmlformats.org/officeDocument/2006/relationships/hyperlink" Target="&#20026;&#28909;&#29233;&#32780;&#25340;&#65281;&#22823;&#23567;&#8220;&#33487;&#31070;&#8221;&#26790;&#24187;&#32852;&#21160;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0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4.xml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8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0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1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751840" y="1198245"/>
            <a:ext cx="11301095" cy="2819400"/>
          </a:xfrm>
        </p:spPr>
        <p:txBody>
          <a:bodyPr>
            <a:noAutofit/>
          </a:bodyPr>
          <a:p>
            <a:pPr>
              <a:lnSpc>
                <a:spcPts val="8520"/>
              </a:lnSpc>
            </a:pPr>
            <a:br>
              <a:rPr lang="zh-CN" altLang="en-US" sz="6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6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我的闪光时刻，</a:t>
            </a:r>
            <a:br>
              <a:rPr lang="zh-CN" altLang="en-US" sz="6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sz="6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lang="zh-CN" altLang="en-US" sz="6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我的冲刺</a:t>
            </a:r>
            <a:r>
              <a:rPr lang="en-US" altLang="zh-CN" sz="6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 sz="6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天！</a:t>
            </a:r>
            <a:endParaRPr lang="zh-CN" altLang="en-US" sz="6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>
          <a:xfrm>
            <a:off x="2995295" y="4559300"/>
            <a:ext cx="5962650" cy="1111250"/>
          </a:xfrm>
        </p:spPr>
        <p:txBody>
          <a:bodyPr/>
          <a:p>
            <a:pPr algn="ctr"/>
            <a:r>
              <a:rPr lang="zh-CN" altLang="en-US" sz="4000"/>
              <a:t>表决心班会</a:t>
            </a:r>
            <a:endParaRPr lang="zh-CN" altLang="en-US" sz="400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高考心语</a:t>
            </a:r>
            <a:endParaRPr lang="zh-CN" altLang="en-US" sz="4445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203960"/>
            <a:ext cx="5720715" cy="5388610"/>
          </a:xfrm>
        </p:spPr>
        <p:txBody>
          <a:bodyPr/>
          <a:p>
            <a:r>
              <a:rPr lang="zh-CN" altLang="en-US" sz="2800"/>
              <a:t>“你背单词时，阿拉斯加的鳕鱼正跃出水面；你算数学时，太平洋彼岸的海鸥振翅掠过城市上空；你晚自习时，极圈中的夜空散漫了五彩斑斓……</a:t>
            </a:r>
            <a:r>
              <a:rPr lang="zh-CN" altLang="en-US" sz="2800">
                <a:solidFill>
                  <a:srgbClr val="FF0000"/>
                </a:solidFill>
              </a:rPr>
              <a:t>但是少年你别着急，在你为自己未来踏踏实实地努力时，那些你感觉从来不会看到的景色，那些你觉得终生不会遇到的人，正一步步向你走来。”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5" name="内容占位符 4" descr="微信图片_20210506171203"/>
          <p:cNvPicPr>
            <a:picLocks noChangeAspect="1"/>
          </p:cNvPicPr>
          <p:nvPr>
            <p:ph sz="half" idx="2"/>
          </p:nvPr>
        </p:nvPicPr>
        <p:blipFill>
          <a:blip r:embed="rId1"/>
          <a:srcRect t="29849"/>
          <a:stretch>
            <a:fillRect/>
          </a:stretch>
        </p:blipFill>
        <p:spPr>
          <a:xfrm>
            <a:off x="7364730" y="1204595"/>
            <a:ext cx="4117975" cy="5136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 idx="14"/>
          </p:nvPr>
        </p:nvSpPr>
        <p:spPr>
          <a:xfrm>
            <a:off x="1156970" y="2757170"/>
            <a:ext cx="9833610" cy="835660"/>
          </a:xfrm>
        </p:spPr>
        <p:txBody>
          <a:bodyPr>
            <a:normAutofit/>
          </a:bodyPr>
          <a:p>
            <a:pPr algn="l"/>
            <a:r>
              <a:rPr lang="zh-CN" altLang="en-US">
                <a:solidFill>
                  <a:schemeClr val="tx1"/>
                </a:solidFill>
              </a:rPr>
              <a:t>第三环节：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闪光如你，青春作答！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rgbClr val="0070C0"/>
                </a:solidFill>
              </a:rPr>
              <a:t>视频《两代人的青春之歌》</a:t>
            </a:r>
            <a:r>
              <a:rPr lang="en-US" altLang="zh-CN">
                <a:solidFill>
                  <a:srgbClr val="0070C0"/>
                </a:solidFill>
              </a:rPr>
              <a:t>4</a:t>
            </a:r>
            <a:r>
              <a:rPr>
                <a:solidFill>
                  <a:srgbClr val="0070C0"/>
                </a:solidFill>
              </a:rPr>
              <a:t>分钟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4" name="内容占位符 3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25" y="1179830"/>
            <a:ext cx="10852150" cy="4932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445">
                <a:solidFill>
                  <a:srgbClr val="0070C0"/>
                </a:solidFill>
                <a:sym typeface="+mn-ea"/>
              </a:rPr>
              <a:t>《两代人的青春之歌》</a:t>
            </a:r>
            <a:endParaRPr lang="zh-CN" altLang="en-US" sz="4445">
              <a:solidFill>
                <a:srgbClr val="0070C0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050298"/>
            <a:ext cx="5283242" cy="5388907"/>
          </a:xfrm>
        </p:spPr>
        <p:txBody>
          <a:bodyPr>
            <a:normAutofit fontScale="90000" lnSpcReduction="10000"/>
          </a:bodyPr>
          <a:p>
            <a:r>
              <a:rPr lang="zh-CN" altLang="en-US" sz="2800"/>
              <a:t>光荣传给新时代的新一辈</a:t>
            </a:r>
            <a:endParaRPr lang="zh-CN" altLang="en-US" sz="2800"/>
          </a:p>
          <a:p>
            <a:r>
              <a:rPr lang="zh-CN" altLang="en-US" sz="2800"/>
              <a:t>凡是过往，皆为序章！</a:t>
            </a:r>
            <a:endParaRPr lang="zh-CN" altLang="en-US" sz="2800"/>
          </a:p>
          <a:p>
            <a:r>
              <a:rPr lang="zh-CN" altLang="en-US" sz="2800"/>
              <a:t>乘风破浪，未来可期！</a:t>
            </a:r>
            <a:endParaRPr lang="zh-CN" altLang="en-US" sz="2800"/>
          </a:p>
          <a:p>
            <a:r>
              <a:rPr lang="zh-CN" altLang="en-US" sz="4800">
                <a:solidFill>
                  <a:srgbClr val="FF0000"/>
                </a:solidFill>
              </a:rPr>
              <a:t>我们就是未来</a:t>
            </a:r>
            <a:r>
              <a:rPr lang="en-US" altLang="zh-CN" sz="4800">
                <a:solidFill>
                  <a:srgbClr val="FF0000"/>
                </a:solidFill>
              </a:rPr>
              <a:t>20</a:t>
            </a:r>
            <a:r>
              <a:rPr sz="4800">
                <a:solidFill>
                  <a:srgbClr val="FF0000"/>
                </a:solidFill>
              </a:rPr>
              <a:t>年的中坚力量！</a:t>
            </a:r>
            <a:endParaRPr sz="4800">
              <a:solidFill>
                <a:srgbClr val="FF0000"/>
              </a:solidFill>
            </a:endParaRPr>
          </a:p>
          <a:p>
            <a:r>
              <a:rPr sz="4800">
                <a:solidFill>
                  <a:srgbClr val="FF0000"/>
                </a:solidFill>
              </a:rPr>
              <a:t>而我们的未来离不开我们的大时代！</a:t>
            </a:r>
            <a:endParaRPr sz="4800">
              <a:solidFill>
                <a:srgbClr val="FF0000"/>
              </a:solidFill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084060" y="952500"/>
            <a:ext cx="3592195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3555">
                <a:solidFill>
                  <a:srgbClr val="0070C0"/>
                </a:solidFill>
              </a:rPr>
              <a:t>歌曲：</a:t>
            </a:r>
            <a:r>
              <a:rPr sz="3555">
                <a:solidFill>
                  <a:srgbClr val="0070C0"/>
                </a:solidFill>
              </a:rPr>
              <a:t>建团百年主题MV《闪光如你》</a:t>
            </a:r>
            <a:endParaRPr sz="3555">
              <a:solidFill>
                <a:srgbClr val="0070C0"/>
              </a:solidFill>
            </a:endParaRPr>
          </a:p>
        </p:txBody>
      </p:sp>
      <p:pic>
        <p:nvPicPr>
          <p:cNvPr id="8" name="内容占位符 7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290" y="1081405"/>
            <a:ext cx="9584055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000">
                <a:solidFill>
                  <a:srgbClr val="0070C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建团百年主题MV《闪光如你》歌词节选</a:t>
            </a:r>
            <a:endParaRPr lang="zh-CN" altLang="en-US" sz="4000">
              <a:solidFill>
                <a:srgbClr val="0070C0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111250"/>
            <a:ext cx="7271385" cy="5387975"/>
          </a:xfr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lang="zh-CN" altLang="en-US" sz="2400" b="1"/>
              <a:t>给 背靠山海 面向红星</a:t>
            </a:r>
            <a:endParaRPr lang="zh-CN" altLang="en-US" sz="2400" b="1"/>
          </a:p>
          <a:p>
            <a:pPr>
              <a:lnSpc>
                <a:spcPct val="100000"/>
              </a:lnSpc>
            </a:pPr>
            <a:r>
              <a:rPr lang="zh-CN" altLang="en-US" sz="2400" b="1"/>
              <a:t>那些写进时代里 闪闪发光的你</a:t>
            </a:r>
            <a:endParaRPr lang="zh-CN" altLang="en-US" sz="2400" b="1"/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在黎明之前 风尘仆仆的你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有不屈的骨气 造梦的志气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朝着光亮去 也教我作光 的延续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 b="1"/>
              <a:t>给 背靠山海 追赶奇迹</a:t>
            </a:r>
            <a:endParaRPr lang="zh-CN" altLang="en-US" sz="2400" b="1"/>
          </a:p>
          <a:p>
            <a:pPr>
              <a:lnSpc>
                <a:spcPct val="100000"/>
              </a:lnSpc>
            </a:pPr>
            <a:r>
              <a:rPr lang="zh-CN" altLang="en-US" sz="2400" b="1"/>
              <a:t>永远相信 这一刻 闪闪发光的我</a:t>
            </a:r>
            <a:endParaRPr lang="zh-CN" altLang="en-US" sz="2400" b="1"/>
          </a:p>
          <a:p>
            <a:pPr>
              <a:lnSpc>
                <a:spcPct val="100000"/>
              </a:lnSpc>
            </a:pPr>
            <a:r>
              <a:rPr lang="zh-CN" altLang="en-US" sz="2400" b="1"/>
              <a:t>也会像那年 翩翩年少的你</a:t>
            </a:r>
            <a:endParaRPr lang="zh-CN" altLang="en-US" sz="2400" b="1"/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有远行的勇气 骄傲的底气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朝着光亮去 也像光一样 回应你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852410" y="952500"/>
            <a:ext cx="3592195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890">
                <a:solidFill>
                  <a:srgbClr val="FF0000"/>
                </a:solidFill>
              </a:rPr>
              <a:t>【思考】</a:t>
            </a:r>
            <a:endParaRPr lang="zh-CN" altLang="en-US" sz="489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58165" y="952500"/>
            <a:ext cx="7638415" cy="5388610"/>
          </a:xfrm>
        </p:spPr>
        <p:txBody>
          <a:bodyPr>
            <a:noAutofit/>
          </a:bodyPr>
          <a:p>
            <a:r>
              <a:rPr lang="zh-CN" altLang="en-US" sz="2000" b="1"/>
              <a:t>当我们放大格局，站在当下中国的时代背景，当今世界正处在百年未有之大变局！</a:t>
            </a:r>
            <a:endParaRPr lang="zh-CN" altLang="en-US" sz="2000" b="1"/>
          </a:p>
          <a:p>
            <a:r>
              <a:rPr lang="zh-CN" altLang="en-US" sz="2000" b="1"/>
              <a:t>俄乌冲突，地缘政治纷争升级，</a:t>
            </a:r>
            <a:endParaRPr lang="zh-CN" altLang="en-US" sz="2000" b="1"/>
          </a:p>
          <a:p>
            <a:r>
              <a:rPr sz="2000" b="1">
                <a:sym typeface="+mn-ea"/>
              </a:rPr>
              <a:t>新冠肆虐，全球疫情不容乐观，</a:t>
            </a:r>
            <a:endParaRPr lang="zh-CN" altLang="en-US" sz="2000" b="1"/>
          </a:p>
          <a:p>
            <a:r>
              <a:rPr sz="2000" b="1">
                <a:sym typeface="+mn-ea"/>
              </a:rPr>
              <a:t>美</a:t>
            </a:r>
            <a:r>
              <a:rPr lang="zh-CN" altLang="en-US" sz="2000" b="1"/>
              <a:t>英澳欧盟不断遏制中国，外交受困，</a:t>
            </a:r>
            <a:endParaRPr lang="zh-CN" altLang="en-US" sz="2000" b="1"/>
          </a:p>
          <a:p>
            <a:r>
              <a:rPr lang="zh-CN" altLang="en-US" sz="2000" b="1"/>
              <a:t>我们坐在这里学习，</a:t>
            </a:r>
            <a:r>
              <a:rPr sz="2000" b="1">
                <a:sym typeface="+mn-ea"/>
              </a:rPr>
              <a:t>面对即将到来的高考，</a:t>
            </a:r>
            <a:endParaRPr lang="zh-CN" altLang="en-US" sz="2000" b="1"/>
          </a:p>
          <a:p>
            <a:r>
              <a:rPr sz="2000" b="1">
                <a:sym typeface="+mn-ea"/>
              </a:rPr>
              <a:t>有些同学或焦虑、或人际关系紧张，</a:t>
            </a:r>
            <a:endParaRPr sz="2000" b="1">
              <a:sym typeface="+mn-ea"/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我们是否过于关注小我？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当我们敞开视野，胸怀祖国，把小我融入大中国，融入大湾区，所谓的焦虑或迷茫是否会转换成源源动力！去创造我们的大未来？</a:t>
            </a:r>
            <a:endParaRPr lang="zh-CN" altLang="en-US" sz="2400" b="1">
              <a:solidFill>
                <a:srgbClr val="FF0000"/>
              </a:solidFill>
            </a:endParaRPr>
          </a:p>
          <a:p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内容占位符 4" descr="src=http___www.hengqin.gov.cn_img_0_1_1800_2286973.jpg&amp;refer=http___www.hengqin.gov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967980" y="1837690"/>
            <a:ext cx="3977640" cy="3182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890">
                <a:solidFill>
                  <a:srgbClr val="FF0000"/>
                </a:solidFill>
              </a:rPr>
              <a:t>【过渡】</a:t>
            </a:r>
            <a:endParaRPr lang="zh-CN" altLang="en-US" sz="489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2098048"/>
            <a:ext cx="5283242" cy="5388907"/>
          </a:xfrm>
        </p:spPr>
        <p:txBody>
          <a:bodyPr/>
          <a:p>
            <a:r>
              <a:rPr lang="zh-CN" altLang="en-US" sz="5400"/>
              <a:t>那我们应该做怎么样的人？</a:t>
            </a:r>
            <a:endParaRPr lang="zh-CN" altLang="en-US" sz="5400"/>
          </a:p>
        </p:txBody>
      </p:sp>
      <p:pic>
        <p:nvPicPr>
          <p:cNvPr id="6" name="内容占位符 5" descr="src=http___pic1.zhimg.com_v2-31fb240b770b6c75fdf2a7a4a025209f_1200x500.jpg&amp;refer=http___pic1.zhimg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8875" y="2178685"/>
            <a:ext cx="5283200" cy="2934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视频《我不想做这样的人》</a:t>
            </a:r>
            <a:r>
              <a:rPr lang="en-US" altLang="zh-CN" sz="4445">
                <a:solidFill>
                  <a:srgbClr val="0070C0"/>
                </a:solidFill>
              </a:rPr>
              <a:t>3</a:t>
            </a:r>
            <a:r>
              <a:rPr sz="4445">
                <a:solidFill>
                  <a:srgbClr val="0070C0"/>
                </a:solidFill>
              </a:rPr>
              <a:t>分钟</a:t>
            </a:r>
            <a:endParaRPr sz="4445">
              <a:solidFill>
                <a:srgbClr val="0070C0"/>
              </a:solidFill>
            </a:endParaRPr>
          </a:p>
        </p:txBody>
      </p:sp>
      <p:pic>
        <p:nvPicPr>
          <p:cNvPr id="4" name="内容占位符 3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25" y="1179830"/>
            <a:ext cx="10852150" cy="4932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3555">
                <a:solidFill>
                  <a:srgbClr val="0070C0"/>
                </a:solidFill>
                <a:sym typeface="+mn-ea"/>
              </a:rPr>
              <a:t>《我不想做这样的人》</a:t>
            </a:r>
            <a:endParaRPr lang="zh-CN" altLang="en-US" sz="3555">
              <a:solidFill>
                <a:srgbClr val="0070C0"/>
              </a:solidFill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69925" y="952500"/>
            <a:ext cx="6706870" cy="5388610"/>
          </a:xfrm>
        </p:spPr>
        <p:txBody>
          <a:bodyPr>
            <a:no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我不想做一个没有同情心的人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一个不讲义气的人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一个没有教养的人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一个半途而废的人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一个遗忘历史的人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我不想 做一个不爱国的人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我不想做一个 口口声声 “一代不如一代”的人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/>
              <a:t>当我变成父母 师长 前辈的时候</a:t>
            </a:r>
            <a:endParaRPr lang="zh-CN" altLang="en-US" sz="2000" b="1"/>
          </a:p>
          <a:p>
            <a:r>
              <a:rPr lang="zh-CN" altLang="en-US" sz="2000" b="1"/>
              <a:t>希望  我的孩子会对我说</a:t>
            </a:r>
            <a:endParaRPr lang="zh-CN" altLang="en-US" sz="2000" b="1"/>
          </a:p>
          <a:p>
            <a:r>
              <a:rPr lang="zh-CN" altLang="en-US" sz="2000" b="1"/>
              <a:t>我想成为你这样的人</a:t>
            </a:r>
            <a:endParaRPr lang="zh-CN" altLang="en-US" sz="2000" b="1"/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739380" y="885190"/>
            <a:ext cx="3592195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暖场视频《奔跑吧，青春！》</a:t>
            </a:r>
            <a:endParaRPr lang="zh-CN" altLang="en-US"/>
          </a:p>
        </p:txBody>
      </p:sp>
      <p:pic>
        <p:nvPicPr>
          <p:cNvPr id="4" name="内容占位符 3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25" y="1179830"/>
            <a:ext cx="10852150" cy="4932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视频《时代之问，青春作答》</a:t>
            </a:r>
            <a:r>
              <a:rPr lang="en-US" altLang="zh-CN" sz="4445">
                <a:solidFill>
                  <a:srgbClr val="0070C0"/>
                </a:solidFill>
              </a:rPr>
              <a:t>4</a:t>
            </a:r>
            <a:r>
              <a:rPr sz="4445">
                <a:solidFill>
                  <a:srgbClr val="0070C0"/>
                </a:solidFill>
              </a:rPr>
              <a:t>分钟</a:t>
            </a:r>
            <a:endParaRPr sz="4445">
              <a:solidFill>
                <a:srgbClr val="0070C0"/>
              </a:solidFill>
            </a:endParaRPr>
          </a:p>
        </p:txBody>
      </p:sp>
      <p:pic>
        <p:nvPicPr>
          <p:cNvPr id="4" name="内容占位符 3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25" y="1179830"/>
            <a:ext cx="10852150" cy="4932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4445">
                <a:solidFill>
                  <a:srgbClr val="0070C0"/>
                </a:solidFill>
                <a:sym typeface="+mn-ea"/>
              </a:rPr>
              <a:t>《时代之问，青春作答》</a:t>
            </a:r>
            <a:endParaRPr lang="zh-CN" altLang="en-US" sz="4445">
              <a:solidFill>
                <a:srgbClr val="0070C0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97870" y="1371608"/>
            <a:ext cx="5283242" cy="5388907"/>
          </a:xfrm>
        </p:spPr>
        <p:txBody>
          <a:bodyPr/>
          <a:p>
            <a:r>
              <a:rPr lang="zh-CN" altLang="en-US" sz="2400">
                <a:solidFill>
                  <a:srgbClr val="FF0000"/>
                </a:solidFill>
              </a:rPr>
              <a:t>青春有理想，国家有希望！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zh-CN" altLang="en-US" sz="2400">
                <a:solidFill>
                  <a:srgbClr val="FF0000"/>
                </a:solidFill>
              </a:rPr>
              <a:t>青春有担当，国家有力量！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zh-CN" altLang="en-US" sz="2400"/>
              <a:t>在人生中出彩！</a:t>
            </a:r>
            <a:endParaRPr lang="zh-CN" altLang="en-US" sz="2400"/>
          </a:p>
          <a:p>
            <a:r>
              <a:rPr lang="zh-CN" altLang="en-US" sz="2400"/>
              <a:t>为青年取得的成就和成绩点赞喝彩，</a:t>
            </a:r>
            <a:endParaRPr lang="zh-CN" altLang="en-US" sz="2400"/>
          </a:p>
          <a:p>
            <a:r>
              <a:rPr lang="zh-CN" altLang="en-US" sz="2400">
                <a:solidFill>
                  <a:srgbClr val="FF0000"/>
                </a:solidFill>
              </a:rPr>
              <a:t>让青年成为中华民族生气勃发，高歌猛进的持久风景</a:t>
            </a:r>
            <a:r>
              <a:rPr lang="en-US" altLang="zh-CN" sz="2400">
                <a:solidFill>
                  <a:srgbClr val="FF0000"/>
                </a:solidFill>
              </a:rPr>
              <a:t>!</a:t>
            </a:r>
            <a:endParaRPr lang="en-US" altLang="zh-CN" sz="2400">
              <a:solidFill>
                <a:srgbClr val="FF0000"/>
              </a:solidFill>
            </a:endParaRPr>
          </a:p>
          <a:p>
            <a:r>
              <a:rPr sz="2400">
                <a:solidFill>
                  <a:srgbClr val="FF0000"/>
                </a:solidFill>
              </a:rPr>
              <a:t>让青年英雄成为驱动中华名族加速迈进伟大复兴的蓬勃力量！</a:t>
            </a:r>
            <a:endParaRPr lang="en-US" altLang="zh-CN" sz="2400">
              <a:solidFill>
                <a:srgbClr val="FF0000"/>
              </a:solidFill>
            </a:endParaRPr>
          </a:p>
          <a:p>
            <a:endParaRPr lang="en-US" altLang="zh-CN" sz="2400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084060" y="952500"/>
            <a:ext cx="3592195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视频《我，就是中国》</a:t>
            </a:r>
            <a:r>
              <a:rPr lang="en-US" altLang="zh-CN" sz="4445">
                <a:solidFill>
                  <a:srgbClr val="0070C0"/>
                </a:solidFill>
              </a:rPr>
              <a:t>3</a:t>
            </a:r>
            <a:r>
              <a:rPr sz="4445">
                <a:solidFill>
                  <a:srgbClr val="0070C0"/>
                </a:solidFill>
              </a:rPr>
              <a:t>分钟</a:t>
            </a:r>
            <a:endParaRPr sz="4445">
              <a:solidFill>
                <a:srgbClr val="0070C0"/>
              </a:solidFill>
            </a:endParaRPr>
          </a:p>
        </p:txBody>
      </p:sp>
      <p:pic>
        <p:nvPicPr>
          <p:cNvPr id="4" name="内容占位符 3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25" y="1179830"/>
            <a:ext cx="10852150" cy="4932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3110">
                <a:solidFill>
                  <a:srgbClr val="0070C0"/>
                </a:solidFill>
                <a:sym typeface="+mn-ea"/>
              </a:rPr>
              <a:t>《我，就是中国》</a:t>
            </a:r>
            <a:endParaRPr lang="zh-CN" altLang="en-US" sz="3110">
              <a:solidFill>
                <a:srgbClr val="0070C0"/>
              </a:solidFill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p>
            <a:r>
              <a:rPr lang="zh-CN" altLang="en-US" sz="2000" b="1"/>
              <a:t>年轻是不信命，年轻是信自己</a:t>
            </a:r>
            <a:endParaRPr lang="zh-CN" altLang="en-US" sz="2000" b="1"/>
          </a:p>
          <a:p>
            <a:r>
              <a:rPr lang="zh-CN" altLang="en-US" sz="2000" b="1"/>
              <a:t>不是相信成功，而是相信不会被打败</a:t>
            </a:r>
            <a:endParaRPr lang="zh-CN" altLang="en-US" sz="2000" b="1"/>
          </a:p>
          <a:p>
            <a:r>
              <a:rPr lang="zh-CN" altLang="en-US" sz="2000" b="1"/>
              <a:t>年轻本该如此，年轻从来如此。</a:t>
            </a:r>
            <a:endParaRPr lang="zh-CN" altLang="en-US" sz="2000" b="1"/>
          </a:p>
          <a:p>
            <a:r>
              <a:rPr lang="zh-CN" altLang="en-US" sz="2000" b="1"/>
              <a:t>一代又一代的相信，才有今天的自信；</a:t>
            </a:r>
            <a:endParaRPr lang="zh-CN" altLang="en-US" sz="2000" b="1"/>
          </a:p>
          <a:p>
            <a:r>
              <a:rPr lang="zh-CN" altLang="en-US" sz="2000" b="1">
                <a:solidFill>
                  <a:srgbClr val="FF0000"/>
                </a:solidFill>
              </a:rPr>
              <a:t>不被世界改变，才能改变世界。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我相信我可以成为我相信的样子，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我是什么样子，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中国就是什么样子！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为自己加油，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因为我，就是中国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084060" y="952500"/>
            <a:ext cx="3592195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4"/>
          </p:nvPr>
        </p:nvSpPr>
        <p:spPr>
          <a:xfrm>
            <a:off x="2862580" y="2164715"/>
            <a:ext cx="7037070" cy="2019935"/>
          </a:xfrm>
        </p:spPr>
        <p:txBody>
          <a:bodyPr>
            <a:normAutofit fontScale="90000"/>
          </a:bodyPr>
          <a:p>
            <a:pPr>
              <a:lnSpc>
                <a:spcPct val="150000"/>
              </a:lnSpc>
            </a:pPr>
            <a:r>
              <a:rPr lang="zh-CN" altLang="en-US" sz="5335"/>
              <a:t>知识改变命运！</a:t>
            </a:r>
            <a:br>
              <a:rPr lang="zh-CN" altLang="en-US" sz="5335"/>
            </a:br>
            <a:r>
              <a:rPr lang="zh-CN" altLang="en-US" sz="5335"/>
              <a:t>知识拯救中国！</a:t>
            </a:r>
            <a:endParaRPr lang="zh-CN" altLang="en-US" sz="5335"/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 idx="14"/>
          </p:nvPr>
        </p:nvSpPr>
        <p:spPr>
          <a:xfrm>
            <a:off x="2580005" y="2785110"/>
            <a:ext cx="7319645" cy="835660"/>
          </a:xfrm>
        </p:spPr>
        <p:txBody>
          <a:bodyPr>
            <a:normAutofit fontScale="90000"/>
          </a:bodyPr>
          <a:p>
            <a:pPr fontAlgn="auto"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努力的人，不怕失败！</a:t>
            </a: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懒惰的人，注定失败！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视频《骄傲的少年》</a:t>
            </a:r>
            <a:r>
              <a:rPr lang="en-US" altLang="zh-CN" sz="4445">
                <a:solidFill>
                  <a:srgbClr val="0070C0"/>
                </a:solidFill>
              </a:rPr>
              <a:t>4</a:t>
            </a:r>
            <a:r>
              <a:rPr sz="4445">
                <a:solidFill>
                  <a:srgbClr val="0070C0"/>
                </a:solidFill>
              </a:rPr>
              <a:t>分钟</a:t>
            </a:r>
            <a:endParaRPr sz="4445">
              <a:solidFill>
                <a:srgbClr val="0070C0"/>
              </a:solidFill>
            </a:endParaRPr>
          </a:p>
        </p:txBody>
      </p:sp>
      <p:pic>
        <p:nvPicPr>
          <p:cNvPr id="4" name="内容占位符 3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25" y="1179830"/>
            <a:ext cx="10852150" cy="4932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3110">
                <a:solidFill>
                  <a:srgbClr val="0070C0"/>
                </a:solidFill>
                <a:sym typeface="+mn-ea"/>
              </a:rPr>
              <a:t>《骄傲的少年》歌词节选</a:t>
            </a:r>
            <a:endParaRPr lang="zh-CN" altLang="en-US" sz="3110">
              <a:solidFill>
                <a:srgbClr val="0070C0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092200"/>
            <a:ext cx="7004050" cy="5388610"/>
          </a:xfrm>
        </p:spPr>
        <p:txBody>
          <a:bodyPr>
            <a:noAutofit/>
          </a:bodyPr>
          <a:p>
            <a:r>
              <a:rPr lang="zh-CN" altLang="en-US" sz="2000" b="1"/>
              <a:t>只要全力以赴就无所谓失败</a:t>
            </a:r>
            <a:endParaRPr lang="zh-CN" altLang="en-US" sz="2000" b="1"/>
          </a:p>
          <a:p>
            <a:r>
              <a:rPr lang="zh-CN" altLang="en-US" sz="2000" b="1"/>
              <a:t>转眼间 一切都已改变</a:t>
            </a:r>
            <a:endParaRPr lang="zh-CN" altLang="en-US" sz="2000" b="1"/>
          </a:p>
          <a:p>
            <a:r>
              <a:rPr lang="zh-CN" altLang="en-US" sz="2000" b="1"/>
              <a:t>新的起点新的世界就在眼前</a:t>
            </a:r>
            <a:endParaRPr lang="zh-CN" altLang="en-US" sz="2000" b="1"/>
          </a:p>
          <a:p>
            <a:r>
              <a:rPr lang="zh-CN" altLang="en-US" sz="2000" b="1"/>
              <a:t>受过伤 也流过了眼泪</a:t>
            </a:r>
            <a:r>
              <a:rPr lang="en-US" altLang="zh-CN" sz="2000" b="1"/>
              <a:t>  </a:t>
            </a:r>
            <a:r>
              <a:rPr lang="zh-CN" altLang="en-US" sz="2000" b="1"/>
              <a:t>为了梦想疯狂这一次又怎样</a:t>
            </a:r>
            <a:endParaRPr lang="zh-CN" altLang="en-US" sz="2000" b="1"/>
          </a:p>
          <a:p>
            <a:r>
              <a:rPr lang="zh-CN" altLang="en-US" sz="2000" b="1">
                <a:solidFill>
                  <a:srgbClr val="FF0000"/>
                </a:solidFill>
              </a:rPr>
              <a:t>奔跑吧 骄傲的少年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年轻的心里面，是坚定的信念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燃烧吧 骄傲的热血</a:t>
            </a:r>
            <a:r>
              <a:rPr lang="en-US" altLang="zh-CN" sz="2000" b="1">
                <a:solidFill>
                  <a:srgbClr val="FF0000"/>
                </a:solidFill>
              </a:rPr>
              <a:t>  </a:t>
            </a:r>
            <a:r>
              <a:rPr lang="zh-CN" altLang="en-US" sz="2000" b="1">
                <a:solidFill>
                  <a:srgbClr val="FF0000"/>
                </a:solidFill>
              </a:rPr>
              <a:t>胜利的歌我要再唱一遍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世界之大 总想要去飞</a:t>
            </a:r>
            <a:r>
              <a:rPr lang="en-US" altLang="zh-CN" sz="2000" b="1">
                <a:solidFill>
                  <a:srgbClr val="FF0000"/>
                </a:solidFill>
              </a:rPr>
              <a:t>  </a:t>
            </a:r>
            <a:r>
              <a:rPr lang="zh-CN" altLang="en-US" sz="2000" b="1">
                <a:solidFill>
                  <a:srgbClr val="FF0000"/>
                </a:solidFill>
              </a:rPr>
              <a:t>就算满身伤痕也不曾后悔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无人喝彩 依然在期待</a:t>
            </a:r>
            <a:r>
              <a:rPr lang="en-US" altLang="zh-CN" sz="2000" b="1">
                <a:solidFill>
                  <a:srgbClr val="FF0000"/>
                </a:solidFill>
              </a:rPr>
              <a:t>  </a:t>
            </a:r>
            <a:r>
              <a:rPr lang="zh-CN" altLang="en-US" sz="2000" b="1">
                <a:solidFill>
                  <a:srgbClr val="FF0000"/>
                </a:solidFill>
              </a:rPr>
              <a:t>雨后的彩虹它是那样的精彩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5" name="内容占位符 4" descr="微信图片_2021050612013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180580" y="1354455"/>
            <a:ext cx="4634865" cy="3475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890">
                <a:solidFill>
                  <a:srgbClr val="0070C0"/>
                </a:solidFill>
              </a:rPr>
              <a:t>何为读书之用？</a:t>
            </a:r>
            <a:endParaRPr lang="zh-CN" altLang="en-US" sz="489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120140"/>
            <a:ext cx="6891020" cy="5388610"/>
          </a:xfrm>
        </p:spPr>
        <p:txBody>
          <a:bodyPr>
            <a:normAutofit/>
          </a:bodyPr>
          <a:p>
            <a:r>
              <a:rPr lang="zh-CN" altLang="en-US" sz="2800"/>
              <a:t>84岁的钟南山，有院士的专业，有战士的勇猛，更有国士的担当。</a:t>
            </a:r>
            <a:r>
              <a:rPr lang="zh-CN" altLang="en-US" sz="2800">
                <a:solidFill>
                  <a:srgbClr val="FF0000"/>
                </a:solidFill>
              </a:rPr>
              <a:t>而我们作为高三的学习，除了努力学习考取理想成绩，更应在这场特殊战斗中思考人生价值。</a:t>
            </a:r>
            <a:r>
              <a:rPr lang="zh-CN" altLang="en-US" sz="2800"/>
              <a:t>知识渊博，专业过硬；悬壶济世，心怀悲悯；用于担责，敢说真话；义无反顾，不怕牺牲；救民于水火，救国于危难……我们一直在寻找读书之用，教育之本，或许这就是吧。</a:t>
            </a:r>
            <a:endParaRPr lang="zh-CN" altLang="en-US" sz="2800"/>
          </a:p>
        </p:txBody>
      </p:sp>
      <p:pic>
        <p:nvPicPr>
          <p:cNvPr id="5" name="内容占位符 4" descr="src=http___dingyue.ws.126.net_2020_0520_f6b94865j00qalunh001ec000hs00kzc.jpg&amp;refer=http___dingyue.ws.12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733665" y="952500"/>
            <a:ext cx="3430270" cy="40474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视频：</a:t>
            </a:r>
            <a:r>
              <a:rPr sz="4445">
                <a:solidFill>
                  <a:srgbClr val="0070C0"/>
                </a:solidFill>
              </a:rPr>
              <a:t>为热爱而拼！大小“苏神”梦幻联动</a:t>
            </a:r>
            <a:endParaRPr sz="4445">
              <a:solidFill>
                <a:srgbClr val="0070C0"/>
              </a:solidFill>
            </a:endParaRPr>
          </a:p>
        </p:txBody>
      </p:sp>
      <p:pic>
        <p:nvPicPr>
          <p:cNvPr id="5" name="内容占位符 4">
            <a:hlinkClick r:id="rId1" action="ppaction://hlinkfil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135" y="1129665"/>
            <a:ext cx="9584055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《奔跑吧，青春！》歌词节选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000" b="1"/>
              <a:t>青春无需彩排一路高歌走过来</a:t>
            </a:r>
            <a:endParaRPr lang="zh-CN" altLang="en-US" sz="2000" b="1"/>
          </a:p>
          <a:p>
            <a:r>
              <a:rPr lang="zh-CN" altLang="en-US" sz="2000" b="1"/>
              <a:t>拼搏奋斗趁现在</a:t>
            </a:r>
            <a:endParaRPr lang="zh-CN" altLang="en-US" sz="2000" b="1"/>
          </a:p>
          <a:p>
            <a:r>
              <a:rPr lang="zh-CN" altLang="en-US" sz="2000" b="1"/>
              <a:t>每一次跌倒 都不是失败</a:t>
            </a:r>
            <a:endParaRPr lang="zh-CN" altLang="en-US" sz="2000" b="1"/>
          </a:p>
          <a:p>
            <a:r>
              <a:rPr lang="zh-CN" altLang="en-US" sz="2000" b="1"/>
              <a:t>每一张笑脸期待如期盛开</a:t>
            </a:r>
            <a:endParaRPr lang="zh-CN" altLang="en-US" sz="2000" b="1"/>
          </a:p>
          <a:p>
            <a:r>
              <a:rPr lang="zh-CN" altLang="en-US" sz="2000" b="1">
                <a:solidFill>
                  <a:srgbClr val="FF0000"/>
                </a:solidFill>
              </a:rPr>
              <a:t>莫等闲让热血把命运主宰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强国这一代激情澎湃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/>
              <a:t>跨峻岭山脉 奔星辰大海</a:t>
            </a:r>
            <a:endParaRPr lang="zh-CN" altLang="en-US" sz="2000" b="1"/>
          </a:p>
          <a:p>
            <a:r>
              <a:rPr lang="zh-CN" altLang="en-US" sz="2000" b="1">
                <a:solidFill>
                  <a:srgbClr val="FF0000"/>
                </a:solidFill>
              </a:rPr>
              <a:t>我们对世界告白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年轻的心会给</a:t>
            </a:r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中华民族新的未来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9190" y="-135255"/>
            <a:ext cx="5042535" cy="75641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890">
                <a:solidFill>
                  <a:srgbClr val="0070C0"/>
                </a:solidFill>
              </a:rPr>
              <a:t>无热爱，不青春！</a:t>
            </a:r>
            <a:endParaRPr lang="zh-CN" altLang="en-US" sz="489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41020" y="1289685"/>
            <a:ext cx="5697855" cy="5067300"/>
          </a:xfrm>
        </p:spPr>
        <p:txBody>
          <a:bodyPr>
            <a:noAutofit/>
          </a:bodyPr>
          <a:p>
            <a:r>
              <a:rPr lang="zh-CN" altLang="en-US" sz="2800"/>
              <a:t>我能跑多快？</a:t>
            </a:r>
            <a:endParaRPr lang="zh-CN" altLang="en-US" sz="2800"/>
          </a:p>
          <a:p>
            <a:r>
              <a:rPr lang="zh-CN" altLang="en-US" sz="2800"/>
              <a:t>我能跳多高？</a:t>
            </a:r>
            <a:endParaRPr lang="zh-CN" altLang="en-US" sz="2800"/>
          </a:p>
          <a:p>
            <a:r>
              <a:rPr lang="zh-CN" altLang="en-US" sz="2800"/>
              <a:t>答案是不知道。</a:t>
            </a:r>
            <a:endParaRPr lang="zh-CN" altLang="en-US" sz="2800"/>
          </a:p>
          <a:p>
            <a:r>
              <a:rPr lang="zh-CN" altLang="en-US" sz="2800">
                <a:solidFill>
                  <a:srgbClr val="FF0000"/>
                </a:solidFill>
              </a:rPr>
              <a:t>苏炳添和苏翊鸣一次次重复着，</a:t>
            </a:r>
            <a:endParaRPr lang="zh-CN" altLang="en-US" sz="2800">
              <a:solidFill>
                <a:srgbClr val="FF0000"/>
              </a:solidFill>
            </a:endParaRPr>
          </a:p>
          <a:p>
            <a:r>
              <a:rPr lang="zh-CN" altLang="en-US" sz="2800">
                <a:solidFill>
                  <a:srgbClr val="FF0000"/>
                </a:solidFill>
              </a:rPr>
              <a:t>直到创造历史的那一刻。</a:t>
            </a:r>
            <a:endParaRPr lang="zh-CN" altLang="en-US" sz="2800">
              <a:solidFill>
                <a:srgbClr val="FF0000"/>
              </a:solidFill>
            </a:endParaRPr>
          </a:p>
          <a:p>
            <a:r>
              <a:rPr lang="zh-CN" altLang="en-US" sz="2800">
                <a:solidFill>
                  <a:srgbClr val="FF0000"/>
                </a:solidFill>
              </a:rPr>
              <a:t>青春路上，愿每一个你都能像他们一样，</a:t>
            </a:r>
            <a:endParaRPr lang="zh-CN" altLang="en-US" sz="2800">
              <a:solidFill>
                <a:srgbClr val="FF0000"/>
              </a:solidFill>
            </a:endParaRPr>
          </a:p>
          <a:p>
            <a:r>
              <a:rPr lang="zh-CN" altLang="en-US" sz="2800">
                <a:solidFill>
                  <a:srgbClr val="FF0000"/>
                </a:solidFill>
              </a:rPr>
              <a:t>不辜负自己的努力，为梦想而拼！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8875" y="2161540"/>
            <a:ext cx="5283200" cy="2969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5335">
                <a:solidFill>
                  <a:srgbClr val="FF0000"/>
                </a:solidFill>
              </a:rPr>
              <a:t>集体宣誓</a:t>
            </a:r>
            <a:endParaRPr lang="zh-CN" altLang="en-US" sz="5335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148088"/>
            <a:ext cx="5283242" cy="5388907"/>
          </a:xfrm>
        </p:spPr>
        <p:txBody>
          <a:bodyPr/>
          <a:p>
            <a:r>
              <a:rPr lang="zh-CN" altLang="en-US" sz="2400" b="1"/>
              <a:t>十五珠峰，</a:t>
            </a:r>
            <a:endParaRPr lang="zh-CN" altLang="en-US" sz="2400" b="1"/>
          </a:p>
          <a:p>
            <a:r>
              <a:rPr lang="zh-CN" altLang="en-US" sz="2400" b="1"/>
              <a:t>勇于攀登！</a:t>
            </a:r>
            <a:endParaRPr lang="zh-CN" altLang="en-US" sz="2400" b="1"/>
          </a:p>
          <a:p>
            <a:r>
              <a:rPr lang="zh-CN" altLang="en-US" sz="2400" b="1"/>
              <a:t>我要成功，</a:t>
            </a:r>
            <a:endParaRPr lang="zh-CN" altLang="en-US" sz="2400" b="1"/>
          </a:p>
          <a:p>
            <a:r>
              <a:rPr lang="zh-CN" altLang="en-US" sz="2400" b="1"/>
              <a:t>我能成功！</a:t>
            </a:r>
            <a:endParaRPr lang="zh-CN" altLang="en-US" sz="2400" b="1"/>
          </a:p>
          <a:p>
            <a:r>
              <a:rPr lang="zh-CN" altLang="en-US" sz="2400" b="1"/>
              <a:t>奋斗30天，</a:t>
            </a:r>
            <a:endParaRPr lang="zh-CN" altLang="en-US" sz="2400" b="1"/>
          </a:p>
          <a:p>
            <a:r>
              <a:rPr lang="zh-CN" altLang="en-US" sz="2400" b="1"/>
              <a:t>冲刺30天！</a:t>
            </a:r>
            <a:endParaRPr lang="zh-CN" altLang="en-US" sz="2400" b="1"/>
          </a:p>
          <a:p>
            <a:r>
              <a:rPr lang="zh-CN" altLang="en-US" sz="2400" b="1"/>
              <a:t>为实现自我价值而拼！</a:t>
            </a:r>
            <a:endParaRPr lang="zh-CN" altLang="en-US" sz="2400" b="1"/>
          </a:p>
          <a:p>
            <a:r>
              <a:rPr lang="zh-CN" altLang="en-US" sz="2400" b="1"/>
              <a:t>为湾区展翅腾飞而拼！</a:t>
            </a:r>
            <a:endParaRPr lang="zh-CN" altLang="en-US" sz="2400" b="1"/>
          </a:p>
          <a:p>
            <a:r>
              <a:rPr lang="zh-CN" altLang="en-US" sz="2400" b="1"/>
              <a:t>为祖国伟大复兴而拼！</a:t>
            </a:r>
            <a:endParaRPr lang="zh-CN" altLang="en-US" sz="2400" b="1"/>
          </a:p>
        </p:txBody>
      </p:sp>
      <p:pic>
        <p:nvPicPr>
          <p:cNvPr id="5" name="图片 4" descr="微信图片_202105061203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3955" y="0"/>
            <a:ext cx="8128635" cy="2070100"/>
          </a:xfrm>
          <a:prstGeom prst="rect">
            <a:avLst/>
          </a:prstGeom>
        </p:spPr>
      </p:pic>
      <p:sp>
        <p:nvSpPr>
          <p:cNvPr id="4" name="内容占位符 3"/>
          <p:cNvSpPr/>
          <p:nvPr>
            <p:ph sz="half" idx="2"/>
          </p:nvPr>
        </p:nvSpPr>
        <p:spPr>
          <a:xfrm>
            <a:off x="6238875" y="3284220"/>
            <a:ext cx="5283200" cy="3056890"/>
          </a:xfrm>
        </p:spPr>
        <p:txBody>
          <a:bodyPr/>
          <a:p>
            <a:pPr algn="ctr"/>
            <a:r>
              <a:rPr lang="zh-CN" altLang="en-US" sz="7200"/>
              <a:t>此处放班级合照</a:t>
            </a:r>
            <a:endParaRPr lang="zh-CN" altLang="en-US" sz="7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4007" y="538484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 sz="6665">
                <a:solidFill>
                  <a:srgbClr val="FF0000"/>
                </a:solidFill>
              </a:rPr>
              <a:t>签名墙</a:t>
            </a:r>
            <a:endParaRPr lang="zh-CN" altLang="en-US" sz="6665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434465"/>
            <a:ext cx="5283200" cy="4906645"/>
          </a:xfrm>
        </p:spPr>
        <p:txBody>
          <a:bodyPr/>
          <a:p>
            <a:pPr>
              <a:lnSpc>
                <a:spcPct val="150000"/>
              </a:lnSpc>
            </a:pPr>
            <a:r>
              <a:rPr lang="zh-CN" altLang="en-US" sz="4000"/>
              <a:t>请在签名墙上写上自己的名字，为高考书写自己的誓言！</a:t>
            </a:r>
            <a:endParaRPr lang="zh-CN" altLang="en-US" sz="4000"/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</p:nvPr>
        </p:nvPicPr>
        <p:blipFill>
          <a:blip r:embed="rId1"/>
          <a:srcRect b="9251"/>
          <a:stretch>
            <a:fillRect/>
          </a:stretch>
        </p:blipFill>
        <p:spPr>
          <a:xfrm>
            <a:off x="6440170" y="980440"/>
            <a:ext cx="4879340" cy="48901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751840" y="2286000"/>
            <a:ext cx="6828790" cy="970915"/>
          </a:xfrm>
        </p:spPr>
        <p:txBody>
          <a:bodyPr>
            <a:normAutofit fontScale="90000"/>
          </a:bodyPr>
          <a:p>
            <a:r>
              <a:rPr lang="zh-CN" altLang="en-US" dirty="0"/>
              <a:t>只争朝夕，不负韶华！</a:t>
            </a:r>
            <a:br>
              <a:rPr lang="zh-CN" altLang="en-US" dirty="0"/>
            </a:br>
            <a:br>
              <a:rPr lang="zh-CN" altLang="en-US" dirty="0"/>
            </a:br>
            <a:r>
              <a:rPr lang="zh-CN" altLang="en-US" dirty="0"/>
              <a:t>担起责任，为我中华！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4890">
                <a:solidFill>
                  <a:srgbClr val="FF0000"/>
                </a:solidFill>
              </a:rPr>
              <a:t>版权声明：</a:t>
            </a:r>
            <a:endParaRPr lang="zh-CN" altLang="en-US" sz="4890">
              <a:solidFill>
                <a:srgbClr val="FF0000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666750" y="1588135"/>
            <a:ext cx="10361295" cy="440436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本人发表在公众号的原创文章、课件、图片等内容，</a:t>
            </a:r>
            <a:r>
              <a:rPr lang="zh-CN" altLang="en-US" sz="27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仅做日常使用，禁止其他用户拿来做商业用途，禁止用来上公开课或比赛课，否则将举报维权。</a:t>
            </a:r>
            <a:endParaRPr lang="zh-CN" altLang="en-US" sz="27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转载本文需经本人同意，引用需注明出处。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本节班会部分图文来自网络等，如有侵权请联系删除。</a:t>
            </a: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本班会版权归工作室所有。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9882" y="808359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 sz="3555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扫码关注：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孙钦强名班主任工作室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55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公众号</a:t>
            </a:r>
            <a:endParaRPr lang="zh-CN" altLang="en-US" sz="355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882015" y="2599690"/>
            <a:ext cx="6343015" cy="3404235"/>
          </a:xfrm>
        </p:spPr>
        <p:txBody>
          <a:bodyPr>
            <a:normAutofit/>
          </a:bodyPr>
          <a:p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更多内容请扫描关注公众号，让我们共同成长！</a:t>
            </a:r>
            <a:endParaRPr lang="zh-CN" altLang="en-US" sz="4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 dir="d"/>
      </p:transition>
    </mc:Choice>
    <mc:Fallback>
      <p:transition spd="slow">
        <p:wipe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 idx="14"/>
          </p:nvPr>
        </p:nvSpPr>
        <p:spPr>
          <a:xfrm>
            <a:off x="1598295" y="2757170"/>
            <a:ext cx="10225405" cy="835660"/>
          </a:xfrm>
        </p:spPr>
        <p:txBody>
          <a:bodyPr>
            <a:normAutofit fontScale="90000"/>
          </a:bodyPr>
          <a:p>
            <a:pPr algn="l"/>
            <a:r>
              <a:rPr lang="zh-CN" altLang="en-US" sz="6000"/>
              <a:t>第一环节：</a:t>
            </a:r>
            <a:br>
              <a:rPr lang="zh-CN" altLang="en-US" sz="6000"/>
            </a:br>
            <a:r>
              <a:rPr lang="zh-CN" altLang="en-US" sz="6000"/>
              <a:t>我的闪光时刻，我的冲刺</a:t>
            </a:r>
            <a:r>
              <a:rPr lang="en-US" altLang="zh-CN" sz="6000"/>
              <a:t>30</a:t>
            </a:r>
            <a:r>
              <a:rPr lang="zh-CN" altLang="en-US" sz="6000"/>
              <a:t>天。</a:t>
            </a:r>
            <a:endParaRPr lang="zh-CN" altLang="en-US" sz="6000"/>
          </a:p>
        </p:txBody>
      </p:sp>
      <p:sp>
        <p:nvSpPr>
          <p:cNvPr id="3" name="文本框 2"/>
          <p:cNvSpPr txBox="1"/>
          <p:nvPr/>
        </p:nvSpPr>
        <p:spPr>
          <a:xfrm>
            <a:off x="1156970" y="4647565"/>
            <a:ext cx="94253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/>
              <a:t>备注：</a:t>
            </a:r>
            <a:endParaRPr lang="zh-CN" altLang="en-US" sz="2400"/>
          </a:p>
          <a:p>
            <a:pPr algn="l"/>
            <a:r>
              <a:rPr lang="en-US" altLang="zh-CN" sz="2400"/>
              <a:t>1</a:t>
            </a:r>
            <a:r>
              <a:rPr lang="zh-CN" altLang="en-US" sz="2400"/>
              <a:t>：</a:t>
            </a:r>
            <a:r>
              <a:rPr sz="2400">
                <a:sym typeface="+mn-ea"/>
              </a:rPr>
              <a:t>每人</a:t>
            </a:r>
            <a:r>
              <a:rPr lang="zh-CN" sz="2400">
                <a:sym typeface="+mn-ea"/>
              </a:rPr>
              <a:t>提前</a:t>
            </a:r>
            <a:r>
              <a:rPr sz="2400">
                <a:sym typeface="+mn-ea"/>
              </a:rPr>
              <a:t>给自己回信，主题就是我的励志时刻，我的冲刺30天。</a:t>
            </a:r>
            <a:endParaRPr sz="2400"/>
          </a:p>
          <a:p>
            <a:pPr algn="l"/>
            <a:r>
              <a:rPr lang="en-US" sz="2400"/>
              <a:t>2</a:t>
            </a:r>
            <a:r>
              <a:rPr lang="zh-CN" altLang="en-US" sz="2400"/>
              <a:t>：</a:t>
            </a:r>
            <a:r>
              <a:rPr lang="en-US" sz="2400"/>
              <a:t>:</a:t>
            </a:r>
            <a:r>
              <a:rPr sz="2400">
                <a:sym typeface="+mn-ea"/>
              </a:rPr>
              <a:t>每个宿舍</a:t>
            </a:r>
            <a:r>
              <a:rPr lang="zh-CN" sz="2400">
                <a:sym typeface="+mn-ea"/>
              </a:rPr>
              <a:t>选</a:t>
            </a:r>
            <a:r>
              <a:rPr sz="2400">
                <a:sym typeface="+mn-ea"/>
              </a:rPr>
              <a:t>4位同学分享励志时刻和未来30天的梦想计划</a:t>
            </a:r>
            <a:r>
              <a:rPr lang="zh-CN" sz="2400">
                <a:sym typeface="+mn-ea"/>
              </a:rPr>
              <a:t>。</a:t>
            </a:r>
            <a:endParaRPr lang="zh-CN" sz="240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 idx="14"/>
          </p:nvPr>
        </p:nvSpPr>
        <p:spPr>
          <a:xfrm>
            <a:off x="3573145" y="2757170"/>
            <a:ext cx="6120130" cy="835660"/>
          </a:xfrm>
        </p:spPr>
        <p:txBody>
          <a:bodyPr>
            <a:normAutofit fontScale="90000"/>
          </a:bodyPr>
          <a:p>
            <a:r>
              <a:rPr lang="zh-CN" altLang="en-US"/>
              <a:t>第二环节：宿舍表决心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56970" y="4966970"/>
            <a:ext cx="93783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/>
              <a:t>备注：每个宿舍先集体喊出宿舍冲刺口号，然后摆出集体</a:t>
            </a:r>
            <a:r>
              <a:rPr lang="en-US" altLang="zh-CN" sz="2400"/>
              <a:t>pose</a:t>
            </a:r>
            <a:r>
              <a:rPr lang="zh-CN" altLang="en-US" sz="2400"/>
              <a:t>拍照！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4445"/>
              <a:t>302</a:t>
            </a:r>
            <a:r>
              <a:rPr sz="4445"/>
              <a:t>宿舍</a:t>
            </a:r>
            <a:endParaRPr sz="4445"/>
          </a:p>
        </p:txBody>
      </p:sp>
      <p:pic>
        <p:nvPicPr>
          <p:cNvPr id="4" name="内容占位符 3" descr="302宿舍"/>
          <p:cNvPicPr>
            <a:picLocks noChangeAspect="1"/>
          </p:cNvPicPr>
          <p:nvPr>
            <p:ph idx="4294967295"/>
          </p:nvPr>
        </p:nvPicPr>
        <p:blipFill>
          <a:blip r:embed="rId1"/>
          <a:srcRect t="56172"/>
          <a:stretch>
            <a:fillRect/>
          </a:stretch>
        </p:blipFill>
        <p:spPr>
          <a:xfrm>
            <a:off x="1652270" y="1471295"/>
            <a:ext cx="7894955" cy="4646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404  405男生宿舍"/>
          <p:cNvPicPr>
            <a:picLocks noChangeAspect="1"/>
          </p:cNvPicPr>
          <p:nvPr>
            <p:ph idx="1"/>
          </p:nvPr>
        </p:nvPicPr>
        <p:blipFill>
          <a:blip r:embed="rId1"/>
          <a:srcRect l="70300" t="60264"/>
          <a:stretch>
            <a:fillRect/>
          </a:stretch>
        </p:blipFill>
        <p:spPr>
          <a:xfrm>
            <a:off x="3295650" y="1256665"/>
            <a:ext cx="5809615" cy="51841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332109"/>
            <a:ext cx="10852237" cy="441964"/>
          </a:xfrm>
        </p:spPr>
        <p:txBody>
          <a:bodyPr>
            <a:normAutofit fontScale="90000"/>
          </a:bodyPr>
          <a:p>
            <a:r>
              <a:rPr lang="en-US" altLang="zh-CN" sz="4445"/>
              <a:t>404</a:t>
            </a:r>
            <a:r>
              <a:rPr sz="4445"/>
              <a:t>宿舍</a:t>
            </a:r>
            <a:endParaRPr sz="4445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高考心语</a:t>
            </a:r>
            <a:endParaRPr lang="zh-CN" altLang="en-US" sz="4445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203960"/>
            <a:ext cx="5720715" cy="5388610"/>
          </a:xfrm>
        </p:spPr>
        <p:txBody>
          <a:bodyPr/>
          <a:p>
            <a:r>
              <a:rPr lang="zh-CN" altLang="en-US" sz="2800"/>
              <a:t>“备考就像在黑屋子里洗衣服，你不知道洗干净了没有，只能一遍一遍地去洗。</a:t>
            </a:r>
            <a:r>
              <a:rPr lang="zh-CN" altLang="en-US" sz="2800">
                <a:solidFill>
                  <a:srgbClr val="FF0000"/>
                </a:solidFill>
              </a:rPr>
              <a:t>等到走上考场，灯光亮了。你会发现，只要你认真洗过了，那件衣服就会光亮如新。而以后，每次穿这件衣服，你都会想起那段岁月。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</p:nvPr>
        </p:nvPicPr>
        <p:blipFill>
          <a:blip r:embed="rId1"/>
          <a:srcRect t="23827"/>
          <a:stretch>
            <a:fillRect/>
          </a:stretch>
        </p:blipFill>
        <p:spPr>
          <a:xfrm>
            <a:off x="7051040" y="1292225"/>
            <a:ext cx="4123055" cy="48907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4445">
                <a:solidFill>
                  <a:srgbClr val="0070C0"/>
                </a:solidFill>
              </a:rPr>
              <a:t>高考心语</a:t>
            </a:r>
            <a:endParaRPr lang="zh-CN" altLang="en-US" sz="4445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203960"/>
            <a:ext cx="5720715" cy="5388610"/>
          </a:xfrm>
        </p:spPr>
        <p:txBody>
          <a:bodyPr/>
          <a:p>
            <a:r>
              <a:rPr lang="zh-CN" altLang="en-US" sz="3600"/>
              <a:t>“你现在所经历的‘寒冬’，看似沉寂，实则暗潮涌动。一切生长都在沉默中进行，你只需要努力生长， 时间会带你去你最想要去的地方。”</a:t>
            </a:r>
            <a:endParaRPr lang="zh-CN" altLang="en-US" sz="3600"/>
          </a:p>
        </p:txBody>
      </p:sp>
      <p:pic>
        <p:nvPicPr>
          <p:cNvPr id="5" name="内容占位符 4" descr="微信图片_20210506171157"/>
          <p:cNvPicPr>
            <a:picLocks noChangeAspect="1"/>
          </p:cNvPicPr>
          <p:nvPr>
            <p:ph sz="half" idx="2"/>
          </p:nvPr>
        </p:nvPicPr>
        <p:blipFill>
          <a:blip r:embed="rId1"/>
          <a:srcRect t="29602"/>
          <a:stretch>
            <a:fillRect/>
          </a:stretch>
        </p:blipFill>
        <p:spPr>
          <a:xfrm>
            <a:off x="7308215" y="1387475"/>
            <a:ext cx="3830955" cy="47955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707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707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7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3、7、9、10、11、13、14、15、16、17、19、21、23、27、30、3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科技，超越梦想"/>
  <p:tag name="KSO_WM_TEMPLATE_CATEGORY" val="custom"/>
  <p:tag name="KSO_WM_TEMPLATE_INDEX" val="20204707"/>
  <p:tag name="KSO_WM_UNIT_ID" val="custom20204707_1*a*1"/>
  <p:tag name="KSO_WM_UNIT_ISNUMDGMTITLE" val="0"/>
</p:tagLst>
</file>

<file path=ppt/tags/tag142.xml><?xml version="1.0" encoding="utf-8"?>
<p:tagLst xmlns:p="http://schemas.openxmlformats.org/presentationml/2006/main">
  <p:tag name="KSO_WM_UNIT_ISCONTENTS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LAYERLEVEL" val="1"/>
  <p:tag name="KSO_WM_TAG_VERSION" val="1.0"/>
  <p:tag name="KSO_WM_BEAUTIFY_FLAG" val="#wm#"/>
  <p:tag name="KSO_WM_UNIT_PRESET_TEXT" val="单击此处添加副标题内容"/>
  <p:tag name="KSO_WM_TEMPLATE_CATEGORY" val="custom"/>
  <p:tag name="KSO_WM_TEMPLATE_INDEX" val="20204707"/>
  <p:tag name="KSO_WM_UNIT_ID" val="custom20204707_1*b*1"/>
  <p:tag name="KSO_WM_UNIT_ISNUMDGMTITLE" val="0"/>
</p:tagLst>
</file>

<file path=ppt/tags/tag143.xml><?xml version="1.0" encoding="utf-8"?>
<p:tagLst xmlns:p="http://schemas.openxmlformats.org/presentationml/2006/main">
  <p:tag name="KSO_WM_TEMPLATE_THUMBS_INDEX" val="1、3、7、9、10、11、13、14、15、16、17、19、21、23、27、30、31"/>
  <p:tag name="KSO_WM_SLIDE_ID" val="custom20204707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4707"/>
  <p:tag name="KSO_WM_SLIDE_LAYOUT" val="a_b"/>
  <p:tag name="KSO_WM_SLIDE_LAYOUT_CNT" val="1_1"/>
  <p:tag name="KSO_WM_TEMPLATE_MASTER_TYPE" val="1"/>
  <p:tag name="KSO_WM_TEMPLATE_COLOR_TYPE" val="1"/>
  <p:tag name="KSO_WM_TEMPLATE_MASTER_THUMB_INDEX" val="12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4707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科技，超越梦想"/>
  <p:tag name="KSO_WM_TEMPLATE_CATEGORY" val="custom"/>
  <p:tag name="KSO_WM_TEMPLATE_INDEX" val="20204707"/>
  <p:tag name="KSO_WM_UNIT_ID" val="custom20204707_1*a*1"/>
  <p:tag name="KSO_WM_UNIT_ISNUMDGMTITLE" val="0"/>
</p:tagLst>
</file>

<file path=ppt/tags/tag172.xml><?xml version="1.0" encoding="utf-8"?>
<p:tagLst xmlns:p="http://schemas.openxmlformats.org/presentationml/2006/main">
  <p:tag name="KSO_WM_TEMPLATE_THUMBS_INDEX" val="1、3、7、9、10、11、13、14、15、16、17、19、21、23、27、30、31"/>
  <p:tag name="KSO_WM_SLIDE_ID" val="custom20204707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4707"/>
  <p:tag name="KSO_WM_SLIDE_LAYOUT" val="a_b"/>
  <p:tag name="KSO_WM_SLIDE_LAYOUT_CNT" val="1_1"/>
  <p:tag name="KSO_WM_TEMPLATE_MASTER_TYPE" val="1"/>
  <p:tag name="KSO_WM_TEMPLATE_COLOR_TYPE" val="1"/>
  <p:tag name="KSO_WM_TEMPLATE_MASTER_THUMB_INDEX" val="12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175.xml><?xml version="1.0" encoding="utf-8"?>
<p:tagLst xmlns:p="http://schemas.openxmlformats.org/presentationml/2006/main">
  <p:tag name="COMMONDATA" val="eyJoZGlkIjoiYjg1NTE3Yjg1Njg5Mzg5MGFlZjE0ZmY3MjM5MDI4YzI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609">
      <a:dk1>
        <a:srgbClr val="000000"/>
      </a:dk1>
      <a:lt1>
        <a:srgbClr val="FFFFFF"/>
      </a:lt1>
      <a:dk2>
        <a:srgbClr val="EAEAF1"/>
      </a:dk2>
      <a:lt2>
        <a:srgbClr val="FCFCFD"/>
      </a:lt2>
      <a:accent1>
        <a:srgbClr val="3B43A6"/>
      </a:accent1>
      <a:accent2>
        <a:srgbClr val="58419C"/>
      </a:accent2>
      <a:accent3>
        <a:srgbClr val="6D3E90"/>
      </a:accent3>
      <a:accent4>
        <a:srgbClr val="803C84"/>
      </a:accent4>
      <a:accent5>
        <a:srgbClr val="903876"/>
      </a:accent5>
      <a:accent6>
        <a:srgbClr val="9E366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2222</Words>
  <Application>WPS 演示</Application>
  <PresentationFormat>宽屏</PresentationFormat>
  <Paragraphs>196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汉仪旗黑-85S</vt:lpstr>
      <vt:lpstr>黑体</vt:lpstr>
      <vt:lpstr>Arial Unicode MS</vt:lpstr>
      <vt:lpstr>1_Office 主题​​</vt:lpstr>
      <vt:lpstr> 我的闪光时刻，         我的冲刺30天！</vt:lpstr>
      <vt:lpstr>暖场视频《奔跑吧，青春！》</vt:lpstr>
      <vt:lpstr>《奔跑吧，青春！》歌词节选</vt:lpstr>
      <vt:lpstr>第一环节： 我的闪光时刻，我的冲刺30天。</vt:lpstr>
      <vt:lpstr>第二环节：宿舍表决心</vt:lpstr>
      <vt:lpstr>302宿舍</vt:lpstr>
      <vt:lpstr>404宿舍</vt:lpstr>
      <vt:lpstr>高考心语</vt:lpstr>
      <vt:lpstr>高考心语</vt:lpstr>
      <vt:lpstr>高考心语</vt:lpstr>
      <vt:lpstr>第三环节：闪光如你，青春作答！</vt:lpstr>
      <vt:lpstr>视频《两代人的青春之歌》4分钟</vt:lpstr>
      <vt:lpstr>《两代人的青春之歌》</vt:lpstr>
      <vt:lpstr>歌曲：建团百年主题MV《闪光如你》</vt:lpstr>
      <vt:lpstr>建团百年主题MV《闪光如你》歌词节选</vt:lpstr>
      <vt:lpstr>【思考】</vt:lpstr>
      <vt:lpstr>【过渡】</vt:lpstr>
      <vt:lpstr>视频《我不想做这样的人》3分钟</vt:lpstr>
      <vt:lpstr>《我不想做这样的人》</vt:lpstr>
      <vt:lpstr>视频《时代之问，青春作答》4分钟</vt:lpstr>
      <vt:lpstr>《时代之问，青春作答》</vt:lpstr>
      <vt:lpstr>视频《我，就是中国》3分钟</vt:lpstr>
      <vt:lpstr>《我，就是中国》</vt:lpstr>
      <vt:lpstr>知识改变命运！ 知识拯救中国！</vt:lpstr>
      <vt:lpstr>努力的人，不怕失败！ 懒惰的人，注定失败！</vt:lpstr>
      <vt:lpstr>视频《骄傲的少年》4分钟</vt:lpstr>
      <vt:lpstr>《骄傲的少年》歌词节选</vt:lpstr>
      <vt:lpstr>何为读书之用？</vt:lpstr>
      <vt:lpstr>视频：为热爱而拼！大小“苏神”梦幻联动</vt:lpstr>
      <vt:lpstr>无热爱，不青春！</vt:lpstr>
      <vt:lpstr>集体宣誓</vt:lpstr>
      <vt:lpstr>签名墙</vt:lpstr>
      <vt:lpstr>只争朝夕，不负韶华！  担起责任，为我中华！</vt:lpstr>
      <vt:lpstr>版权声明：</vt:lpstr>
      <vt:lpstr>扫码关注：“孙钦强名班主任工作室”公众号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昆明湖</dc:creator>
  <cp:lastModifiedBy>昆明湖</cp:lastModifiedBy>
  <cp:revision>112</cp:revision>
  <dcterms:created xsi:type="dcterms:W3CDTF">2019-06-19T02:08:00Z</dcterms:created>
  <dcterms:modified xsi:type="dcterms:W3CDTF">2022-05-03T01:21:13Z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57EE6C8B10B84BDCB4BE1B910E87A72B</vt:lpwstr>
  </property>
</Properties>
</file>