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8"/>
  </p:notesMasterIdLst>
  <p:sldIdLst>
    <p:sldId id="313" r:id="rId5"/>
    <p:sldId id="304" r:id="rId6"/>
    <p:sldId id="293" r:id="rId7"/>
    <p:sldId id="295" r:id="rId9"/>
    <p:sldId id="297" r:id="rId10"/>
    <p:sldId id="275" r:id="rId11"/>
    <p:sldId id="276" r:id="rId12"/>
    <p:sldId id="277" r:id="rId13"/>
    <p:sldId id="279" r:id="rId14"/>
    <p:sldId id="280" r:id="rId15"/>
    <p:sldId id="281" r:id="rId16"/>
    <p:sldId id="282" r:id="rId17"/>
    <p:sldId id="283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75" r:id="rId28"/>
    <p:sldId id="303" r:id="rId29"/>
    <p:sldId id="302" r:id="rId30"/>
    <p:sldId id="300" r:id="rId31"/>
    <p:sldId id="285" r:id="rId32"/>
    <p:sldId id="286" r:id="rId33"/>
    <p:sldId id="301" r:id="rId34"/>
    <p:sldId id="310" r:id="rId35"/>
    <p:sldId id="307" r:id="rId36"/>
    <p:sldId id="308" r:id="rId37"/>
    <p:sldId id="309" r:id="rId38"/>
    <p:sldId id="312" r:id="rId39"/>
    <p:sldId id="311" r:id="rId40"/>
    <p:sldId id="314" r:id="rId41"/>
    <p:sldId id="315" r:id="rId42"/>
  </p:sldIdLst>
  <p:sldSz cx="12192000" cy="6858000"/>
  <p:notesSz cx="6858000" cy="9144000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7" Type="http://schemas.openxmlformats.org/officeDocument/2006/relationships/tags" Target="tags/tag380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4" Type="http://schemas.openxmlformats.org/officeDocument/2006/relationships/tags" Target="../tags/tag200.xml"/><Relationship Id="rId13" Type="http://schemas.openxmlformats.org/officeDocument/2006/relationships/tags" Target="../tags/tag199.xml"/><Relationship Id="rId12" Type="http://schemas.openxmlformats.org/officeDocument/2006/relationships/tags" Target="../tags/tag198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tags" Target="../tags/tag224.xml"/><Relationship Id="rId7" Type="http://schemas.openxmlformats.org/officeDocument/2006/relationships/tags" Target="../tags/tag223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tags" Target="../tags/tag220.xml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5" Type="http://schemas.openxmlformats.org/officeDocument/2006/relationships/tags" Target="../tags/tag259.xml"/><Relationship Id="rId4" Type="http://schemas.openxmlformats.org/officeDocument/2006/relationships/tags" Target="../tags/tag258.xml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7" Type="http://schemas.openxmlformats.org/officeDocument/2006/relationships/tags" Target="../tags/tag265.x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4" Type="http://schemas.openxmlformats.org/officeDocument/2006/relationships/tags" Target="../tags/tag262.xml"/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82.xml"/><Relationship Id="rId8" Type="http://schemas.openxmlformats.org/officeDocument/2006/relationships/tags" Target="../tags/tag281.xml"/><Relationship Id="rId7" Type="http://schemas.openxmlformats.org/officeDocument/2006/relationships/tags" Target="../tags/tag280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0" Type="http://schemas.openxmlformats.org/officeDocument/2006/relationships/tags" Target="../tags/tag283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99.xml"/><Relationship Id="rId8" Type="http://schemas.openxmlformats.org/officeDocument/2006/relationships/tags" Target="../tags/tag298.xml"/><Relationship Id="rId7" Type="http://schemas.openxmlformats.org/officeDocument/2006/relationships/tags" Target="../tags/tag297.xml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4" Type="http://schemas.openxmlformats.org/officeDocument/2006/relationships/tags" Target="../tags/tag294.xml"/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0" Type="http://schemas.openxmlformats.org/officeDocument/2006/relationships/tags" Target="../tags/tag300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7" Type="http://schemas.openxmlformats.org/officeDocument/2006/relationships/tags" Target="../tags/tag306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192000" cy="38354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2255" y="318135"/>
            <a:ext cx="11683365" cy="563499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gradFill>
          <a:gsLst>
            <a:gs pos="0">
              <a:schemeClr val="tx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1328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05547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-635" y="-10160"/>
            <a:ext cx="12192000" cy="2663825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5208" y="508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20000"/>
                </a:schemeClr>
              </a:gs>
              <a:gs pos="100000">
                <a:schemeClr val="bg2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9230" y="-9939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6661"/>
            <a:ext cx="12192000" cy="1828799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0296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237490"/>
            <a:ext cx="11031220" cy="506730"/>
          </a:xfrm>
        </p:spPr>
        <p:txBody>
          <a:bodyPr wrap="none">
            <a:noAutofit/>
          </a:bodyPr>
          <a:lstStyle>
            <a:lvl1pPr algn="l"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192000" cy="38354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2255" y="318135"/>
            <a:ext cx="11683365" cy="563499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gradFill>
          <a:gsLst>
            <a:gs pos="0">
              <a:schemeClr val="tx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1328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05547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-635" y="-10160"/>
            <a:ext cx="12192000" cy="2663825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5208" y="508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20000"/>
                </a:schemeClr>
              </a:gs>
              <a:gs pos="100000">
                <a:schemeClr val="bg2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9230" y="-9939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6661"/>
            <a:ext cx="12192000" cy="1828799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0296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237490"/>
            <a:ext cx="11031220" cy="506730"/>
          </a:xfrm>
        </p:spPr>
        <p:txBody>
          <a:bodyPr wrap="none">
            <a:noAutofit/>
          </a:bodyPr>
          <a:lstStyle>
            <a:lvl1pPr algn="l"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87.xml"/><Relationship Id="rId23" Type="http://schemas.openxmlformats.org/officeDocument/2006/relationships/tags" Target="../tags/tag186.xml"/><Relationship Id="rId22" Type="http://schemas.openxmlformats.org/officeDocument/2006/relationships/tags" Target="../tags/tag185.xml"/><Relationship Id="rId21" Type="http://schemas.openxmlformats.org/officeDocument/2006/relationships/tags" Target="../tags/tag184.xml"/><Relationship Id="rId20" Type="http://schemas.openxmlformats.org/officeDocument/2006/relationships/tags" Target="../tags/tag183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82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312.xml"/><Relationship Id="rId23" Type="http://schemas.openxmlformats.org/officeDocument/2006/relationships/tags" Target="../tags/tag311.xml"/><Relationship Id="rId22" Type="http://schemas.openxmlformats.org/officeDocument/2006/relationships/tags" Target="../tags/tag310.xml"/><Relationship Id="rId21" Type="http://schemas.openxmlformats.org/officeDocument/2006/relationships/tags" Target="../tags/tag309.xml"/><Relationship Id="rId20" Type="http://schemas.openxmlformats.org/officeDocument/2006/relationships/tags" Target="../tags/tag308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307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28.xml"/><Relationship Id="rId2" Type="http://schemas.openxmlformats.org/officeDocument/2006/relationships/image" Target="../media/image9.png"/><Relationship Id="rId1" Type="http://schemas.openxmlformats.org/officeDocument/2006/relationships/tags" Target="../tags/tag32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30.xml"/><Relationship Id="rId2" Type="http://schemas.openxmlformats.org/officeDocument/2006/relationships/image" Target="../media/image10.png"/><Relationship Id="rId1" Type="http://schemas.openxmlformats.org/officeDocument/2006/relationships/tags" Target="../tags/tag32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32.xml"/><Relationship Id="rId2" Type="http://schemas.openxmlformats.org/officeDocument/2006/relationships/image" Target="../media/image11.png"/><Relationship Id="rId1" Type="http://schemas.openxmlformats.org/officeDocument/2006/relationships/tags" Target="../tags/tag33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34.xml"/><Relationship Id="rId2" Type="http://schemas.openxmlformats.org/officeDocument/2006/relationships/image" Target="../media/image12.png"/><Relationship Id="rId1" Type="http://schemas.openxmlformats.org/officeDocument/2006/relationships/tags" Target="../tags/tag33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36.xml"/><Relationship Id="rId2" Type="http://schemas.openxmlformats.org/officeDocument/2006/relationships/image" Target="../media/image13.png"/><Relationship Id="rId1" Type="http://schemas.openxmlformats.org/officeDocument/2006/relationships/tags" Target="../tags/tag33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38.xml"/><Relationship Id="rId2" Type="http://schemas.openxmlformats.org/officeDocument/2006/relationships/image" Target="../media/image14.png"/><Relationship Id="rId1" Type="http://schemas.openxmlformats.org/officeDocument/2006/relationships/tags" Target="../tags/tag33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40.xml"/><Relationship Id="rId2" Type="http://schemas.openxmlformats.org/officeDocument/2006/relationships/image" Target="../media/image15.png"/><Relationship Id="rId1" Type="http://schemas.openxmlformats.org/officeDocument/2006/relationships/tags" Target="../tags/tag339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42.xml"/><Relationship Id="rId2" Type="http://schemas.openxmlformats.org/officeDocument/2006/relationships/image" Target="../media/image16.png"/><Relationship Id="rId1" Type="http://schemas.openxmlformats.org/officeDocument/2006/relationships/tags" Target="../tags/tag34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44.xml"/><Relationship Id="rId2" Type="http://schemas.openxmlformats.org/officeDocument/2006/relationships/image" Target="../media/image17.png"/><Relationship Id="rId1" Type="http://schemas.openxmlformats.org/officeDocument/2006/relationships/tags" Target="../tags/tag34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46.xml"/><Relationship Id="rId2" Type="http://schemas.openxmlformats.org/officeDocument/2006/relationships/image" Target="../media/image18.png"/><Relationship Id="rId1" Type="http://schemas.openxmlformats.org/officeDocument/2006/relationships/tags" Target="../tags/tag3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14.xml"/><Relationship Id="rId1" Type="http://schemas.openxmlformats.org/officeDocument/2006/relationships/tags" Target="../tags/tag31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48.xml"/><Relationship Id="rId2" Type="http://schemas.openxmlformats.org/officeDocument/2006/relationships/image" Target="../media/image19.png"/><Relationship Id="rId1" Type="http://schemas.openxmlformats.org/officeDocument/2006/relationships/tags" Target="../tags/tag34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50.xml"/><Relationship Id="rId2" Type="http://schemas.openxmlformats.org/officeDocument/2006/relationships/image" Target="../media/image20.png"/><Relationship Id="rId1" Type="http://schemas.openxmlformats.org/officeDocument/2006/relationships/tags" Target="../tags/tag349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52.xml"/><Relationship Id="rId2" Type="http://schemas.openxmlformats.org/officeDocument/2006/relationships/image" Target="../media/image21.png"/><Relationship Id="rId1" Type="http://schemas.openxmlformats.org/officeDocument/2006/relationships/tags" Target="../tags/tag3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54.xml"/><Relationship Id="rId1" Type="http://schemas.openxmlformats.org/officeDocument/2006/relationships/tags" Target="../tags/tag3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359.xml"/><Relationship Id="rId3" Type="http://schemas.openxmlformats.org/officeDocument/2006/relationships/image" Target="../media/image22.png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61.xml"/><Relationship Id="rId2" Type="http://schemas.openxmlformats.org/officeDocument/2006/relationships/image" Target="../media/image23.png"/><Relationship Id="rId1" Type="http://schemas.openxmlformats.org/officeDocument/2006/relationships/tags" Target="../tags/tag360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63.xml"/><Relationship Id="rId2" Type="http://schemas.openxmlformats.org/officeDocument/2006/relationships/image" Target="../media/image24.png"/><Relationship Id="rId1" Type="http://schemas.openxmlformats.org/officeDocument/2006/relationships/tags" Target="../tags/tag3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65.xml"/><Relationship Id="rId1" Type="http://schemas.openxmlformats.org/officeDocument/2006/relationships/tags" Target="../tags/tag364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67.xml"/><Relationship Id="rId2" Type="http://schemas.openxmlformats.org/officeDocument/2006/relationships/image" Target="../media/image25.png"/><Relationship Id="rId1" Type="http://schemas.openxmlformats.org/officeDocument/2006/relationships/tags" Target="../tags/tag36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2.xml"/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" Type="http://schemas.openxmlformats.org/officeDocument/2006/relationships/tags" Target="../tags/tag315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69.xml"/><Relationship Id="rId2" Type="http://schemas.openxmlformats.org/officeDocument/2006/relationships/image" Target="../media/image26.png"/><Relationship Id="rId1" Type="http://schemas.openxmlformats.org/officeDocument/2006/relationships/tags" Target="../tags/tag3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71.xml"/><Relationship Id="rId1" Type="http://schemas.openxmlformats.org/officeDocument/2006/relationships/tags" Target="../tags/tag370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73.xml"/><Relationship Id="rId2" Type="http://schemas.openxmlformats.org/officeDocument/2006/relationships/image" Target="../media/image27.png"/><Relationship Id="rId1" Type="http://schemas.openxmlformats.org/officeDocument/2006/relationships/tags" Target="../tags/tag37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75.xml"/><Relationship Id="rId2" Type="http://schemas.openxmlformats.org/officeDocument/2006/relationships/image" Target="../media/image28.png"/><Relationship Id="rId1" Type="http://schemas.openxmlformats.org/officeDocument/2006/relationships/tags" Target="../tags/tag37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7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7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79.xml"/><Relationship Id="rId1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318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2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2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2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2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26.xml"/><Relationship Id="rId2" Type="http://schemas.openxmlformats.org/officeDocument/2006/relationships/image" Target="../media/image8.png"/><Relationship Id="rId1" Type="http://schemas.openxmlformats.org/officeDocument/2006/relationships/tags" Target="../tags/tag3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0" y="4851144"/>
            <a:ext cx="7863839" cy="2006855"/>
            <a:chOff x="0" y="3910554"/>
            <a:chExt cx="7863839" cy="2947446"/>
          </a:xfrm>
        </p:grpSpPr>
        <p:sp>
          <p:nvSpPr>
            <p:cNvPr id="12" name="任意多边形: 形状 11"/>
            <p:cNvSpPr/>
            <p:nvPr/>
          </p:nvSpPr>
          <p:spPr>
            <a:xfrm>
              <a:off x="0" y="3910554"/>
              <a:ext cx="7863839" cy="2947446"/>
            </a:xfrm>
            <a:custGeom>
              <a:avLst/>
              <a:gdLst>
                <a:gd name="connsiteX0" fmla="*/ 0 w 7637929"/>
                <a:gd name="connsiteY0" fmla="*/ 0 h 2861534"/>
                <a:gd name="connsiteX1" fmla="*/ 0 w 7637929"/>
                <a:gd name="connsiteY1" fmla="*/ 0 h 2861534"/>
                <a:gd name="connsiteX2" fmla="*/ 0 w 7637929"/>
                <a:gd name="connsiteY2" fmla="*/ 2861534 h 2861534"/>
                <a:gd name="connsiteX3" fmla="*/ 2119256 w 7637929"/>
                <a:gd name="connsiteY3" fmla="*/ 2861534 h 2861534"/>
                <a:gd name="connsiteX4" fmla="*/ 5174428 w 7637929"/>
                <a:gd name="connsiteY4" fmla="*/ 1258645 h 2861534"/>
                <a:gd name="connsiteX5" fmla="*/ 7637929 w 7637929"/>
                <a:gd name="connsiteY5" fmla="*/ 430306 h 2861534"/>
                <a:gd name="connsiteX6" fmla="*/ 3872753 w 7637929"/>
                <a:gd name="connsiteY6" fmla="*/ 118334 h 2861534"/>
                <a:gd name="connsiteX7" fmla="*/ 2000922 w 7637929"/>
                <a:gd name="connsiteY7" fmla="*/ 0 h 2861534"/>
                <a:gd name="connsiteX8" fmla="*/ 0 w 7637929"/>
                <a:gd name="connsiteY8" fmla="*/ 0 h 2861534"/>
                <a:gd name="connsiteX0-1" fmla="*/ 0 w 7637929"/>
                <a:gd name="connsiteY0-2" fmla="*/ 8765 h 2870299"/>
                <a:gd name="connsiteX1-3" fmla="*/ 0 w 7637929"/>
                <a:gd name="connsiteY1-4" fmla="*/ 8765 h 2870299"/>
                <a:gd name="connsiteX2-5" fmla="*/ 0 w 7637929"/>
                <a:gd name="connsiteY2-6" fmla="*/ 2870299 h 2870299"/>
                <a:gd name="connsiteX3-7" fmla="*/ 2119256 w 7637929"/>
                <a:gd name="connsiteY3-8" fmla="*/ 2870299 h 2870299"/>
                <a:gd name="connsiteX4-9" fmla="*/ 5174428 w 7637929"/>
                <a:gd name="connsiteY4-10" fmla="*/ 1267410 h 2870299"/>
                <a:gd name="connsiteX5-11" fmla="*/ 7637929 w 7637929"/>
                <a:gd name="connsiteY5-12" fmla="*/ 439071 h 2870299"/>
                <a:gd name="connsiteX6-13" fmla="*/ 3872753 w 7637929"/>
                <a:gd name="connsiteY6-14" fmla="*/ 127099 h 2870299"/>
                <a:gd name="connsiteX7-15" fmla="*/ 2000922 w 7637929"/>
                <a:gd name="connsiteY7-16" fmla="*/ 8765 h 2870299"/>
                <a:gd name="connsiteX8-17" fmla="*/ 0 w 7637929"/>
                <a:gd name="connsiteY8-18" fmla="*/ 8765 h 2870299"/>
                <a:gd name="connsiteX0-19" fmla="*/ 0 w 7656273"/>
                <a:gd name="connsiteY0-20" fmla="*/ 8765 h 2870299"/>
                <a:gd name="connsiteX1-21" fmla="*/ 0 w 7656273"/>
                <a:gd name="connsiteY1-22" fmla="*/ 8765 h 2870299"/>
                <a:gd name="connsiteX2-23" fmla="*/ 0 w 7656273"/>
                <a:gd name="connsiteY2-24" fmla="*/ 2870299 h 2870299"/>
                <a:gd name="connsiteX3-25" fmla="*/ 2119256 w 7656273"/>
                <a:gd name="connsiteY3-26" fmla="*/ 2870299 h 2870299"/>
                <a:gd name="connsiteX4-27" fmla="*/ 5174428 w 7656273"/>
                <a:gd name="connsiteY4-28" fmla="*/ 1267410 h 2870299"/>
                <a:gd name="connsiteX5-29" fmla="*/ 7637929 w 7656273"/>
                <a:gd name="connsiteY5-30" fmla="*/ 439071 h 2870299"/>
                <a:gd name="connsiteX6-31" fmla="*/ 3872753 w 7656273"/>
                <a:gd name="connsiteY6-32" fmla="*/ 127099 h 2870299"/>
                <a:gd name="connsiteX7-33" fmla="*/ 2000922 w 7656273"/>
                <a:gd name="connsiteY7-34" fmla="*/ 8765 h 2870299"/>
                <a:gd name="connsiteX8-35" fmla="*/ 0 w 7656273"/>
                <a:gd name="connsiteY8-36" fmla="*/ 8765 h 2870299"/>
                <a:gd name="connsiteX0-37" fmla="*/ 0 w 7658010"/>
                <a:gd name="connsiteY0-38" fmla="*/ 8765 h 2870299"/>
                <a:gd name="connsiteX1-39" fmla="*/ 0 w 7658010"/>
                <a:gd name="connsiteY1-40" fmla="*/ 8765 h 2870299"/>
                <a:gd name="connsiteX2-41" fmla="*/ 0 w 7658010"/>
                <a:gd name="connsiteY2-42" fmla="*/ 2870299 h 2870299"/>
                <a:gd name="connsiteX3-43" fmla="*/ 2119256 w 7658010"/>
                <a:gd name="connsiteY3-44" fmla="*/ 2870299 h 2870299"/>
                <a:gd name="connsiteX4-45" fmla="*/ 5174428 w 7658010"/>
                <a:gd name="connsiteY4-46" fmla="*/ 1267410 h 2870299"/>
                <a:gd name="connsiteX5-47" fmla="*/ 7637929 w 7658010"/>
                <a:gd name="connsiteY5-48" fmla="*/ 439071 h 2870299"/>
                <a:gd name="connsiteX6-49" fmla="*/ 3872753 w 7658010"/>
                <a:gd name="connsiteY6-50" fmla="*/ 127099 h 2870299"/>
                <a:gd name="connsiteX7-51" fmla="*/ 2000922 w 7658010"/>
                <a:gd name="connsiteY7-52" fmla="*/ 8765 h 2870299"/>
                <a:gd name="connsiteX8-53" fmla="*/ 0 w 7658010"/>
                <a:gd name="connsiteY8-54" fmla="*/ 8765 h 28702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658010" h="2870299">
                  <a:moveTo>
                    <a:pt x="0" y="8765"/>
                  </a:moveTo>
                  <a:lnTo>
                    <a:pt x="0" y="8765"/>
                  </a:lnTo>
                  <a:lnTo>
                    <a:pt x="0" y="2870299"/>
                  </a:lnTo>
                  <a:lnTo>
                    <a:pt x="2119256" y="2870299"/>
                  </a:lnTo>
                  <a:cubicBezTo>
                    <a:pt x="2981661" y="2603151"/>
                    <a:pt x="4082527" y="1672615"/>
                    <a:pt x="5174428" y="1267410"/>
                  </a:cubicBezTo>
                  <a:cubicBezTo>
                    <a:pt x="6266329" y="862205"/>
                    <a:pt x="7854875" y="629123"/>
                    <a:pt x="7637929" y="439071"/>
                  </a:cubicBezTo>
                  <a:lnTo>
                    <a:pt x="3872753" y="127099"/>
                  </a:lnTo>
                  <a:cubicBezTo>
                    <a:pt x="2933252" y="55381"/>
                    <a:pt x="2646381" y="28487"/>
                    <a:pt x="2000922" y="8765"/>
                  </a:cubicBezTo>
                  <a:cubicBezTo>
                    <a:pt x="1355463" y="-10957"/>
                    <a:pt x="333487" y="8765"/>
                    <a:pt x="0" y="8765"/>
                  </a:cubicBezTo>
                  <a:close/>
                </a:path>
              </a:pathLst>
            </a:custGeom>
            <a:solidFill>
              <a:srgbClr val="E7F1F4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0" y="3910554"/>
              <a:ext cx="7261413" cy="2721650"/>
            </a:xfrm>
            <a:custGeom>
              <a:avLst/>
              <a:gdLst>
                <a:gd name="connsiteX0" fmla="*/ 0 w 7637929"/>
                <a:gd name="connsiteY0" fmla="*/ 0 h 2861534"/>
                <a:gd name="connsiteX1" fmla="*/ 0 w 7637929"/>
                <a:gd name="connsiteY1" fmla="*/ 0 h 2861534"/>
                <a:gd name="connsiteX2" fmla="*/ 0 w 7637929"/>
                <a:gd name="connsiteY2" fmla="*/ 2861534 h 2861534"/>
                <a:gd name="connsiteX3" fmla="*/ 2119256 w 7637929"/>
                <a:gd name="connsiteY3" fmla="*/ 2861534 h 2861534"/>
                <a:gd name="connsiteX4" fmla="*/ 5174428 w 7637929"/>
                <a:gd name="connsiteY4" fmla="*/ 1258645 h 2861534"/>
                <a:gd name="connsiteX5" fmla="*/ 7637929 w 7637929"/>
                <a:gd name="connsiteY5" fmla="*/ 430306 h 2861534"/>
                <a:gd name="connsiteX6" fmla="*/ 3872753 w 7637929"/>
                <a:gd name="connsiteY6" fmla="*/ 118334 h 2861534"/>
                <a:gd name="connsiteX7" fmla="*/ 2000922 w 7637929"/>
                <a:gd name="connsiteY7" fmla="*/ 0 h 2861534"/>
                <a:gd name="connsiteX8" fmla="*/ 0 w 7637929"/>
                <a:gd name="connsiteY8" fmla="*/ 0 h 2861534"/>
                <a:gd name="connsiteX0-1" fmla="*/ 0 w 7637929"/>
                <a:gd name="connsiteY0-2" fmla="*/ 8765 h 2870299"/>
                <a:gd name="connsiteX1-3" fmla="*/ 0 w 7637929"/>
                <a:gd name="connsiteY1-4" fmla="*/ 8765 h 2870299"/>
                <a:gd name="connsiteX2-5" fmla="*/ 0 w 7637929"/>
                <a:gd name="connsiteY2-6" fmla="*/ 2870299 h 2870299"/>
                <a:gd name="connsiteX3-7" fmla="*/ 2119256 w 7637929"/>
                <a:gd name="connsiteY3-8" fmla="*/ 2870299 h 2870299"/>
                <a:gd name="connsiteX4-9" fmla="*/ 5174428 w 7637929"/>
                <a:gd name="connsiteY4-10" fmla="*/ 1267410 h 2870299"/>
                <a:gd name="connsiteX5-11" fmla="*/ 7637929 w 7637929"/>
                <a:gd name="connsiteY5-12" fmla="*/ 439071 h 2870299"/>
                <a:gd name="connsiteX6-13" fmla="*/ 3872753 w 7637929"/>
                <a:gd name="connsiteY6-14" fmla="*/ 127099 h 2870299"/>
                <a:gd name="connsiteX7-15" fmla="*/ 2000922 w 7637929"/>
                <a:gd name="connsiteY7-16" fmla="*/ 8765 h 2870299"/>
                <a:gd name="connsiteX8-17" fmla="*/ 0 w 7637929"/>
                <a:gd name="connsiteY8-18" fmla="*/ 8765 h 2870299"/>
                <a:gd name="connsiteX0-19" fmla="*/ 0 w 7656273"/>
                <a:gd name="connsiteY0-20" fmla="*/ 8765 h 2870299"/>
                <a:gd name="connsiteX1-21" fmla="*/ 0 w 7656273"/>
                <a:gd name="connsiteY1-22" fmla="*/ 8765 h 2870299"/>
                <a:gd name="connsiteX2-23" fmla="*/ 0 w 7656273"/>
                <a:gd name="connsiteY2-24" fmla="*/ 2870299 h 2870299"/>
                <a:gd name="connsiteX3-25" fmla="*/ 2119256 w 7656273"/>
                <a:gd name="connsiteY3-26" fmla="*/ 2870299 h 2870299"/>
                <a:gd name="connsiteX4-27" fmla="*/ 5174428 w 7656273"/>
                <a:gd name="connsiteY4-28" fmla="*/ 1267410 h 2870299"/>
                <a:gd name="connsiteX5-29" fmla="*/ 7637929 w 7656273"/>
                <a:gd name="connsiteY5-30" fmla="*/ 439071 h 2870299"/>
                <a:gd name="connsiteX6-31" fmla="*/ 3872753 w 7656273"/>
                <a:gd name="connsiteY6-32" fmla="*/ 127099 h 2870299"/>
                <a:gd name="connsiteX7-33" fmla="*/ 2000922 w 7656273"/>
                <a:gd name="connsiteY7-34" fmla="*/ 8765 h 2870299"/>
                <a:gd name="connsiteX8-35" fmla="*/ 0 w 7656273"/>
                <a:gd name="connsiteY8-36" fmla="*/ 8765 h 2870299"/>
                <a:gd name="connsiteX0-37" fmla="*/ 0 w 7658010"/>
                <a:gd name="connsiteY0-38" fmla="*/ 8765 h 2870299"/>
                <a:gd name="connsiteX1-39" fmla="*/ 0 w 7658010"/>
                <a:gd name="connsiteY1-40" fmla="*/ 8765 h 2870299"/>
                <a:gd name="connsiteX2-41" fmla="*/ 0 w 7658010"/>
                <a:gd name="connsiteY2-42" fmla="*/ 2870299 h 2870299"/>
                <a:gd name="connsiteX3-43" fmla="*/ 2119256 w 7658010"/>
                <a:gd name="connsiteY3-44" fmla="*/ 2870299 h 2870299"/>
                <a:gd name="connsiteX4-45" fmla="*/ 5174428 w 7658010"/>
                <a:gd name="connsiteY4-46" fmla="*/ 1267410 h 2870299"/>
                <a:gd name="connsiteX5-47" fmla="*/ 7637929 w 7658010"/>
                <a:gd name="connsiteY5-48" fmla="*/ 439071 h 2870299"/>
                <a:gd name="connsiteX6-49" fmla="*/ 3872753 w 7658010"/>
                <a:gd name="connsiteY6-50" fmla="*/ 127099 h 2870299"/>
                <a:gd name="connsiteX7-51" fmla="*/ 2000922 w 7658010"/>
                <a:gd name="connsiteY7-52" fmla="*/ 8765 h 2870299"/>
                <a:gd name="connsiteX8-53" fmla="*/ 0 w 7658010"/>
                <a:gd name="connsiteY8-54" fmla="*/ 8765 h 28702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658010" h="2870299">
                  <a:moveTo>
                    <a:pt x="0" y="8765"/>
                  </a:moveTo>
                  <a:lnTo>
                    <a:pt x="0" y="8765"/>
                  </a:lnTo>
                  <a:lnTo>
                    <a:pt x="0" y="2870299"/>
                  </a:lnTo>
                  <a:lnTo>
                    <a:pt x="2119256" y="2870299"/>
                  </a:lnTo>
                  <a:cubicBezTo>
                    <a:pt x="2981661" y="2603151"/>
                    <a:pt x="4082527" y="1672615"/>
                    <a:pt x="5174428" y="1267410"/>
                  </a:cubicBezTo>
                  <a:cubicBezTo>
                    <a:pt x="6266329" y="862205"/>
                    <a:pt x="7854875" y="629123"/>
                    <a:pt x="7637929" y="439071"/>
                  </a:cubicBezTo>
                  <a:lnTo>
                    <a:pt x="3872753" y="127099"/>
                  </a:lnTo>
                  <a:cubicBezTo>
                    <a:pt x="2933252" y="55381"/>
                    <a:pt x="2646381" y="28487"/>
                    <a:pt x="2000922" y="8765"/>
                  </a:cubicBezTo>
                  <a:cubicBezTo>
                    <a:pt x="1355463" y="-10957"/>
                    <a:pt x="333487" y="8765"/>
                    <a:pt x="0" y="8765"/>
                  </a:cubicBezTo>
                  <a:close/>
                </a:path>
              </a:pathLst>
            </a:custGeom>
            <a:solidFill>
              <a:srgbClr val="E7F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63554" y="5236016"/>
            <a:ext cx="10315571" cy="1621984"/>
            <a:chOff x="0" y="3910554"/>
            <a:chExt cx="7863839" cy="2947446"/>
          </a:xfrm>
        </p:grpSpPr>
        <p:sp>
          <p:nvSpPr>
            <p:cNvPr id="14" name="任意多边形: 形状 13"/>
            <p:cNvSpPr/>
            <p:nvPr/>
          </p:nvSpPr>
          <p:spPr>
            <a:xfrm>
              <a:off x="0" y="3910554"/>
              <a:ext cx="7863839" cy="2947446"/>
            </a:xfrm>
            <a:custGeom>
              <a:avLst/>
              <a:gdLst>
                <a:gd name="connsiteX0" fmla="*/ 0 w 7637929"/>
                <a:gd name="connsiteY0" fmla="*/ 0 h 2861534"/>
                <a:gd name="connsiteX1" fmla="*/ 0 w 7637929"/>
                <a:gd name="connsiteY1" fmla="*/ 0 h 2861534"/>
                <a:gd name="connsiteX2" fmla="*/ 0 w 7637929"/>
                <a:gd name="connsiteY2" fmla="*/ 2861534 h 2861534"/>
                <a:gd name="connsiteX3" fmla="*/ 2119256 w 7637929"/>
                <a:gd name="connsiteY3" fmla="*/ 2861534 h 2861534"/>
                <a:gd name="connsiteX4" fmla="*/ 5174428 w 7637929"/>
                <a:gd name="connsiteY4" fmla="*/ 1258645 h 2861534"/>
                <a:gd name="connsiteX5" fmla="*/ 7637929 w 7637929"/>
                <a:gd name="connsiteY5" fmla="*/ 430306 h 2861534"/>
                <a:gd name="connsiteX6" fmla="*/ 3872753 w 7637929"/>
                <a:gd name="connsiteY6" fmla="*/ 118334 h 2861534"/>
                <a:gd name="connsiteX7" fmla="*/ 2000922 w 7637929"/>
                <a:gd name="connsiteY7" fmla="*/ 0 h 2861534"/>
                <a:gd name="connsiteX8" fmla="*/ 0 w 7637929"/>
                <a:gd name="connsiteY8" fmla="*/ 0 h 2861534"/>
                <a:gd name="connsiteX0-1" fmla="*/ 0 w 7637929"/>
                <a:gd name="connsiteY0-2" fmla="*/ 8765 h 2870299"/>
                <a:gd name="connsiteX1-3" fmla="*/ 0 w 7637929"/>
                <a:gd name="connsiteY1-4" fmla="*/ 8765 h 2870299"/>
                <a:gd name="connsiteX2-5" fmla="*/ 0 w 7637929"/>
                <a:gd name="connsiteY2-6" fmla="*/ 2870299 h 2870299"/>
                <a:gd name="connsiteX3-7" fmla="*/ 2119256 w 7637929"/>
                <a:gd name="connsiteY3-8" fmla="*/ 2870299 h 2870299"/>
                <a:gd name="connsiteX4-9" fmla="*/ 5174428 w 7637929"/>
                <a:gd name="connsiteY4-10" fmla="*/ 1267410 h 2870299"/>
                <a:gd name="connsiteX5-11" fmla="*/ 7637929 w 7637929"/>
                <a:gd name="connsiteY5-12" fmla="*/ 439071 h 2870299"/>
                <a:gd name="connsiteX6-13" fmla="*/ 3872753 w 7637929"/>
                <a:gd name="connsiteY6-14" fmla="*/ 127099 h 2870299"/>
                <a:gd name="connsiteX7-15" fmla="*/ 2000922 w 7637929"/>
                <a:gd name="connsiteY7-16" fmla="*/ 8765 h 2870299"/>
                <a:gd name="connsiteX8-17" fmla="*/ 0 w 7637929"/>
                <a:gd name="connsiteY8-18" fmla="*/ 8765 h 2870299"/>
                <a:gd name="connsiteX0-19" fmla="*/ 0 w 7656273"/>
                <a:gd name="connsiteY0-20" fmla="*/ 8765 h 2870299"/>
                <a:gd name="connsiteX1-21" fmla="*/ 0 w 7656273"/>
                <a:gd name="connsiteY1-22" fmla="*/ 8765 h 2870299"/>
                <a:gd name="connsiteX2-23" fmla="*/ 0 w 7656273"/>
                <a:gd name="connsiteY2-24" fmla="*/ 2870299 h 2870299"/>
                <a:gd name="connsiteX3-25" fmla="*/ 2119256 w 7656273"/>
                <a:gd name="connsiteY3-26" fmla="*/ 2870299 h 2870299"/>
                <a:gd name="connsiteX4-27" fmla="*/ 5174428 w 7656273"/>
                <a:gd name="connsiteY4-28" fmla="*/ 1267410 h 2870299"/>
                <a:gd name="connsiteX5-29" fmla="*/ 7637929 w 7656273"/>
                <a:gd name="connsiteY5-30" fmla="*/ 439071 h 2870299"/>
                <a:gd name="connsiteX6-31" fmla="*/ 3872753 w 7656273"/>
                <a:gd name="connsiteY6-32" fmla="*/ 127099 h 2870299"/>
                <a:gd name="connsiteX7-33" fmla="*/ 2000922 w 7656273"/>
                <a:gd name="connsiteY7-34" fmla="*/ 8765 h 2870299"/>
                <a:gd name="connsiteX8-35" fmla="*/ 0 w 7656273"/>
                <a:gd name="connsiteY8-36" fmla="*/ 8765 h 2870299"/>
                <a:gd name="connsiteX0-37" fmla="*/ 0 w 7658010"/>
                <a:gd name="connsiteY0-38" fmla="*/ 8765 h 2870299"/>
                <a:gd name="connsiteX1-39" fmla="*/ 0 w 7658010"/>
                <a:gd name="connsiteY1-40" fmla="*/ 8765 h 2870299"/>
                <a:gd name="connsiteX2-41" fmla="*/ 0 w 7658010"/>
                <a:gd name="connsiteY2-42" fmla="*/ 2870299 h 2870299"/>
                <a:gd name="connsiteX3-43" fmla="*/ 2119256 w 7658010"/>
                <a:gd name="connsiteY3-44" fmla="*/ 2870299 h 2870299"/>
                <a:gd name="connsiteX4-45" fmla="*/ 5174428 w 7658010"/>
                <a:gd name="connsiteY4-46" fmla="*/ 1267410 h 2870299"/>
                <a:gd name="connsiteX5-47" fmla="*/ 7637929 w 7658010"/>
                <a:gd name="connsiteY5-48" fmla="*/ 439071 h 2870299"/>
                <a:gd name="connsiteX6-49" fmla="*/ 3872753 w 7658010"/>
                <a:gd name="connsiteY6-50" fmla="*/ 127099 h 2870299"/>
                <a:gd name="connsiteX7-51" fmla="*/ 2000922 w 7658010"/>
                <a:gd name="connsiteY7-52" fmla="*/ 8765 h 2870299"/>
                <a:gd name="connsiteX8-53" fmla="*/ 0 w 7658010"/>
                <a:gd name="connsiteY8-54" fmla="*/ 8765 h 28702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658010" h="2870299">
                  <a:moveTo>
                    <a:pt x="0" y="8765"/>
                  </a:moveTo>
                  <a:lnTo>
                    <a:pt x="0" y="8765"/>
                  </a:lnTo>
                  <a:lnTo>
                    <a:pt x="0" y="2870299"/>
                  </a:lnTo>
                  <a:lnTo>
                    <a:pt x="2119256" y="2870299"/>
                  </a:lnTo>
                  <a:cubicBezTo>
                    <a:pt x="2981661" y="2603151"/>
                    <a:pt x="4082527" y="1672615"/>
                    <a:pt x="5174428" y="1267410"/>
                  </a:cubicBezTo>
                  <a:cubicBezTo>
                    <a:pt x="6266329" y="862205"/>
                    <a:pt x="7854875" y="629123"/>
                    <a:pt x="7637929" y="439071"/>
                  </a:cubicBezTo>
                  <a:lnTo>
                    <a:pt x="3872753" y="127099"/>
                  </a:lnTo>
                  <a:cubicBezTo>
                    <a:pt x="2933252" y="55381"/>
                    <a:pt x="2646381" y="28487"/>
                    <a:pt x="2000922" y="8765"/>
                  </a:cubicBezTo>
                  <a:cubicBezTo>
                    <a:pt x="1355463" y="-10957"/>
                    <a:pt x="333487" y="8765"/>
                    <a:pt x="0" y="8765"/>
                  </a:cubicBezTo>
                  <a:close/>
                </a:path>
              </a:pathLst>
            </a:custGeom>
            <a:solidFill>
              <a:srgbClr val="E7F1F4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0" y="3910554"/>
              <a:ext cx="7261413" cy="2721650"/>
            </a:xfrm>
            <a:custGeom>
              <a:avLst/>
              <a:gdLst>
                <a:gd name="connsiteX0" fmla="*/ 0 w 7637929"/>
                <a:gd name="connsiteY0" fmla="*/ 0 h 2861534"/>
                <a:gd name="connsiteX1" fmla="*/ 0 w 7637929"/>
                <a:gd name="connsiteY1" fmla="*/ 0 h 2861534"/>
                <a:gd name="connsiteX2" fmla="*/ 0 w 7637929"/>
                <a:gd name="connsiteY2" fmla="*/ 2861534 h 2861534"/>
                <a:gd name="connsiteX3" fmla="*/ 2119256 w 7637929"/>
                <a:gd name="connsiteY3" fmla="*/ 2861534 h 2861534"/>
                <a:gd name="connsiteX4" fmla="*/ 5174428 w 7637929"/>
                <a:gd name="connsiteY4" fmla="*/ 1258645 h 2861534"/>
                <a:gd name="connsiteX5" fmla="*/ 7637929 w 7637929"/>
                <a:gd name="connsiteY5" fmla="*/ 430306 h 2861534"/>
                <a:gd name="connsiteX6" fmla="*/ 3872753 w 7637929"/>
                <a:gd name="connsiteY6" fmla="*/ 118334 h 2861534"/>
                <a:gd name="connsiteX7" fmla="*/ 2000922 w 7637929"/>
                <a:gd name="connsiteY7" fmla="*/ 0 h 2861534"/>
                <a:gd name="connsiteX8" fmla="*/ 0 w 7637929"/>
                <a:gd name="connsiteY8" fmla="*/ 0 h 2861534"/>
                <a:gd name="connsiteX0-1" fmla="*/ 0 w 7637929"/>
                <a:gd name="connsiteY0-2" fmla="*/ 8765 h 2870299"/>
                <a:gd name="connsiteX1-3" fmla="*/ 0 w 7637929"/>
                <a:gd name="connsiteY1-4" fmla="*/ 8765 h 2870299"/>
                <a:gd name="connsiteX2-5" fmla="*/ 0 w 7637929"/>
                <a:gd name="connsiteY2-6" fmla="*/ 2870299 h 2870299"/>
                <a:gd name="connsiteX3-7" fmla="*/ 2119256 w 7637929"/>
                <a:gd name="connsiteY3-8" fmla="*/ 2870299 h 2870299"/>
                <a:gd name="connsiteX4-9" fmla="*/ 5174428 w 7637929"/>
                <a:gd name="connsiteY4-10" fmla="*/ 1267410 h 2870299"/>
                <a:gd name="connsiteX5-11" fmla="*/ 7637929 w 7637929"/>
                <a:gd name="connsiteY5-12" fmla="*/ 439071 h 2870299"/>
                <a:gd name="connsiteX6-13" fmla="*/ 3872753 w 7637929"/>
                <a:gd name="connsiteY6-14" fmla="*/ 127099 h 2870299"/>
                <a:gd name="connsiteX7-15" fmla="*/ 2000922 w 7637929"/>
                <a:gd name="connsiteY7-16" fmla="*/ 8765 h 2870299"/>
                <a:gd name="connsiteX8-17" fmla="*/ 0 w 7637929"/>
                <a:gd name="connsiteY8-18" fmla="*/ 8765 h 2870299"/>
                <a:gd name="connsiteX0-19" fmla="*/ 0 w 7656273"/>
                <a:gd name="connsiteY0-20" fmla="*/ 8765 h 2870299"/>
                <a:gd name="connsiteX1-21" fmla="*/ 0 w 7656273"/>
                <a:gd name="connsiteY1-22" fmla="*/ 8765 h 2870299"/>
                <a:gd name="connsiteX2-23" fmla="*/ 0 w 7656273"/>
                <a:gd name="connsiteY2-24" fmla="*/ 2870299 h 2870299"/>
                <a:gd name="connsiteX3-25" fmla="*/ 2119256 w 7656273"/>
                <a:gd name="connsiteY3-26" fmla="*/ 2870299 h 2870299"/>
                <a:gd name="connsiteX4-27" fmla="*/ 5174428 w 7656273"/>
                <a:gd name="connsiteY4-28" fmla="*/ 1267410 h 2870299"/>
                <a:gd name="connsiteX5-29" fmla="*/ 7637929 w 7656273"/>
                <a:gd name="connsiteY5-30" fmla="*/ 439071 h 2870299"/>
                <a:gd name="connsiteX6-31" fmla="*/ 3872753 w 7656273"/>
                <a:gd name="connsiteY6-32" fmla="*/ 127099 h 2870299"/>
                <a:gd name="connsiteX7-33" fmla="*/ 2000922 w 7656273"/>
                <a:gd name="connsiteY7-34" fmla="*/ 8765 h 2870299"/>
                <a:gd name="connsiteX8-35" fmla="*/ 0 w 7656273"/>
                <a:gd name="connsiteY8-36" fmla="*/ 8765 h 2870299"/>
                <a:gd name="connsiteX0-37" fmla="*/ 0 w 7658010"/>
                <a:gd name="connsiteY0-38" fmla="*/ 8765 h 2870299"/>
                <a:gd name="connsiteX1-39" fmla="*/ 0 w 7658010"/>
                <a:gd name="connsiteY1-40" fmla="*/ 8765 h 2870299"/>
                <a:gd name="connsiteX2-41" fmla="*/ 0 w 7658010"/>
                <a:gd name="connsiteY2-42" fmla="*/ 2870299 h 2870299"/>
                <a:gd name="connsiteX3-43" fmla="*/ 2119256 w 7658010"/>
                <a:gd name="connsiteY3-44" fmla="*/ 2870299 h 2870299"/>
                <a:gd name="connsiteX4-45" fmla="*/ 5174428 w 7658010"/>
                <a:gd name="connsiteY4-46" fmla="*/ 1267410 h 2870299"/>
                <a:gd name="connsiteX5-47" fmla="*/ 7637929 w 7658010"/>
                <a:gd name="connsiteY5-48" fmla="*/ 439071 h 2870299"/>
                <a:gd name="connsiteX6-49" fmla="*/ 3872753 w 7658010"/>
                <a:gd name="connsiteY6-50" fmla="*/ 127099 h 2870299"/>
                <a:gd name="connsiteX7-51" fmla="*/ 2000922 w 7658010"/>
                <a:gd name="connsiteY7-52" fmla="*/ 8765 h 2870299"/>
                <a:gd name="connsiteX8-53" fmla="*/ 0 w 7658010"/>
                <a:gd name="connsiteY8-54" fmla="*/ 8765 h 28702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658010" h="2870299">
                  <a:moveTo>
                    <a:pt x="0" y="8765"/>
                  </a:moveTo>
                  <a:lnTo>
                    <a:pt x="0" y="8765"/>
                  </a:lnTo>
                  <a:lnTo>
                    <a:pt x="0" y="2870299"/>
                  </a:lnTo>
                  <a:lnTo>
                    <a:pt x="2119256" y="2870299"/>
                  </a:lnTo>
                  <a:cubicBezTo>
                    <a:pt x="2981661" y="2603151"/>
                    <a:pt x="4082527" y="1672615"/>
                    <a:pt x="5174428" y="1267410"/>
                  </a:cubicBezTo>
                  <a:cubicBezTo>
                    <a:pt x="6266329" y="862205"/>
                    <a:pt x="7854875" y="629123"/>
                    <a:pt x="7637929" y="439071"/>
                  </a:cubicBezTo>
                  <a:lnTo>
                    <a:pt x="3872753" y="127099"/>
                  </a:lnTo>
                  <a:cubicBezTo>
                    <a:pt x="2933252" y="55381"/>
                    <a:pt x="2646381" y="28487"/>
                    <a:pt x="2000922" y="8765"/>
                  </a:cubicBezTo>
                  <a:cubicBezTo>
                    <a:pt x="1355463" y="-10957"/>
                    <a:pt x="333487" y="8765"/>
                    <a:pt x="0" y="8765"/>
                  </a:cubicBezTo>
                  <a:close/>
                </a:path>
              </a:pathLst>
            </a:custGeom>
            <a:solidFill>
              <a:srgbClr val="E7F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5" name="图形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69082" y="564786"/>
            <a:ext cx="5968333" cy="629321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964891" y="1302331"/>
            <a:ext cx="6505575" cy="3383965"/>
            <a:chOff x="551843" y="1363271"/>
            <a:chExt cx="6505575" cy="3383965"/>
          </a:xfrm>
        </p:grpSpPr>
        <p:sp>
          <p:nvSpPr>
            <p:cNvPr id="2" name="文本框 18"/>
            <p:cNvSpPr txBox="1"/>
            <p:nvPr/>
          </p:nvSpPr>
          <p:spPr>
            <a:xfrm>
              <a:off x="551843" y="1363271"/>
              <a:ext cx="6505575" cy="224536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0" b="1" i="0" u="none" strike="noStrike" kern="1200" cap="none" spc="0" normalizeH="0" baseline="0" noProof="0" dirty="0">
                  <a:solidFill>
                    <a:srgbClr val="7030A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与孩子共成长，</a:t>
              </a:r>
              <a:endParaRPr kumimoji="0" lang="zh-CN" altLang="en-US" sz="7000" b="1" i="0" u="none" strike="noStrike" kern="1200" cap="none" spc="0" normalizeH="0" baseline="0" noProof="0" dirty="0">
                <a:solidFill>
                  <a:srgbClr val="7030A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0" b="1" i="0" u="none" strike="noStrike" kern="1200" cap="none" spc="0" normalizeH="0" baseline="0" noProof="0" dirty="0">
                  <a:solidFill>
                    <a:srgbClr val="7030A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共度充实寒假</a:t>
              </a:r>
              <a:r>
                <a:rPr kumimoji="0" lang="zh-CN" altLang="en-US" sz="6000" b="1" i="0" u="none" strike="noStrike" kern="1200" cap="none" spc="0" normalizeH="0" baseline="0" noProof="0" dirty="0">
                  <a:solidFill>
                    <a:srgbClr val="7030A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！</a:t>
              </a:r>
              <a:endParaRPr kumimoji="0" lang="zh-CN" altLang="en-US" sz="6000" b="1" i="0" u="none" strike="noStrike" kern="1200" cap="none" spc="0" normalizeH="0" baseline="0" noProof="0" dirty="0">
                <a:solidFill>
                  <a:srgbClr val="7030A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文本框 18"/>
            <p:cNvSpPr txBox="1"/>
            <p:nvPr/>
          </p:nvSpPr>
          <p:spPr>
            <a:xfrm>
              <a:off x="2842147" y="3917291"/>
              <a:ext cx="2011680" cy="82994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455A64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家长会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55A6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《牵一只蜗牛去散步》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台湾作家张文亮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12750" y="1501140"/>
            <a:ext cx="6847840" cy="4748530"/>
          </a:xfr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2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上帝派我牵一只蜗牛去散步，蜗牛爬得很慢，</a:t>
            </a:r>
            <a:endParaRPr lang="zh-CN" altLang="en-US" sz="22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2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我不能走得太快，我催它，我责备它，蜗牛仍然每次爬一点点，</a:t>
            </a:r>
            <a:endParaRPr lang="zh-CN" altLang="en-US" sz="22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2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我拉它，我扯它，甚至想踢它，蜗牛流着汗，喘着气，继续往前爬，可还是很慢，</a:t>
            </a:r>
            <a:endParaRPr lang="zh-CN" altLang="en-US" sz="22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2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我只有放慢脚步，跟在后面生闷气。</a:t>
            </a:r>
            <a:endParaRPr lang="zh-CN" altLang="en-US" sz="22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2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突然我闻到一股花香，那么芬芳；我感到一阵微风，那么轻柔；我听到了鸟鸣，那么清脆；我看到了满天星斗，那么亮丽！</a:t>
            </a:r>
            <a:endParaRPr lang="zh-CN" altLang="en-US" sz="22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2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哦，原来我错了，是上帝叫蜗牛牵我去散步……</a:t>
            </a:r>
            <a:endParaRPr lang="zh-CN" altLang="en-US" sz="22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endParaRPr lang="zh-CN" altLang="en-US" sz="22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594600" y="2370455"/>
            <a:ext cx="4330065" cy="30099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11575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牵着蜗牛去散步</a:t>
            </a:r>
            <a:r>
              <a:rPr lang="zh-CN" altLang="en-US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</a:t>
            </a:r>
            <a:r>
              <a:rPr lang="zh-CN" altLang="en-US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家庭教育的智慧</a:t>
            </a:r>
            <a:endParaRPr lang="zh-CN" altLang="en-US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608330" y="1501140"/>
            <a:ext cx="5840095" cy="4748530"/>
          </a:xfr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其实，教育孩子不正像牵着蜗牛去散步吗？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在这个学习和成长的道路上，我们经常因为孩子无法做到我们的期待样子而情绪崩溃。叠加疫情居家等因素，亲子关系更是雪上加霜。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然而，他们却正处于身心发展时期，既要克服自己是非观念淡薄，自我控制能力较弱的本性。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902450" y="1778000"/>
            <a:ext cx="4043045" cy="40430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牵着蜗牛去散步</a:t>
            </a:r>
            <a:r>
              <a:rPr lang="zh-CN" altLang="en-US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</a:t>
            </a:r>
            <a:r>
              <a:rPr lang="zh-CN" altLang="en-US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家庭教育的智慧</a:t>
            </a:r>
            <a:endParaRPr lang="zh-CN" altLang="en-US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3600" b="1">
                <a:solidFill>
                  <a:schemeClr val="dk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【互动分享】</a:t>
            </a:r>
            <a:endParaRPr lang="zh-CN" altLang="en-US" sz="3600" b="1">
              <a:solidFill>
                <a:schemeClr val="dk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孩子做事拖拉是很多家长头疼的家庭教育难题，你的孩子有哪些拖拉的表现？并交流一下日常面对孩子拖拉的一些做法。</a:t>
            </a:r>
            <a:endParaRPr lang="zh-CN" altLang="en-US" sz="24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家长分组讨论，每组的家长代表记录整合出来的观点并进行全班分享。</a:t>
            </a:r>
            <a:endParaRPr lang="zh-CN" altLang="en-US" sz="24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215380" y="2058670"/>
            <a:ext cx="5176520" cy="34505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牵着蜗牛去散步</a:t>
            </a:r>
            <a:r>
              <a:rPr lang="zh-CN" altLang="en-US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</a:t>
            </a:r>
            <a:r>
              <a:rPr lang="zh-CN" altLang="en-US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家庭教育的智慧</a:t>
            </a:r>
            <a:endParaRPr lang="zh-CN" altLang="en-US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因此，作为家长，在教育孩子的过程中要遵循孩子身心发展和认知规律，尊重孩子的个体差异，充分调动他们学习的浓厚兴趣和做事的积极性，鼓励孩子从小事做起，逐步培养孩子良好的道德品质和善于思考，敢于质疑，持之以恒，勇于探索的良好学习习惯。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411595" y="1695450"/>
            <a:ext cx="5176520" cy="43592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57" y="253369"/>
            <a:ext cx="10852237" cy="441964"/>
          </a:xfrm>
        </p:spPr>
        <p:txBody>
          <a:bodyPr/>
          <a:p>
            <a:r>
              <a:rPr lang="zh-CN" altLang="en-US" sz="3600"/>
              <a:t>我们都要有做</a:t>
            </a:r>
            <a:r>
              <a:rPr lang="en-US" altLang="zh-CN" sz="3600"/>
              <a:t>“</a:t>
            </a:r>
            <a:r>
              <a:rPr sz="3600"/>
              <a:t>靠谱家长</a:t>
            </a:r>
            <a:r>
              <a:rPr lang="en-US" altLang="zh-CN" sz="3600"/>
              <a:t>”</a:t>
            </a:r>
            <a:r>
              <a:rPr sz="3600"/>
              <a:t>的意识</a:t>
            </a:r>
            <a:r>
              <a:rPr lang="en-US" altLang="zh-CN" sz="3600"/>
              <a:t>--</a:t>
            </a:r>
            <a:r>
              <a:rPr sz="3600">
                <a:solidFill>
                  <a:srgbClr val="FF0000"/>
                </a:solidFill>
              </a:rPr>
              <a:t>关于梦想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rcRect l="2566" t="13864" r="3003" b="5422"/>
          <a:stretch>
            <a:fillRect/>
          </a:stretch>
        </p:blipFill>
        <p:spPr>
          <a:xfrm>
            <a:off x="1824990" y="1146175"/>
            <a:ext cx="7860665" cy="53327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57" y="253369"/>
            <a:ext cx="10852237" cy="441964"/>
          </a:xfrm>
        </p:spPr>
        <p:txBody>
          <a:bodyPr/>
          <a:p>
            <a:r>
              <a:rPr lang="zh-CN" altLang="en-US" sz="3600"/>
              <a:t>我们都要有做</a:t>
            </a:r>
            <a:r>
              <a:rPr lang="en-US" altLang="zh-CN" sz="3600"/>
              <a:t>“</a:t>
            </a:r>
            <a:r>
              <a:rPr sz="3600"/>
              <a:t>靠谱家长</a:t>
            </a:r>
            <a:r>
              <a:rPr lang="en-US" altLang="zh-CN" sz="3600"/>
              <a:t>”</a:t>
            </a:r>
            <a:r>
              <a:rPr sz="3600"/>
              <a:t>的意识</a:t>
            </a:r>
            <a:r>
              <a:rPr lang="en-US" altLang="zh-CN" sz="3600"/>
              <a:t>--</a:t>
            </a:r>
            <a:r>
              <a:rPr sz="3600">
                <a:solidFill>
                  <a:srgbClr val="FF0000"/>
                </a:solidFill>
              </a:rPr>
              <a:t>关于时间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81785" y="955675"/>
            <a:ext cx="8372475" cy="56178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57" y="253369"/>
            <a:ext cx="10852237" cy="441964"/>
          </a:xfrm>
        </p:spPr>
        <p:txBody>
          <a:bodyPr/>
          <a:p>
            <a:r>
              <a:rPr lang="zh-CN" altLang="en-US" sz="3600"/>
              <a:t>我们都要有做</a:t>
            </a:r>
            <a:r>
              <a:rPr lang="en-US" altLang="zh-CN" sz="3600"/>
              <a:t>“</a:t>
            </a:r>
            <a:r>
              <a:rPr sz="3600"/>
              <a:t>靠谱家长</a:t>
            </a:r>
            <a:r>
              <a:rPr lang="en-US" altLang="zh-CN" sz="3600"/>
              <a:t>”</a:t>
            </a:r>
            <a:r>
              <a:rPr sz="3600"/>
              <a:t>的意识</a:t>
            </a:r>
            <a:r>
              <a:rPr lang="en-US" altLang="zh-CN" sz="3600"/>
              <a:t>--</a:t>
            </a:r>
            <a:r>
              <a:rPr sz="3600">
                <a:solidFill>
                  <a:srgbClr val="FF0000"/>
                </a:solidFill>
              </a:rPr>
              <a:t>关于成果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11960" y="1086485"/>
            <a:ext cx="8826500" cy="55168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57" y="253369"/>
            <a:ext cx="10852237" cy="441964"/>
          </a:xfrm>
        </p:spPr>
        <p:txBody>
          <a:bodyPr/>
          <a:p>
            <a:r>
              <a:rPr lang="zh-CN" altLang="en-US" sz="3600"/>
              <a:t>我们都要有做</a:t>
            </a:r>
            <a:r>
              <a:rPr lang="en-US" altLang="zh-CN" sz="3600"/>
              <a:t>“</a:t>
            </a:r>
            <a:r>
              <a:rPr sz="3600"/>
              <a:t>靠谱家长</a:t>
            </a:r>
            <a:r>
              <a:rPr lang="en-US" altLang="zh-CN" sz="3600"/>
              <a:t>”</a:t>
            </a:r>
            <a:r>
              <a:rPr sz="3600"/>
              <a:t>的意识</a:t>
            </a:r>
            <a:r>
              <a:rPr lang="en-US" altLang="zh-CN" sz="3600"/>
              <a:t>--</a:t>
            </a:r>
            <a:r>
              <a:rPr sz="3600">
                <a:solidFill>
                  <a:srgbClr val="FF0000"/>
                </a:solidFill>
              </a:rPr>
              <a:t>孩子不会做题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62150" y="1085215"/>
            <a:ext cx="8121650" cy="54756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57" y="253369"/>
            <a:ext cx="10852237" cy="441964"/>
          </a:xfrm>
        </p:spPr>
        <p:txBody>
          <a:bodyPr/>
          <a:p>
            <a:r>
              <a:rPr lang="zh-CN" altLang="en-US" sz="3600"/>
              <a:t>我们都要有做</a:t>
            </a:r>
            <a:r>
              <a:rPr lang="en-US" altLang="zh-CN" sz="3600"/>
              <a:t>“</a:t>
            </a:r>
            <a:r>
              <a:rPr sz="3600"/>
              <a:t>靠谱家长</a:t>
            </a:r>
            <a:r>
              <a:rPr lang="en-US" altLang="zh-CN" sz="3600"/>
              <a:t>”</a:t>
            </a:r>
            <a:r>
              <a:rPr sz="3600"/>
              <a:t>的意识</a:t>
            </a:r>
            <a:r>
              <a:rPr lang="en-US" altLang="zh-CN" sz="3600"/>
              <a:t>--</a:t>
            </a:r>
            <a:r>
              <a:rPr sz="3600">
                <a:solidFill>
                  <a:srgbClr val="FF0000"/>
                </a:solidFill>
              </a:rPr>
              <a:t>孩子成绩不优秀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82800" y="1141730"/>
            <a:ext cx="8734425" cy="55429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57" y="253369"/>
            <a:ext cx="10852237" cy="441964"/>
          </a:xfrm>
        </p:spPr>
        <p:txBody>
          <a:bodyPr/>
          <a:p>
            <a:r>
              <a:rPr lang="zh-CN" altLang="en-US" sz="3600"/>
              <a:t>我们都要有做</a:t>
            </a:r>
            <a:r>
              <a:rPr lang="en-US" altLang="zh-CN" sz="3600"/>
              <a:t>“</a:t>
            </a:r>
            <a:r>
              <a:rPr sz="3600"/>
              <a:t>靠谱家长</a:t>
            </a:r>
            <a:r>
              <a:rPr lang="en-US" altLang="zh-CN" sz="3600"/>
              <a:t>”</a:t>
            </a:r>
            <a:r>
              <a:rPr sz="3600"/>
              <a:t>的意识</a:t>
            </a:r>
            <a:r>
              <a:rPr lang="en-US" altLang="zh-CN" sz="3600"/>
              <a:t>--</a:t>
            </a:r>
            <a:r>
              <a:rPr sz="3600">
                <a:solidFill>
                  <a:srgbClr val="FF0000"/>
                </a:solidFill>
              </a:rPr>
              <a:t>关于自我突破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46555" y="1017270"/>
            <a:ext cx="8752840" cy="56654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2"/>
          <p:cNvSpPr/>
          <p:nvPr>
            <p:custDataLst>
              <p:tags r:id="rId1"/>
            </p:custDataLst>
          </p:nvPr>
        </p:nvSpPr>
        <p:spPr>
          <a:xfrm>
            <a:off x="643255" y="1605280"/>
            <a:ext cx="10685780" cy="47078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3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altLang="en-US" sz="30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首先感谢您在百忙之中抽时间来参加家长会。关心、帮助、督促贵子女是我们共同的心愿！帮助您的孩子身心全面发展、成人成才，这是我们共同的目标！</a:t>
            </a:r>
            <a:endParaRPr lang="zh-CN" altLang="en-US" sz="30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3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寒假将至，我们除了关心班级和孩子的情况，如何充实的渡过假期也是非常重要的。</a:t>
            </a:r>
            <a:r>
              <a:rPr lang="zh-CN" altLang="en-US" sz="30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今天的家长会一是总结，二是重点从</a:t>
            </a:r>
            <a:r>
              <a:rPr lang="en-US" altLang="zh-CN" sz="30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30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心理学</a:t>
            </a:r>
            <a:r>
              <a:rPr lang="en-US" altLang="zh-CN" sz="30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30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的角度来探讨如何和孩子共度充实寒假。</a:t>
            </a:r>
            <a:endParaRPr lang="zh-CN" altLang="en-US" sz="30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30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90" name="Text Box 3"/>
          <p:cNvSpPr txBox="1"/>
          <p:nvPr/>
        </p:nvSpPr>
        <p:spPr>
          <a:xfrm>
            <a:off x="477838" y="538163"/>
            <a:ext cx="5881687" cy="829945"/>
          </a:xfrm>
          <a:prstGeom prst="rect">
            <a:avLst/>
          </a:prstGeom>
          <a:noFill/>
          <a:ln w="63500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尊敬的各位家长：</a:t>
            </a:r>
            <a:endParaRPr lang="zh-CN" altLang="en-US" sz="48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 advClick="0" advTm="1500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57" y="253369"/>
            <a:ext cx="10852237" cy="441964"/>
          </a:xfrm>
        </p:spPr>
        <p:txBody>
          <a:bodyPr/>
          <a:p>
            <a:r>
              <a:rPr lang="zh-CN" altLang="en-US" sz="3600"/>
              <a:t>我们都要有做</a:t>
            </a:r>
            <a:r>
              <a:rPr lang="en-US" altLang="zh-CN" sz="3600"/>
              <a:t>“</a:t>
            </a:r>
            <a:r>
              <a:rPr sz="3600"/>
              <a:t>靠谱家长</a:t>
            </a:r>
            <a:r>
              <a:rPr lang="en-US" altLang="zh-CN" sz="3600"/>
              <a:t>”</a:t>
            </a:r>
            <a:r>
              <a:rPr sz="3600"/>
              <a:t>的意识</a:t>
            </a:r>
            <a:r>
              <a:rPr lang="en-US" altLang="zh-CN" sz="3600"/>
              <a:t>--</a:t>
            </a:r>
            <a:r>
              <a:rPr sz="3600">
                <a:solidFill>
                  <a:srgbClr val="FF0000"/>
                </a:solidFill>
              </a:rPr>
              <a:t>关于外界危险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90980" y="981075"/>
            <a:ext cx="9063355" cy="57257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57" y="253369"/>
            <a:ext cx="10852237" cy="441964"/>
          </a:xfrm>
        </p:spPr>
        <p:txBody>
          <a:bodyPr/>
          <a:p>
            <a:r>
              <a:rPr lang="zh-CN" altLang="en-US" sz="3600"/>
              <a:t>我们都要有做</a:t>
            </a:r>
            <a:r>
              <a:rPr lang="en-US" altLang="zh-CN" sz="3600"/>
              <a:t>“</a:t>
            </a:r>
            <a:r>
              <a:rPr sz="3600"/>
              <a:t>靠谱家长</a:t>
            </a:r>
            <a:r>
              <a:rPr lang="en-US" altLang="zh-CN" sz="3600"/>
              <a:t>”</a:t>
            </a:r>
            <a:r>
              <a:rPr sz="3600"/>
              <a:t>的意识</a:t>
            </a:r>
            <a:r>
              <a:rPr lang="en-US" altLang="zh-CN" sz="3600"/>
              <a:t>--</a:t>
            </a:r>
            <a:r>
              <a:rPr sz="3600">
                <a:solidFill>
                  <a:srgbClr val="FF0000"/>
                </a:solidFill>
              </a:rPr>
              <a:t>孩子犯错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68145" y="978535"/>
            <a:ext cx="8709660" cy="56527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57" y="253369"/>
            <a:ext cx="10852237" cy="441964"/>
          </a:xfrm>
        </p:spPr>
        <p:txBody>
          <a:bodyPr/>
          <a:p>
            <a:r>
              <a:rPr lang="zh-CN" altLang="en-US" sz="3600"/>
              <a:t>我们都要有做</a:t>
            </a:r>
            <a:r>
              <a:rPr lang="en-US" altLang="zh-CN" sz="3600"/>
              <a:t>“</a:t>
            </a:r>
            <a:r>
              <a:rPr sz="3600"/>
              <a:t>靠谱家长</a:t>
            </a:r>
            <a:r>
              <a:rPr lang="en-US" altLang="zh-CN" sz="3600"/>
              <a:t>”</a:t>
            </a:r>
            <a:r>
              <a:rPr sz="3600"/>
              <a:t>的意识</a:t>
            </a:r>
            <a:r>
              <a:rPr lang="en-US" altLang="zh-CN" sz="3600"/>
              <a:t>--</a:t>
            </a:r>
            <a:r>
              <a:rPr sz="3600">
                <a:solidFill>
                  <a:srgbClr val="FF0000"/>
                </a:solidFill>
              </a:rPr>
              <a:t>关于承诺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33220" y="1097915"/>
            <a:ext cx="8926195" cy="56686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11575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遇事冷处理</a:t>
            </a:r>
            <a:endParaRPr lang="zh-CN" altLang="en-US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655955" y="1659890"/>
            <a:ext cx="10777220" cy="4748530"/>
          </a:xfr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窦文涛曾说，情绪过了，事都不叫事了。</a:t>
            </a:r>
            <a:endParaRPr lang="zh-CN" altLang="en-US" sz="28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8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遇事冷处理，是对自己最好的成全，也是对孩子最好的保护。</a:t>
            </a:r>
            <a:endParaRPr lang="zh-CN" altLang="en-US" sz="28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8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当你能够心平气和地面对一切，就没有什么难题解决不了。</a:t>
            </a:r>
            <a:endParaRPr lang="zh-CN" altLang="en-US" sz="28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8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冰心在《繁星春水》中写道：</a:t>
            </a:r>
            <a:r>
              <a:rPr lang="zh-CN" altLang="en-US" sz="28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“冷静的心，在任何环境里，都能建立更深微的世界。”</a:t>
            </a:r>
            <a:endParaRPr lang="zh-CN" altLang="en-US" sz="28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11575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遇事冷处理</a:t>
            </a:r>
            <a:endParaRPr lang="zh-CN" altLang="en-US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608330" y="1358265"/>
            <a:ext cx="10616565" cy="4748530"/>
          </a:xfr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在一个家庭里，父母的嘴，既能为孩子的路铺满鲜花，也能让孩子的路充满荆棘。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家琼瑶从小擅长诗词，也爱读书，国文成绩非常不错，但是数理课却一直不理想。母亲感到十分愤怒，有一天对着她说：“万一考不上，不是你一个人的失败，是全家的失败。”母亲的话像把利刃，刺痛了琼瑶的心，她变得自卑、敏感、脆弱。天天做噩梦，梦到别人嘲笑教授家的女儿考不上大学。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心理学上，有一种效应叫“12秒效应”：暴风雨般的愤怒，持续时间往往不超过12秒，过了这段时间人会恢复往日的平静。</a:t>
            </a:r>
            <a:endParaRPr lang="zh-CN" altLang="en-US" sz="24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可惜的是，大多数人会被这12秒控制，说出或做出后悔的事。</a:t>
            </a:r>
            <a:endParaRPr lang="zh-CN" altLang="en-US" sz="24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遇事冷处理</a:t>
            </a:r>
            <a:endParaRPr lang="zh-CN" altLang="en-US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/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《拖延心理学》中有这样一段话：</a:t>
            </a:r>
            <a:r>
              <a:rPr lang="zh-CN" altLang="en-US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“拖延常常是一个人的独立宣言，一个人试图通过拖延来告诉人们，我是一个拥有自主权的人，我根据自己的选择来行动。”</a:t>
            </a:r>
            <a:endParaRPr lang="zh-CN" altLang="en-US" sz="24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随着孩子长大，家长越唠叨催促，孩子越厌烦、越是故意和家长对着来。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到最后，不仅孩子没变好，亲子关系还恶化了。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98590" y="1384300"/>
            <a:ext cx="4762500" cy="45243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父母“慢”下来，孩子才能“快”起来</a:t>
            </a:r>
            <a:endParaRPr lang="zh-CN" altLang="en-US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69925" y="1254125"/>
            <a:ext cx="5942330" cy="5388610"/>
          </a:xfr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①给孩子树立时间观念。</a:t>
            </a: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用闹钟、手表等工具把时间“视觉化”，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②和孩子一起或者建议孩子自己</a:t>
            </a:r>
            <a:r>
              <a:rPr lang="zh-CN" altLang="en-US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写好每日计划</a:t>
            </a: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，并每天盘点。 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③和孩子</a:t>
            </a:r>
            <a:r>
              <a:rPr lang="zh-CN" altLang="en-US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约定好完成或未完成的后果</a:t>
            </a: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，如完成了可以适当的奖励等。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</a:t>
            </a:r>
            <a:r>
              <a:rPr lang="zh-CN" altLang="en-US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及时表扬</a:t>
            </a: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孩子做的好的地方，青春期的孩子也需要及时肯定。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⑤</a:t>
            </a:r>
            <a:r>
              <a:rPr lang="zh-CN" altLang="en-US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接纳孩子的磨蹭</a:t>
            </a: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，多一些耐心和包容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有时候孩子的“慢”，并不是真的慢。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有可能是他们在思考，也有可能在积累能量去做他们抗拒的事情。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我们要允许孩子“慢”，多给孩子一点耐心和包容。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2445" y="1784350"/>
            <a:ext cx="4968240" cy="35153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608330" y="1501140"/>
            <a:ext cx="6205220" cy="4748530"/>
          </a:xfr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杨澜曾说：</a:t>
            </a:r>
            <a:r>
              <a:rPr lang="zh-CN" altLang="en-US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“父母的格局，就是父母的活法，你想如何过一生，也会影响到孩子的格局。”</a:t>
            </a:r>
            <a:endParaRPr lang="zh-CN" altLang="en-US" sz="24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父母的格局里，藏着孩子能抵达的人生高度。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徐州新沂时集镇，有户人家培养出三个博士生。老大和老三就读于清华大学，老二江南大学博士毕业后，被公派到英国伯明翰大学深造。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015480" y="1932305"/>
            <a:ext cx="5176520" cy="36588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39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39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父母的格局，决定孩子的目标</a:t>
            </a:r>
            <a:endParaRPr lang="zh-CN" altLang="en-US" sz="39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8400" y="38615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父母的格局，决定孩子的目标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225425" y="1125855"/>
            <a:ext cx="11772900" cy="4759325"/>
          </a:xfr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这个培养出天之骄子的家庭，是一个极度贫困的农家。这么贫寒的家庭，是怎么培养出三个如此出色的孩子的呢？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同村很多父母，为了维持生计，孩子都早早辍学去打工赚钱。可他们的父母却坚持读书大过天，</a:t>
            </a:r>
            <a:r>
              <a:rPr lang="zh-CN" altLang="en-US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为此还专门购买了关于全国百所名校简介的书籍，有空就和孩子一起聊聊名校，让孩子们有了人生目标。</a:t>
            </a:r>
            <a:endParaRPr lang="zh-CN" altLang="en-US" sz="24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父母还一直鼓励孩子课外也要多读书，只要孩子想买书，花再多钱父母都从未有过丝毫犹豫。</a:t>
            </a:r>
            <a:r>
              <a:rPr lang="zh-CN" altLang="en-US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孩子每读完一本书，父母就会让他们把书的内容介绍给家人们，全家人一起分享读书的乐趣。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孩子的才气，要靠父母的骨气来撑；孩子的眼界，要靠父母的格局去开拓。</a:t>
            </a:r>
            <a:endParaRPr lang="zh-CN" altLang="en-US" sz="24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拥有一对大格局的父母，是孩子一生最大的幸运。</a:t>
            </a:r>
            <a:endParaRPr lang="zh-CN" altLang="en-US" sz="24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>
              <a:buClrTx/>
              <a:buSzTx/>
              <a:buNone/>
            </a:pPr>
            <a:endParaRPr lang="zh-CN" altLang="en-US" sz="24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11575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父母的格局，决定孩子的目标</a:t>
            </a:r>
            <a:endParaRPr lang="zh-CN" altLang="en-US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608330" y="1501140"/>
            <a:ext cx="5840095" cy="4748530"/>
          </a:xfr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①放低姿态，做一个学习者和倾听者，让孩子分享他的所学和成长；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②和孩子共同制定目标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③和孩子一起分析目标达成，需要父母如何支持，需要孩子如何付出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④列出父母和孩子的支持和努力清单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⑤每周或每月召开家庭会议，复盘，巩固，优化。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25" y="1449070"/>
            <a:ext cx="5343525" cy="48006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6775" y="2583632"/>
            <a:ext cx="6243774" cy="922021"/>
          </a:xfrm>
        </p:spPr>
        <p:txBody>
          <a:bodyPr>
            <a:normAutofit fontScale="90000"/>
          </a:bodyPr>
          <a:lstStyle/>
          <a:p>
            <a:r>
              <a:rPr lang="zh-CN" altLang="en-US" sz="8000" dirty="0">
                <a:sym typeface="Arial" panose="020B0604020202020204" pitchFamily="34" charset="0"/>
              </a:rPr>
              <a:t>学期小结</a:t>
            </a:r>
            <a:endParaRPr lang="zh-CN" altLang="en-US" sz="8000" dirty="0"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99210" y="1323806"/>
            <a:ext cx="3008630" cy="34862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rtlCol="0" anchor="ctr" anchorCtr="0">
            <a:normAutofit fontScale="97500"/>
          </a:bodyPr>
          <a:lstStyle/>
          <a:p>
            <a:pPr algn="ctr"/>
            <a:r>
              <a:rPr lang="en-US" altLang="zh-CN" sz="220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01</a:t>
            </a:r>
            <a:endParaRPr lang="en-US" altLang="zh-CN" sz="22000" b="1" dirty="0">
              <a:ln w="25400">
                <a:solidFill>
                  <a:schemeClr val="accent1"/>
                </a:solidFill>
              </a:ln>
              <a:noFill/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ctr" anchorCtr="0">
            <a:normAutofit fontScale="900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签订手机等电子产品使用协议</a:t>
            </a:r>
            <a:endParaRPr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69930" y="1539883"/>
            <a:ext cx="5283242" cy="5388907"/>
          </a:xfr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  <a:buClrTx/>
              <a:buSzTx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放假后，尽快和孩子一起协商电子产品的使用规则</a:t>
            </a:r>
            <a:endParaRPr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</a:pP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可以通过家庭会议来讨论，并写出来签名张贴在显眼的位置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</a:pP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约定好相关的奖惩措施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6040" y="1664970"/>
            <a:ext cx="5283200" cy="39624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8400" y="38615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</a:t>
            </a:r>
            <a:r>
              <a:rPr lang="zh-CN" altLang="en-US">
                <a:solidFill>
                  <a:srgbClr val="7030A0"/>
                </a:solidFill>
                <a:sym typeface="+mn-ea"/>
              </a:rPr>
              <a:t>营造良好的</a:t>
            </a:r>
            <a:r>
              <a:rPr lang="en-US" altLang="zh-CN">
                <a:solidFill>
                  <a:srgbClr val="7030A0"/>
                </a:solidFill>
                <a:sym typeface="+mn-ea"/>
              </a:rPr>
              <a:t>“</a:t>
            </a:r>
            <a:r>
              <a:rPr lang="zh-CN" altLang="en-US">
                <a:solidFill>
                  <a:srgbClr val="7030A0"/>
                </a:solidFill>
                <a:sym typeface="+mn-ea"/>
              </a:rPr>
              <a:t>学习场</a:t>
            </a:r>
            <a:r>
              <a:rPr lang="en-US" altLang="zh-CN">
                <a:solidFill>
                  <a:srgbClr val="7030A0"/>
                </a:solidFill>
                <a:sym typeface="+mn-ea"/>
              </a:rPr>
              <a:t>”</a:t>
            </a:r>
            <a:r>
              <a:rPr lang="zh-CN" altLang="en-US">
                <a:solidFill>
                  <a:srgbClr val="7030A0"/>
                </a:solidFill>
                <a:sym typeface="+mn-ea"/>
              </a:rPr>
              <a:t>，充分利用</a:t>
            </a:r>
            <a:r>
              <a:rPr lang="en-US" altLang="zh-CN">
                <a:solidFill>
                  <a:srgbClr val="7030A0"/>
                </a:solidFill>
                <a:sym typeface="+mn-ea"/>
              </a:rPr>
              <a:t>“</a:t>
            </a:r>
            <a:r>
              <a:rPr lang="zh-CN" altLang="en-US">
                <a:solidFill>
                  <a:srgbClr val="7030A0"/>
                </a:solidFill>
                <a:sym typeface="+mn-ea"/>
              </a:rPr>
              <a:t>同伴效应</a:t>
            </a:r>
            <a:r>
              <a:rPr lang="en-US" altLang="zh-CN">
                <a:solidFill>
                  <a:srgbClr val="7030A0"/>
                </a:solidFill>
                <a:sym typeface="+mn-ea"/>
              </a:rPr>
              <a:t>”</a:t>
            </a:r>
            <a:endParaRPr lang="en-US" altLang="zh-CN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225425" y="1363980"/>
            <a:ext cx="11772900" cy="4759325"/>
          </a:xfr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  <a:buClrTx/>
              <a:buSzTx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所谓的“场”，指的是学习的氛围。而这种“场”的形成是需要志同道合的同志共同营造的，所谓“近朱者赤近墨者黑”就是这个道理。基于此，</a:t>
            </a:r>
            <a:r>
              <a:rPr lang="zh-CN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家长们可以建议孩子们</a:t>
            </a:r>
            <a:r>
              <a:rPr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跟同学组队</a:t>
            </a:r>
            <a:r>
              <a:rPr lang="zh-CN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，几个相近的</a:t>
            </a:r>
            <a:r>
              <a:rPr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人一起，租一个自习室或者轮流在谁家里</a:t>
            </a:r>
            <a:r>
              <a:rPr lang="zh-CN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每天或者每半天，有一个家长（既缓解了家长们上班而没办法监管的弊端，又让大家形成了合力，学生间有问题还可以互相沟通解决）陪着孩子们，家长主要负责督促孩子们，确保孩子按计划进行学习和娱乐</a:t>
            </a:r>
            <a:r>
              <a:rPr lang="zh-CN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我想这样的氛围下，学习效率肯定会大大提高，在这种过程中几个孩子可以比拼赶帮超，肯定要比自己一个人在家有效率的多。</a:t>
            </a:r>
            <a:endParaRPr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50000"/>
              </a:lnSpc>
              <a:buClrTx/>
              <a:buSzTx/>
              <a:buNone/>
            </a:pP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>
              <a:buClrTx/>
              <a:buSzTx/>
              <a:buNone/>
            </a:pP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ctr" anchorCtr="0">
            <a:normAutofit fontScale="900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6.</a:t>
            </a:r>
            <a:r>
              <a:rPr lang="zh-CN" altLang="en-US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积极参加社会实践</a:t>
            </a:r>
            <a:endParaRPr lang="zh-CN" altLang="en-US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69930" y="1222383"/>
            <a:ext cx="5283242" cy="5388907"/>
          </a:xfr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  <a:buClrTx/>
              <a:buSzTx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利用假期，父母可以带领孩子参加一些</a:t>
            </a:r>
            <a:r>
              <a:rPr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社会调查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活动。也可以参加社区或单位会举行多项</a:t>
            </a:r>
            <a:r>
              <a:rPr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比赛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，如乒乓球、演讲、朗诵、绘画、书法等，积极参加课外活动，促进全面发展。</a:t>
            </a:r>
            <a:endParaRPr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父母也可以给孩子提供</a:t>
            </a:r>
            <a:r>
              <a:rPr lang="zh-CN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见习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的机会，体验不同职业，让孩子思考自己的生涯规划。</a:t>
            </a:r>
            <a:endParaRPr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>
              <a:buClrTx/>
              <a:buSzTx/>
              <a:buNone/>
            </a:pP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8875" y="1886585"/>
            <a:ext cx="5283200" cy="35191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570234"/>
            <a:ext cx="10852237" cy="441964"/>
          </a:xfrm>
        </p:spPr>
        <p:txBody>
          <a:bodyPr vert="horz" lIns="90000" tIns="46800" rIns="90000" bIns="46800" rtlCol="0" anchor="ctr" anchorCtr="0">
            <a:normAutofit fontScale="900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7.</a:t>
            </a:r>
            <a:r>
              <a:rPr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旅游，用脚步丈量世界</a:t>
            </a:r>
            <a:endParaRPr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69930" y="1682758"/>
            <a:ext cx="5283242" cy="5388907"/>
          </a:xfr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  <a:buClrTx/>
              <a:buSzTx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读万卷书，不如行万里路。</a:t>
            </a:r>
            <a:endParaRPr lang="en-US" altLang="zh-CN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可以和孩子一起协商旅游目的地，做好准备，锻炼孩子的生存能力</a:t>
            </a:r>
            <a:endParaRPr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也可以让孩子去参加研学旅游，游中玩，玩中学。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3335" y="1827530"/>
            <a:ext cx="5255895" cy="34969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/>
              <a:t>小结：</a:t>
            </a:r>
            <a:endParaRPr lang="zh-CN" altLang="en-US" sz="6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476375"/>
            <a:ext cx="11012170" cy="5388610"/>
          </a:xfrm>
        </p:spPr>
        <p:txBody>
          <a:bodyPr/>
          <a:p>
            <a:r>
              <a:rPr lang="zh-CN" altLang="en-US" sz="2800"/>
              <a:t>父母要了解青春期孩子是追求独立自主的，</a:t>
            </a:r>
            <a:r>
              <a:rPr lang="zh-CN" altLang="en-US" sz="2800">
                <a:solidFill>
                  <a:srgbClr val="7030A0"/>
                </a:solidFill>
              </a:rPr>
              <a:t>要接受孩子的成长，尊重孩子的决定并给予孩子一定的私人空间，不拿自己的标准和想法苛求孩子</a:t>
            </a:r>
            <a:r>
              <a:rPr lang="zh-CN" altLang="en-US" sz="2800"/>
              <a:t>，让孩子以现有的能力水平解决生活中遇到的困难，给予他们选择的权力，让他们学会对自己的选择负责。与父母有着积极关系的青少年，具有更强的心理韧性、更高的幸福感。</a:t>
            </a:r>
            <a:r>
              <a:rPr lang="zh-CN" altLang="en-US" sz="2800">
                <a:solidFill>
                  <a:srgbClr val="7030A0"/>
                </a:solidFill>
              </a:rPr>
              <a:t>构建积极关系需要父母与孩子互相理解、尊重、接纳、包容，</a:t>
            </a:r>
            <a:r>
              <a:rPr lang="zh-CN" altLang="en-US" sz="2800"/>
              <a:t>能够不把发生的一些不和谐因素当做问题，而是当做出现了一些可以去沟通交流和改进、提高的契机。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5" name="WordArt 5"/>
          <p:cNvSpPr>
            <a:spLocks noTextEdit="1"/>
          </p:cNvSpPr>
          <p:nvPr/>
        </p:nvSpPr>
        <p:spPr>
          <a:xfrm>
            <a:off x="2720340" y="914400"/>
            <a:ext cx="657606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400" b="1" spc="880">
                <a:gradFill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effectLst>
                  <a:outerShdw dist="45791" dir="3378595" algn="ctr" rotWithShape="0">
                    <a:srgbClr val="4D4D4D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感谢各位家长对我们工作的</a:t>
            </a:r>
            <a:endParaRPr lang="zh-CN" altLang="en-US" sz="4400" b="1" spc="880">
              <a:gradFill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effectLst>
                <a:outerShdw dist="45791" dir="3378595" algn="ctr" rotWithShape="0">
                  <a:srgbClr val="4D4D4D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516" name="WordArt 6"/>
          <p:cNvSpPr>
            <a:spLocks noTextEdit="1"/>
          </p:cNvSpPr>
          <p:nvPr/>
        </p:nvSpPr>
        <p:spPr>
          <a:xfrm>
            <a:off x="7467600" y="2667000"/>
            <a:ext cx="2209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400" b="1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支持！</a:t>
            </a:r>
            <a:endParaRPr lang="zh-CN" altLang="en-US" sz="4400" b="1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941513" y="4457700"/>
            <a:ext cx="7848600" cy="16300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0" normalizeH="0" baseline="0" noProof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祝各位家长</a:t>
            </a:r>
            <a:endParaRPr kumimoji="0" lang="zh-CN" altLang="en-US" sz="4000" b="1" kern="1200" cap="none" spc="0" normalizeH="0" baseline="0" noProof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0" normalizeH="0" baseline="0" noProof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工作顺利、身体健康、家庭幸福！</a:t>
            </a:r>
            <a:endParaRPr kumimoji="0" lang="zh-CN" altLang="en-US" sz="4000" b="1" kern="1200" cap="none" spc="0" normalizeH="0" baseline="0" noProof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813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charRg st="6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8135">
                                            <p:txEl>
                                              <p:charRg st="6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lang="zh-CN" altLang="en-US" sz="4890">
                <a:solidFill>
                  <a:srgbClr val="FF0000"/>
                </a:solidFill>
              </a:rPr>
              <a:t>版权声明：</a:t>
            </a:r>
            <a:endParaRPr lang="zh-CN" altLang="en-US" sz="4890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4294967295"/>
          </p:nvPr>
        </p:nvSpPr>
        <p:spPr>
          <a:xfrm>
            <a:off x="666750" y="1588135"/>
            <a:ext cx="10361295" cy="4404360"/>
          </a:xfrm>
        </p:spPr>
        <p:txBody>
          <a:bodyPr>
            <a:noAutofit/>
          </a:bodyPr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本人发表在公众号的原创文章、课件、图片等内容，禁止其他用户拿来做商业用途，否则将举报维权。</a:t>
            </a:r>
            <a:endParaRPr lang="zh-CN" altLang="en-US"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转载本文需经本人同意，引用需注明出处。</a:t>
            </a:r>
            <a:endParaRPr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本节班会部分图文来自网络等，如有侵权请联系删除。</a:t>
            </a:r>
            <a:endParaRPr lang="zh-CN" altLang="en-US"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本班会版权归工作室所有。</a:t>
            </a:r>
            <a:endParaRPr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69882" y="80835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3555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扫码关注：</a:t>
            </a:r>
            <a:r>
              <a:rPr lang="en-US" altLang="zh-CN" sz="355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355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孙钦强名班主任工作室</a:t>
            </a:r>
            <a:r>
              <a:rPr lang="en-US" altLang="zh-CN" sz="355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355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公众号</a:t>
            </a:r>
            <a:endParaRPr lang="zh-CN" altLang="en-US" sz="355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882015" y="2599690"/>
            <a:ext cx="6343015" cy="3404235"/>
          </a:xfrm>
        </p:spPr>
        <p:txBody>
          <a:bodyPr>
            <a:normAutofit/>
          </a:bodyPr>
          <a:p>
            <a:r>
              <a:rPr lang="zh-CN" altLang="en-US" sz="4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更多内容请扫描关注公众号，让我们共同成长！</a:t>
            </a:r>
            <a:endParaRPr lang="zh-CN" altLang="en-US" sz="4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内容占位符 7" descr="公众号二维码 (1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533640" y="2002790"/>
            <a:ext cx="3227070" cy="32270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 dir="d"/>
      </p:transition>
    </mc:Choice>
    <mc:Fallback>
      <p:transition spd="slow">
        <p:wipe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800"/>
              <a:t>班级情况和个人奖励等</a:t>
            </a:r>
            <a:endParaRPr lang="zh-CN" altLang="en-US" sz="4800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669930" y="1905008"/>
            <a:ext cx="5283242" cy="5388907"/>
          </a:xfrm>
        </p:spPr>
        <p:txBody>
          <a:bodyPr/>
          <a:p>
            <a:r>
              <a:rPr lang="zh-CN" altLang="en-US" sz="4800"/>
              <a:t>请根据自己班级实际补充</a:t>
            </a:r>
            <a:endParaRPr lang="zh-CN" altLang="en-US" sz="4800"/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38875" y="2212975"/>
            <a:ext cx="5283200" cy="34702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6775" y="2583632"/>
            <a:ext cx="6243774" cy="922021"/>
          </a:xfrm>
        </p:spPr>
        <p:txBody>
          <a:bodyPr>
            <a:normAutofit fontScale="90000"/>
          </a:bodyPr>
          <a:lstStyle/>
          <a:p>
            <a:r>
              <a:rPr lang="zh-CN" altLang="en-US" sz="8000" dirty="0">
                <a:sym typeface="Arial" panose="020B0604020202020204" pitchFamily="34" charset="0"/>
              </a:rPr>
              <a:t>家校课堂</a:t>
            </a:r>
            <a:endParaRPr lang="zh-CN" altLang="en-US" sz="8000" dirty="0"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99210" y="1323806"/>
            <a:ext cx="3008630" cy="34862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rtlCol="0" anchor="ctr" anchorCtr="0">
            <a:normAutofit fontScale="97500"/>
          </a:bodyPr>
          <a:lstStyle/>
          <a:p>
            <a:pPr algn="ctr"/>
            <a:r>
              <a:rPr lang="en-US" altLang="zh-CN" sz="220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02</a:t>
            </a:r>
            <a:endParaRPr lang="en-US" altLang="zh-CN" sz="22000" b="1" dirty="0">
              <a:ln w="25400">
                <a:solidFill>
                  <a:schemeClr val="accent1"/>
                </a:solidFill>
              </a:ln>
              <a:noFill/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要放假了，家长们准备如何和孩子共度呢？</a:t>
            </a:r>
            <a:endParaRPr lang="zh-CN" altLang="en-US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1731645" y="1506855"/>
            <a:ext cx="8193405" cy="49161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你可曾有过这些经历？</a:t>
            </a:r>
            <a:endParaRPr lang="zh-CN" altLang="en-US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1520190" y="1313815"/>
            <a:ext cx="8117205" cy="5415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你可曾有过这些经历？</a:t>
            </a:r>
            <a:endParaRPr lang="zh-CN" altLang="en-US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6206490" y="1665605"/>
            <a:ext cx="5177155" cy="4298950"/>
          </a:xfrm>
          <a:prstGeom prst="rect">
            <a:avLst/>
          </a:prstGeom>
        </p:spPr>
      </p:pic>
      <p:pic>
        <p:nvPicPr>
          <p:cNvPr id="8" name="内容占位符 7"/>
          <p:cNvPicPr>
            <a:picLocks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04825" y="1576070"/>
            <a:ext cx="5176520" cy="4477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你的孩子是否有拖拉的习惯？</a:t>
            </a:r>
            <a:endParaRPr lang="zh-CN" altLang="en-US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家长们是否因为孩子的拖拉而失控过？孩子拖拉怎么办呢？</a:t>
            </a:r>
            <a:endParaRPr lang="zh-CN" altLang="en-US" sz="280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80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我们先来一起读一读《牵着蜗牛去散步》的故事</a:t>
            </a:r>
            <a:endParaRPr lang="zh-CN" altLang="en-US" sz="280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974840" y="1808480"/>
            <a:ext cx="4493895" cy="4441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14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5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6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6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6"/>
  <p:tag name="KSO_WM_TEMPLATE_MASTER_THUMB_INDEX" val="12"/>
  <p:tag name="KSO_WM_TEMPLATE_THUMBS_INDEX" val="1、4、7、8、10、11、12、13、15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2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27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28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6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6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6"/>
  <p:tag name="KSO_WM_TEMPLATE_MASTER_THUMB_INDEX" val="12"/>
  <p:tag name="KSO_WM_TEMPLATE_THUMBS_INDEX" val="1、4、7、8、10、11、12、13、15"/>
</p:tagLst>
</file>

<file path=ppt/tags/tag3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6_7*a*1"/>
  <p:tag name="KSO_WM_TEMPLATE_CATEGORY" val="custom"/>
  <p:tag name="KSO_WM_TEMPLATE_INDEX" val="20206916"/>
  <p:tag name="KSO_WM_UNIT_LAYERLEVEL" val="1"/>
  <p:tag name="KSO_WM_TAG_VERSION" val="1.0"/>
  <p:tag name="KSO_WM_BEAUTIFY_FLAG" val="#wm#"/>
  <p:tag name="KSO_WM_UNIT_PRESET_TEXT" val="单击此处添加标题"/>
</p:tagLst>
</file>

<file path=ppt/tags/tag31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6_7*e*1"/>
  <p:tag name="KSO_WM_TEMPLATE_CATEGORY" val="custom"/>
  <p:tag name="KSO_WM_TEMPLATE_INDEX" val="20206916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</p:tagLst>
</file>

<file path=ppt/tags/tag317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6"/>
  <p:tag name="KSO_WM_SLIDE_ID" val="custom20206916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</p:tagLst>
</file>

<file path=ppt/tags/tag318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6"/>
</p:tagLst>
</file>

<file path=ppt/tags/tag3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6_7*a*1"/>
  <p:tag name="KSO_WM_TEMPLATE_CATEGORY" val="custom"/>
  <p:tag name="KSO_WM_TEMPLATE_INDEX" val="20206916"/>
  <p:tag name="KSO_WM_UNIT_LAYERLEVEL" val="1"/>
  <p:tag name="KSO_WM_TAG_VERSION" val="1.0"/>
  <p:tag name="KSO_WM_BEAUTIFY_FLAG" val="#wm#"/>
  <p:tag name="KSO_WM_UNIT_PRESET_TEXT" val="单击此处添加标题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6_7*e*1"/>
  <p:tag name="KSO_WM_TEMPLATE_CATEGORY" val="custom"/>
  <p:tag name="KSO_WM_TEMPLATE_INDEX" val="20206916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</p:tagLst>
</file>

<file path=ppt/tags/tag321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6"/>
  <p:tag name="KSO_WM_SLIDE_ID" val="custom20206916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</p:tagLst>
</file>

<file path=ppt/tags/tag3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3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3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325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327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329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331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333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335.xml><?xml version="1.0" encoding="utf-8"?>
<p:tagLst xmlns:p="http://schemas.openxmlformats.org/presentationml/2006/main">
  <p:tag name="KSO_WM_BEAUTIFY_FLAG" val=""/>
  <p:tag name="KSO_WM_UNIT_PLACING_PICTURE_USER_VIEWPORT" val="{&quot;height&quot;:7965,&quot;width&quot;:10035}"/>
</p:tagLst>
</file>

<file path=ppt/tags/tag3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3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355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357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58.xml><?xml version="1.0" encoding="utf-8"?>
<p:tagLst xmlns:p="http://schemas.openxmlformats.org/presentationml/2006/main">
  <p:tag name="KSO_WM_UNIT_PLACING_PICTURE_USER_VIEWPORT" val="{&quot;height&quot;:7125,&quot;width&quot;:7500}"/>
</p:tagLst>
</file>

<file path=ppt/tags/tag3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362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364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366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368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372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374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2"/>
  <p:tag name="KSO_WM_SLIDE_BACKGROUND_TYPE" val="general"/>
</p:tagLst>
</file>

<file path=ppt/tags/tag3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78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  <p:tag name="KSO_WM_SPECIAL_SOURCE" val="bdnull"/>
</p:tagLst>
</file>

<file path=ppt/tags/tag379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  <p:tag name="KSO_WM_SPECIAL_SOURCE" val="bdnull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COMMONDATA" val="eyJoZGlkIjoiYjg1NTE3Yjg1Njg5Mzg5MGFlZjE0ZmY3MjM5MDI4YzIifQ=="/>
  <p:tag name="KSO_WPP_MARK_KEY" val="a5631760-7f73-42bc-af1b-cd6d2869f3f3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SM 预置配色-灰色">
      <a:dk1>
        <a:srgbClr val="000000"/>
      </a:dk1>
      <a:lt1>
        <a:srgbClr val="FFFFFF"/>
      </a:lt1>
      <a:dk2>
        <a:srgbClr val="D9D9D9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SM 预置配色-灰色">
      <a:dk1>
        <a:srgbClr val="000000"/>
      </a:dk1>
      <a:lt1>
        <a:srgbClr val="FFFFFF"/>
      </a:lt1>
      <a:dk2>
        <a:srgbClr val="D9D9D9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3310</Words>
  <Application>WPS 演示</Application>
  <PresentationFormat>宽屏</PresentationFormat>
  <Paragraphs>182</Paragraphs>
  <Slides>37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48" baseType="lpstr">
      <vt:lpstr>Arial</vt:lpstr>
      <vt:lpstr>宋体</vt:lpstr>
      <vt:lpstr>Wingdings</vt:lpstr>
      <vt:lpstr>Wingdings</vt:lpstr>
      <vt:lpstr>微软雅黑</vt:lpstr>
      <vt:lpstr>等线</vt:lpstr>
      <vt:lpstr>Arial Unicode MS</vt:lpstr>
      <vt:lpstr>Calibri</vt:lpstr>
      <vt:lpstr>Office 主题​​</vt:lpstr>
      <vt:lpstr>1_Office 主题​​</vt:lpstr>
      <vt:lpstr>2_Office 主题​​</vt:lpstr>
      <vt:lpstr>PowerPoint 演示文稿</vt:lpstr>
      <vt:lpstr>PowerPoint 演示文稿</vt:lpstr>
      <vt:lpstr>学期小结</vt:lpstr>
      <vt:lpstr>班级情况和个人奖励等</vt:lpstr>
      <vt:lpstr>家校课堂</vt:lpstr>
      <vt:lpstr>要放假了，家长们准备如何和孩子共度呢？</vt:lpstr>
      <vt:lpstr>你可曾有过这些经历？</vt:lpstr>
      <vt:lpstr>你可曾有过这些经历？</vt:lpstr>
      <vt:lpstr>你的孩子是否有拖拉的习惯？</vt:lpstr>
      <vt:lpstr>《牵一只蜗牛去散步》--台湾作家张文亮</vt:lpstr>
      <vt:lpstr>牵着蜗牛去散步--家庭教育的智慧</vt:lpstr>
      <vt:lpstr>牵着蜗牛去散步--家庭教育的智慧</vt:lpstr>
      <vt:lpstr>牵着蜗牛去散步--家庭教育的智慧</vt:lpstr>
      <vt:lpstr>我们都要有做“靠谱家长”的意识--关于梦想</vt:lpstr>
      <vt:lpstr>我们都要有做“靠谱家长”的意识--关于时间</vt:lpstr>
      <vt:lpstr>我们都要有做“靠谱家长”的意识--关于成果</vt:lpstr>
      <vt:lpstr>我们都要有做“靠谱家长”的意识--孩子不会做题</vt:lpstr>
      <vt:lpstr>我们都要有做“靠谱家长”的意识--孩子成绩不优秀</vt:lpstr>
      <vt:lpstr>我们都要有做“靠谱家长”的意识--关于自我突破</vt:lpstr>
      <vt:lpstr>我们都要有做“靠谱家长”的意识--关于外界危险</vt:lpstr>
      <vt:lpstr>我们都要有做“靠谱家长”的意识--孩子犯错</vt:lpstr>
      <vt:lpstr>我们都要有做“靠谱家长”的意识--关于承诺</vt:lpstr>
      <vt:lpstr>1.遇事冷处理</vt:lpstr>
      <vt:lpstr>1.遇事冷处理</vt:lpstr>
      <vt:lpstr>1.遇事冷处理</vt:lpstr>
      <vt:lpstr>2.父母“慢”下来，孩子才能“快”起来</vt:lpstr>
      <vt:lpstr>PowerPoint 演示文稿</vt:lpstr>
      <vt:lpstr>3.父母的格局，决定孩子的目标</vt:lpstr>
      <vt:lpstr>3.父母的格局，决定孩子的目标</vt:lpstr>
      <vt:lpstr>4.签订手机等电子产品使用协议</vt:lpstr>
      <vt:lpstr>5.营造良好的“学习场”，充分利用“同伴效应”</vt:lpstr>
      <vt:lpstr>6.积极参加社会实践</vt:lpstr>
      <vt:lpstr>7.旅游，用脚步丈量世界</vt:lpstr>
      <vt:lpstr>小结：</vt:lpstr>
      <vt:lpstr>PowerPoint 演示文稿</vt:lpstr>
      <vt:lpstr>版权声明：</vt:lpstr>
      <vt:lpstr>扫码关注：“孙钦强名班主任工作室”公众号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昆明湖</cp:lastModifiedBy>
  <cp:revision>197</cp:revision>
  <dcterms:created xsi:type="dcterms:W3CDTF">2019-06-19T02:08:00Z</dcterms:created>
  <dcterms:modified xsi:type="dcterms:W3CDTF">2022-12-29T03:19:44Z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EC02040012CF440A8DE170F120505E57</vt:lpwstr>
  </property>
</Properties>
</file>