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9" r:id="rId4"/>
  </p:sldMasterIdLst>
  <p:notesMasterIdLst>
    <p:notesMasterId r:id="rId7"/>
  </p:notesMasterIdLst>
  <p:sldIdLst>
    <p:sldId id="289" r:id="rId5"/>
    <p:sldId id="378" r:id="rId6"/>
    <p:sldId id="382" r:id="rId8"/>
    <p:sldId id="343" r:id="rId9"/>
    <p:sldId id="290" r:id="rId10"/>
    <p:sldId id="339" r:id="rId11"/>
    <p:sldId id="340" r:id="rId12"/>
    <p:sldId id="383" r:id="rId13"/>
    <p:sldId id="341" r:id="rId14"/>
    <p:sldId id="299" r:id="rId15"/>
    <p:sldId id="302" r:id="rId16"/>
    <p:sldId id="303" r:id="rId17"/>
    <p:sldId id="291" r:id="rId18"/>
    <p:sldId id="345" r:id="rId19"/>
    <p:sldId id="346" r:id="rId20"/>
    <p:sldId id="384" r:id="rId21"/>
    <p:sldId id="372" r:id="rId22"/>
    <p:sldId id="373" r:id="rId23"/>
    <p:sldId id="311" r:id="rId24"/>
    <p:sldId id="388" r:id="rId25"/>
    <p:sldId id="389" r:id="rId26"/>
    <p:sldId id="390" r:id="rId27"/>
    <p:sldId id="391" r:id="rId28"/>
    <p:sldId id="392" r:id="rId29"/>
    <p:sldId id="394" r:id="rId30"/>
    <p:sldId id="393" r:id="rId31"/>
    <p:sldId id="396" r:id="rId32"/>
    <p:sldId id="400" r:id="rId33"/>
    <p:sldId id="398" r:id="rId34"/>
    <p:sldId id="401" r:id="rId35"/>
    <p:sldId id="402" r:id="rId36"/>
    <p:sldId id="411" r:id="rId37"/>
    <p:sldId id="412" r:id="rId38"/>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2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3" Type="http://schemas.openxmlformats.org/officeDocument/2006/relationships/tags" Target="tags/tag420.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45FE83A-D81D-4A78-AC77-D70BA007491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64.xml"/><Relationship Id="rId4" Type="http://schemas.openxmlformats.org/officeDocument/2006/relationships/image" Target="file:///C:\Users\1V994W2\Documents\Tencent%20Files\574576071\FileRecv\&#25340;&#35013;&#32032;&#26448;\&#21830;&#21153;&#29983;&#29289;-6\\03\subject_holdright_34,177,195_0_staid_full_0.png" TargetMode="External"/><Relationship Id="rId3" Type="http://schemas.openxmlformats.org/officeDocument/2006/relationships/image" Target="../media/image1.png"/><Relationship Id="rId2" Type="http://schemas.openxmlformats.org/officeDocument/2006/relationships/tags" Target="../tags/tag63.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7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71.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79.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78.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8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86.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9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9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image" Target="file:///C:\Users\1V994W2\Documents\Tencent%20Files\574576071\FileRecv\&#25340;&#35013;&#32032;&#26448;\&#21830;&#21153;&#29983;&#29289;-6\\03\subject_holdright_34,177,195_0_staid_full_0.png" TargetMode="External"/><Relationship Id="rId3" Type="http://schemas.openxmlformats.org/officeDocument/2006/relationships/image" Target="../media/image1.png"/><Relationship Id="rId2" Type="http://schemas.openxmlformats.org/officeDocument/2006/relationships/tags" Target="../tags/tag104.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11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14.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123.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22.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13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29.xml"/><Relationship Id="rId11" Type="http://schemas.openxmlformats.org/officeDocument/2006/relationships/tags" Target="../tags/tag134.xml"/><Relationship Id="rId10" Type="http://schemas.openxmlformats.org/officeDocument/2006/relationships/tags" Target="../tags/tag13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137.xml"/><Relationship Id="rId5" Type="http://schemas.openxmlformats.org/officeDocument/2006/relationships/image" Target="file:///C:\Users\1V994W2\Documents\Tencent%20Files\574576071\FileRecv\&#25340;&#35013;&#32032;&#26448;\&#21830;&#21153;&#29983;&#29289;-6\\03\subject_holdright_34,177,195_0_staid_full_0.png" TargetMode="External"/><Relationship Id="rId4" Type="http://schemas.openxmlformats.org/officeDocument/2006/relationships/image" Target="../media/image1.png"/><Relationship Id="rId3" Type="http://schemas.openxmlformats.org/officeDocument/2006/relationships/tags" Target="../tags/tag136.xml"/><Relationship Id="rId2" Type="http://schemas.openxmlformats.org/officeDocument/2006/relationships/tags" Target="../tags/tag135.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14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143.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15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50.xml"/><Relationship Id="rId2" Type="http://schemas.openxmlformats.org/officeDocument/2006/relationships/tags" Target="../tags/tag149.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tags" Target="../tags/tag157.xml"/><Relationship Id="rId11" Type="http://schemas.openxmlformats.org/officeDocument/2006/relationships/tags" Target="../tags/tag164.xml"/><Relationship Id="rId10" Type="http://schemas.openxmlformats.org/officeDocument/2006/relationships/tags" Target="../tags/tag16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167.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66.xml"/><Relationship Id="rId2" Type="http://schemas.openxmlformats.org/officeDocument/2006/relationships/tags" Target="../tags/tag165.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7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17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75.xml"/><Relationship Id="rId2" Type="http://schemas.openxmlformats.org/officeDocument/2006/relationships/tags" Target="../tags/tag174.xml"/><Relationship Id="rId14" Type="http://schemas.openxmlformats.org/officeDocument/2006/relationships/tags" Target="../tags/tag182.xml"/><Relationship Id="rId13" Type="http://schemas.openxmlformats.org/officeDocument/2006/relationships/tags" Target="../tags/tag181.xml"/><Relationship Id="rId12" Type="http://schemas.openxmlformats.org/officeDocument/2006/relationships/tags" Target="../tags/tag180.xml"/><Relationship Id="rId11" Type="http://schemas.openxmlformats.org/officeDocument/2006/relationships/tags" Target="../tags/tag179.xml"/><Relationship Id="rId10" Type="http://schemas.openxmlformats.org/officeDocument/2006/relationships/tags" Target="../tags/tag17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185.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84.xml"/><Relationship Id="rId2" Type="http://schemas.openxmlformats.org/officeDocument/2006/relationships/tags" Target="../tags/tag183.xml"/><Relationship Id="rId16" Type="http://schemas.openxmlformats.org/officeDocument/2006/relationships/tags" Target="../tags/tag193.xml"/><Relationship Id="rId15" Type="http://schemas.openxmlformats.org/officeDocument/2006/relationships/tags" Target="../tags/tag192.xml"/><Relationship Id="rId14" Type="http://schemas.openxmlformats.org/officeDocument/2006/relationships/tags" Target="../tags/tag191.xml"/><Relationship Id="rId13" Type="http://schemas.openxmlformats.org/officeDocument/2006/relationships/tags" Target="../tags/tag190.xml"/><Relationship Id="rId12" Type="http://schemas.openxmlformats.org/officeDocument/2006/relationships/tags" Target="../tags/tag189.xml"/><Relationship Id="rId11" Type="http://schemas.openxmlformats.org/officeDocument/2006/relationships/tags" Target="../tags/tag188.xml"/><Relationship Id="rId10" Type="http://schemas.openxmlformats.org/officeDocument/2006/relationships/tags" Target="../tags/tag187.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9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19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195.xml"/><Relationship Id="rId2" Type="http://schemas.openxmlformats.org/officeDocument/2006/relationships/tags" Target="../tags/tag194.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09.xml"/><Relationship Id="rId4" Type="http://schemas.openxmlformats.org/officeDocument/2006/relationships/image" Target="file:///C:\Users\1V994W2\Documents\Tencent%20Files\574576071\FileRecv\&#25340;&#35013;&#32032;&#26448;\&#21830;&#21153;&#29983;&#29289;-6\\03\subject_holdright_34,177,195_0_staid_full_0.png" TargetMode="External"/><Relationship Id="rId3" Type="http://schemas.openxmlformats.org/officeDocument/2006/relationships/image" Target="../media/image1.png"/><Relationship Id="rId2" Type="http://schemas.openxmlformats.org/officeDocument/2006/relationships/tags" Target="../tags/tag208.xml"/><Relationship Id="rId13" Type="http://schemas.openxmlformats.org/officeDocument/2006/relationships/tags" Target="../tags/tag215.xml"/><Relationship Id="rId12" Type="http://schemas.openxmlformats.org/officeDocument/2006/relationships/tags" Target="../tags/tag214.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219.xml"/><Relationship Id="rId8" Type="http://schemas.openxmlformats.org/officeDocument/2006/relationships/tags" Target="../tags/tag218.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17.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16.xml"/><Relationship Id="rId12" Type="http://schemas.openxmlformats.org/officeDocument/2006/relationships/tags" Target="../tags/tag222.xml"/><Relationship Id="rId11" Type="http://schemas.openxmlformats.org/officeDocument/2006/relationships/tags" Target="../tags/tag221.xml"/><Relationship Id="rId10" Type="http://schemas.openxmlformats.org/officeDocument/2006/relationships/tags" Target="../tags/tag220.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226.xml"/><Relationship Id="rId8" Type="http://schemas.openxmlformats.org/officeDocument/2006/relationships/tags" Target="../tags/tag225.xml"/><Relationship Id="rId7" Type="http://schemas.openxmlformats.org/officeDocument/2006/relationships/image" Target="file:///C:\Users\1V994W2\PycharmProjects\PPT_Background_Generation/pic_temp/pic_half_down.png" TargetMode="External"/><Relationship Id="rId6" Type="http://schemas.openxmlformats.org/officeDocument/2006/relationships/image" Target="../media/image5.png"/><Relationship Id="rId5" Type="http://schemas.openxmlformats.org/officeDocument/2006/relationships/tags" Target="../tags/tag224.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223.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tags" Target="../tags/tag228.xml"/><Relationship Id="rId10" Type="http://schemas.openxmlformats.org/officeDocument/2006/relationships/tags" Target="../tags/tag227.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3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31.xml"/><Relationship Id="rId13" Type="http://schemas.openxmlformats.org/officeDocument/2006/relationships/tags" Target="../tags/tag238.xml"/><Relationship Id="rId12" Type="http://schemas.openxmlformats.org/officeDocument/2006/relationships/tags" Target="../tags/tag23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4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39.xml"/><Relationship Id="rId15" Type="http://schemas.openxmlformats.org/officeDocument/2006/relationships/tags" Target="../tags/tag248.xml"/><Relationship Id="rId14" Type="http://schemas.openxmlformats.org/officeDocument/2006/relationships/tags" Target="../tags/tag247.xml"/><Relationship Id="rId13" Type="http://schemas.openxmlformats.org/officeDocument/2006/relationships/tags" Target="../tags/tag246.xml"/><Relationship Id="rId12" Type="http://schemas.openxmlformats.org/officeDocument/2006/relationships/tags" Target="../tags/tag245.xml"/><Relationship Id="rId11" Type="http://schemas.openxmlformats.org/officeDocument/2006/relationships/tags" Target="../tags/tag244.xml"/><Relationship Id="rId10" Type="http://schemas.openxmlformats.org/officeDocument/2006/relationships/tags" Target="../tags/tag24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5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image" Target="file:///C:\Users\1V994W2\Documents\Tencent%20Files\574576071\FileRecv\&#25340;&#35013;&#32032;&#26448;\&#21830;&#21153;&#29983;&#29289;-6\\03\subject_holdright_34,177,195_0_staid_full_0.png" TargetMode="External"/><Relationship Id="rId3" Type="http://schemas.openxmlformats.org/officeDocument/2006/relationships/image" Target="../media/image1.png"/><Relationship Id="rId2" Type="http://schemas.openxmlformats.org/officeDocument/2006/relationships/tags" Target="../tags/tag249.xml"/><Relationship Id="rId12" Type="http://schemas.openxmlformats.org/officeDocument/2006/relationships/tags" Target="../tags/tag255.xml"/><Relationship Id="rId11" Type="http://schemas.openxmlformats.org/officeDocument/2006/relationships/tags" Target="../tags/tag254.xml"/><Relationship Id="rId10" Type="http://schemas.openxmlformats.org/officeDocument/2006/relationships/tags" Target="../tags/tag253.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62.xml"/><Relationship Id="rId8" Type="http://schemas.openxmlformats.org/officeDocument/2006/relationships/tags" Target="../tags/tag261.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60.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59.xml"/><Relationship Id="rId13" Type="http://schemas.openxmlformats.org/officeDocument/2006/relationships/tags" Target="../tags/tag266.xml"/><Relationship Id="rId12" Type="http://schemas.openxmlformats.org/officeDocument/2006/relationships/tags" Target="../tags/tag265.xml"/><Relationship Id="rId11" Type="http://schemas.openxmlformats.org/officeDocument/2006/relationships/tags" Target="../tags/tag264.xml"/><Relationship Id="rId10" Type="http://schemas.openxmlformats.org/officeDocument/2006/relationships/tags" Target="../tags/tag263.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70.xml"/><Relationship Id="rId8" Type="http://schemas.openxmlformats.org/officeDocument/2006/relationships/tags" Target="../tags/tag269.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68.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67.xml"/><Relationship Id="rId12" Type="http://schemas.openxmlformats.org/officeDocument/2006/relationships/tags" Target="../tags/tag273.xml"/><Relationship Id="rId11" Type="http://schemas.openxmlformats.org/officeDocument/2006/relationships/tags" Target="../tags/tag272.xml"/><Relationship Id="rId10" Type="http://schemas.openxmlformats.org/officeDocument/2006/relationships/tags" Target="../tags/tag271.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77.xml"/><Relationship Id="rId8" Type="http://schemas.openxmlformats.org/officeDocument/2006/relationships/tags" Target="../tags/tag27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7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74.xml"/><Relationship Id="rId11" Type="http://schemas.openxmlformats.org/officeDocument/2006/relationships/tags" Target="../tags/tag279.xml"/><Relationship Id="rId10" Type="http://schemas.openxmlformats.org/officeDocument/2006/relationships/tags" Target="../tags/tag27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282.xml"/><Relationship Id="rId5" Type="http://schemas.openxmlformats.org/officeDocument/2006/relationships/image" Target="file:///C:\Users\1V994W2\Documents\Tencent%20Files\574576071\FileRecv\&#25340;&#35013;&#32032;&#26448;\&#21830;&#21153;&#29983;&#29289;-6\\03\subject_holdright_34,177,195_0_staid_full_0.png" TargetMode="External"/><Relationship Id="rId4" Type="http://schemas.openxmlformats.org/officeDocument/2006/relationships/image" Target="../media/image1.png"/><Relationship Id="rId3" Type="http://schemas.openxmlformats.org/officeDocument/2006/relationships/tags" Target="../tags/tag281.xml"/><Relationship Id="rId2" Type="http://schemas.openxmlformats.org/officeDocument/2006/relationships/tags" Target="../tags/tag280.xml"/><Relationship Id="rId13" Type="http://schemas.openxmlformats.org/officeDocument/2006/relationships/tags" Target="../tags/tag287.xml"/><Relationship Id="rId12" Type="http://schemas.openxmlformats.org/officeDocument/2006/relationships/tags" Target="../tags/tag286.xml"/><Relationship Id="rId11" Type="http://schemas.openxmlformats.org/officeDocument/2006/relationships/tags" Target="../tags/tag285.xml"/><Relationship Id="rId10" Type="http://schemas.openxmlformats.org/officeDocument/2006/relationships/tags" Target="../tags/tag284.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91.xml"/><Relationship Id="rId8" Type="http://schemas.openxmlformats.org/officeDocument/2006/relationships/tags" Target="../tags/tag290.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89.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288.xml"/><Relationship Id="rId11" Type="http://schemas.openxmlformats.org/officeDocument/2006/relationships/tags" Target="../tags/tag293.xml"/><Relationship Id="rId10" Type="http://schemas.openxmlformats.org/officeDocument/2006/relationships/tags" Target="../tags/tag292.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296.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295.xml"/><Relationship Id="rId2" Type="http://schemas.openxmlformats.org/officeDocument/2006/relationships/tags" Target="../tags/tag294.xml"/><Relationship Id="rId13" Type="http://schemas.openxmlformats.org/officeDocument/2006/relationships/tags" Target="../tags/tag301.xml"/><Relationship Id="rId12" Type="http://schemas.openxmlformats.org/officeDocument/2006/relationships/tags" Target="../tags/tag300.xml"/><Relationship Id="rId11" Type="http://schemas.openxmlformats.org/officeDocument/2006/relationships/tags" Target="../tags/tag299.xml"/><Relationship Id="rId10" Type="http://schemas.openxmlformats.org/officeDocument/2006/relationships/tags" Target="../tags/tag298.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03.xml"/><Relationship Id="rId2" Type="http://schemas.openxmlformats.org/officeDocument/2006/relationships/tags" Target="../tags/tag302.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31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11.xml"/><Relationship Id="rId2" Type="http://schemas.openxmlformats.org/officeDocument/2006/relationships/tags" Target="../tags/tag310.xml"/><Relationship Id="rId14" Type="http://schemas.openxmlformats.org/officeDocument/2006/relationships/tags" Target="../tags/tag318.xml"/><Relationship Id="rId13" Type="http://schemas.openxmlformats.org/officeDocument/2006/relationships/tags" Target="../tags/tag317.xml"/><Relationship Id="rId12" Type="http://schemas.openxmlformats.org/officeDocument/2006/relationships/tags" Target="../tags/tag316.xml"/><Relationship Id="rId11" Type="http://schemas.openxmlformats.org/officeDocument/2006/relationships/tags" Target="../tags/tag315.xml"/><Relationship Id="rId10" Type="http://schemas.openxmlformats.org/officeDocument/2006/relationships/tags" Target="../tags/tag314.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2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32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20.xml"/><Relationship Id="rId2" Type="http://schemas.openxmlformats.org/officeDocument/2006/relationships/tags" Target="../tags/tag319.xml"/><Relationship Id="rId14" Type="http://schemas.openxmlformats.org/officeDocument/2006/relationships/tags" Target="../tags/tag327.xml"/><Relationship Id="rId13" Type="http://schemas.openxmlformats.org/officeDocument/2006/relationships/tags" Target="../tags/tag326.xml"/><Relationship Id="rId12" Type="http://schemas.openxmlformats.org/officeDocument/2006/relationships/tags" Target="../tags/tag325.xml"/><Relationship Id="rId11" Type="http://schemas.openxmlformats.org/officeDocument/2006/relationships/tags" Target="../tags/tag324.xml"/><Relationship Id="rId10" Type="http://schemas.openxmlformats.org/officeDocument/2006/relationships/tags" Target="../tags/tag323.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33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29.xml"/><Relationship Id="rId2" Type="http://schemas.openxmlformats.org/officeDocument/2006/relationships/tags" Target="../tags/tag328.xml"/><Relationship Id="rId16" Type="http://schemas.openxmlformats.org/officeDocument/2006/relationships/tags" Target="../tags/tag338.xml"/><Relationship Id="rId15" Type="http://schemas.openxmlformats.org/officeDocument/2006/relationships/tags" Target="../tags/tag337.xml"/><Relationship Id="rId14" Type="http://schemas.openxmlformats.org/officeDocument/2006/relationships/tags" Target="../tags/tag336.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2.png"/><Relationship Id="rId6" Type="http://schemas.openxmlformats.org/officeDocument/2006/relationships/tags" Target="../tags/tag34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3.png"/><Relationship Id="rId3" Type="http://schemas.openxmlformats.org/officeDocument/2006/relationships/tags" Target="../tags/tag340.xml"/><Relationship Id="rId2" Type="http://schemas.openxmlformats.org/officeDocument/2006/relationships/tags" Target="../tags/tag339.xml"/><Relationship Id="rId13" Type="http://schemas.openxmlformats.org/officeDocument/2006/relationships/tags" Target="../tags/tag346.xml"/><Relationship Id="rId12" Type="http://schemas.openxmlformats.org/officeDocument/2006/relationships/tags" Target="../tags/tag345.xml"/><Relationship Id="rId11" Type="http://schemas.openxmlformats.org/officeDocument/2006/relationships/tags" Target="../tags/tag344.xml"/><Relationship Id="rId10" Type="http://schemas.openxmlformats.org/officeDocument/2006/relationships/tags" Target="../tags/tag343.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screen"/>
          <a:stretch>
            <a:fillRect/>
          </a:stretch>
        </p:blipFill>
        <p:spPr>
          <a:xfrm>
            <a:off x="6440384" y="685800"/>
            <a:ext cx="5142016" cy="5486400"/>
          </a:xfrm>
          <a:prstGeom prst="rect">
            <a:avLst/>
          </a:prstGeom>
        </p:spPr>
      </p:pic>
      <p:pic>
        <p:nvPicPr>
          <p:cNvPr id="5" name="图片 4"/>
          <p:cNvPicPr/>
          <p:nvPr userDrawn="1">
            <p:custDataLst>
              <p:tags r:id="rId5"/>
            </p:custDataLst>
          </p:nvPr>
        </p:nvPicPr>
        <p:blipFill>
          <a:blip r:embed="rId6" r:link="rId7" cstate="screen"/>
          <a:stretch>
            <a:fillRect/>
          </a:stretch>
        </p:blipFill>
        <p:spPr>
          <a:xfrm>
            <a:off x="0" y="0"/>
            <a:ext cx="720090" cy="723802"/>
          </a:xfrm>
          <a:prstGeom prst="rect">
            <a:avLst/>
          </a:prstGeom>
        </p:spPr>
      </p:pic>
      <p:sp>
        <p:nvSpPr>
          <p:cNvPr id="16" name="日期占位符 15"/>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副标题 1"/>
          <p:cNvSpPr>
            <a:spLocks noGrp="1"/>
          </p:cNvSpPr>
          <p:nvPr>
            <p:ph type="subTitle" idx="13" hasCustomPrompt="1"/>
            <p:custDataLst>
              <p:tags r:id="rId11"/>
            </p:custDataLst>
          </p:nvPr>
        </p:nvSpPr>
        <p:spPr>
          <a:xfrm>
            <a:off x="919797" y="3831591"/>
            <a:ext cx="4826000" cy="370205"/>
          </a:xfrm>
        </p:spPr>
        <p:txBody>
          <a:bodyPr vert="horz" wrap="square" lIns="0" tIns="0" rIns="0" bIns="0" rtlCol="0">
            <a:normAutofit/>
          </a:bodyPr>
          <a:lstStyle>
            <a:lvl1pPr>
              <a:defRPr kumimoji="0" lang="zh-CN" altLang="en-US" sz="200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lnSpc>
                <a:spcPct val="100000"/>
              </a:lnSpc>
              <a:spcAft>
                <a:spcPts val="0"/>
              </a:spcAft>
              <a:buClrTx/>
              <a:buSzTx/>
              <a:buNone/>
            </a:pPr>
            <a:r>
              <a:rPr lang="zh-CN" altLang="en-US"/>
              <a:t>单击此处编辑副标题</a:t>
            </a:r>
            <a:endParaRPr lang="zh-CN" altLang="en-US"/>
          </a:p>
        </p:txBody>
      </p:sp>
      <p:sp>
        <p:nvSpPr>
          <p:cNvPr id="3" name="标题 2"/>
          <p:cNvSpPr>
            <a:spLocks noGrp="1"/>
          </p:cNvSpPr>
          <p:nvPr>
            <p:ph type="ctrTitle" idx="14" hasCustomPrompt="1"/>
            <p:custDataLst>
              <p:tags r:id="rId12"/>
            </p:custDataLst>
          </p:nvPr>
        </p:nvSpPr>
        <p:spPr>
          <a:xfrm>
            <a:off x="919798" y="2656206"/>
            <a:ext cx="4825365" cy="970915"/>
          </a:xfrm>
        </p:spPr>
        <p:txBody>
          <a:bodyPr vert="horz" wrap="square" lIns="0" tIns="0" rIns="0" bIns="0" rtlCol="0" anchor="b" anchorCtr="0">
            <a:normAutofit/>
          </a:bodyPr>
          <a:lstStyle>
            <a:lvl1pPr>
              <a:defRPr lang="zh-CN" altLang="en-US" sz="540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cxnSp>
        <p:nvCxnSpPr>
          <p:cNvPr id="9" name="直接连接符 8"/>
          <p:cNvCxnSpPr/>
          <p:nvPr userDrawn="1">
            <p:custDataLst>
              <p:tags r:id="rId13"/>
            </p:custDataLst>
          </p:nvPr>
        </p:nvCxnSpPr>
        <p:spPr>
          <a:xfrm flipV="1">
            <a:off x="604202" y="2804795"/>
            <a:ext cx="0" cy="1397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4064000" y="4689908"/>
            <a:ext cx="4064000" cy="2168092"/>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4064000" y="0"/>
            <a:ext cx="4064000" cy="2168092"/>
          </a:xfrm>
          <a:prstGeom prst="rect">
            <a:avLst/>
          </a:prstGeom>
        </p:spPr>
      </p:pic>
      <p:sp>
        <p:nvSpPr>
          <p:cNvPr id="4" name="日期占位符 3"/>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cxnSp>
        <p:nvCxnSpPr>
          <p:cNvPr id="9" name="直接连接符 8"/>
          <p:cNvCxnSpPr/>
          <p:nvPr userDrawn="1">
            <p:custDataLst>
              <p:tags r:id="rId11"/>
            </p:custDataLst>
          </p:nvPr>
        </p:nvCxnSpPr>
        <p:spPr>
          <a:xfrm>
            <a:off x="2116455" y="3696653"/>
            <a:ext cx="643509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副标题 1"/>
          <p:cNvSpPr>
            <a:spLocks noGrp="1"/>
          </p:cNvSpPr>
          <p:nvPr>
            <p:ph type="subTitle" idx="13" hasCustomPrompt="1"/>
            <p:custDataLst>
              <p:tags r:id="rId12"/>
            </p:custDataLst>
          </p:nvPr>
        </p:nvSpPr>
        <p:spPr>
          <a:xfrm>
            <a:off x="2116455" y="3891915"/>
            <a:ext cx="5767705" cy="386715"/>
          </a:xfrm>
        </p:spPr>
        <p:txBody>
          <a:bodyPr vert="horz" wrap="square" lIns="0" tIns="0" rIns="0" bIns="0" rtlCol="0" anchor="t" anchorCtr="0">
            <a:normAutofit/>
          </a:bodyPr>
          <a:lstStyle>
            <a:lvl1pPr>
              <a:defRPr kumimoji="0" lang="zh-CN" altLang="en-US" sz="180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lgn="dist">
              <a:lnSpc>
                <a:spcPct val="100000"/>
              </a:lnSpc>
              <a:spcAft>
                <a:spcPts val="0"/>
              </a:spcAft>
              <a:buClrTx/>
              <a:buSzTx/>
              <a:buNone/>
            </a:pPr>
            <a:r>
              <a:rPr lang="zh-CN" altLang="en-US"/>
              <a:t>单击此处编辑副标题</a:t>
            </a:r>
            <a:endParaRPr lang="zh-CN" altLang="en-US"/>
          </a:p>
        </p:txBody>
      </p:sp>
      <p:sp>
        <p:nvSpPr>
          <p:cNvPr id="3" name="标题 2"/>
          <p:cNvSpPr>
            <a:spLocks noGrp="1"/>
          </p:cNvSpPr>
          <p:nvPr>
            <p:ph type="ctrTitle" idx="14" hasCustomPrompt="1"/>
            <p:custDataLst>
              <p:tags r:id="rId13"/>
            </p:custDataLst>
          </p:nvPr>
        </p:nvSpPr>
        <p:spPr>
          <a:xfrm>
            <a:off x="2116456" y="2644458"/>
            <a:ext cx="5767705" cy="835660"/>
          </a:xfrm>
        </p:spPr>
        <p:txBody>
          <a:bodyPr vert="horz" wrap="square" lIns="0" tIns="0" rIns="0" bIns="0" rtlCol="0" anchor="b" anchorCtr="0">
            <a:normAutofit/>
          </a:bodyPr>
          <a:lstStyle>
            <a:lvl1pPr>
              <a:defRPr kumimoji="0" lang="zh-CN" altLang="en-US" sz="4800" b="0" i="0" spc="5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lgn="dist">
              <a:spcAft>
                <a:spcPts val="0"/>
              </a:spcAft>
              <a:buClrTx/>
              <a:buSzTx/>
              <a:buFontTx/>
            </a:pPr>
            <a:r>
              <a:rPr lang="zh-CN" altLang="en-US"/>
              <a:t>编辑标题</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10" name="图片 9"/>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304800" y="1234440"/>
            <a:ext cx="4113612" cy="4389120"/>
          </a:xfrm>
          <a:prstGeom prst="rect">
            <a:avLst/>
          </a:prstGeom>
        </p:spPr>
      </p:pic>
      <p:sp>
        <p:nvSpPr>
          <p:cNvPr id="7" name="任意多边形 6"/>
          <p:cNvSpPr/>
          <p:nvPr userDrawn="1">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图片 5"/>
          <p:cNvPicPr/>
          <p:nvPr userDrawn="1">
            <p:custDataLst>
              <p:tags r:id="rId6"/>
            </p:custDataLst>
          </p:nvPr>
        </p:nvPicPr>
        <p:blipFill>
          <a:blip r:embed="rId7" r:link="rId8" cstate="screen"/>
          <a:stretch>
            <a:fillRect/>
          </a:stretch>
        </p:blipFill>
        <p:spPr>
          <a:xfrm>
            <a:off x="11471910" y="6134198"/>
            <a:ext cx="720090" cy="723802"/>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6604318" y="4210685"/>
            <a:ext cx="4825365" cy="4940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7" name="图片 6"/>
          <p:cNvPicPr/>
          <p:nvPr userDrawn="1">
            <p:custDataLst>
              <p:tags r:id="rId3"/>
            </p:custDataLst>
          </p:nvPr>
        </p:nvPicPr>
        <p:blipFill>
          <a:blip r:embed="rId4" r:link="rId5" cstate="screen"/>
          <a:stretch>
            <a:fillRect/>
          </a:stretch>
        </p:blipFill>
        <p:spPr>
          <a:xfrm>
            <a:off x="609600" y="685800"/>
            <a:ext cx="5142016" cy="5486400"/>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723802"/>
          </a:xfrm>
          <a:prstGeom prst="rect">
            <a:avLst/>
          </a:prstGeom>
        </p:spPr>
      </p:pic>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2"/>
            </p:custDataLst>
          </p:nvPr>
        </p:nvSpPr>
        <p:spPr>
          <a:xfrm>
            <a:off x="6604318" y="2834005"/>
            <a:ext cx="4359910" cy="1172210"/>
          </a:xfrm>
        </p:spPr>
        <p:txBody>
          <a:bodyPr vert="horz" wrap="square" lIns="0" tIns="0" rIns="0" bIns="0" rtlCol="0" anchor="b" anchorCtr="0">
            <a:normAutofit/>
          </a:bodyPr>
          <a:lstStyle>
            <a:lvl1pPr>
              <a:defRPr lang="zh-CN" altLang="en-US" sz="6600" b="0" spc="7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a:t>编辑标题</a:t>
            </a:r>
            <a:endParaRPr lang="zh-CN" altLang="en-US"/>
          </a:p>
        </p:txBody>
      </p:sp>
      <p:sp>
        <p:nvSpPr>
          <p:cNvPr id="9" name="文本占位符 8"/>
          <p:cNvSpPr>
            <a:spLocks noGrp="1"/>
          </p:cNvSpPr>
          <p:nvPr>
            <p:ph type="body" sz="quarter" idx="15" hasCustomPrompt="1"/>
            <p:custDataLst>
              <p:tags r:id="rId13"/>
            </p:custDataLst>
          </p:nvPr>
        </p:nvSpPr>
        <p:spPr>
          <a:xfrm>
            <a:off x="6661468" y="4214495"/>
            <a:ext cx="4518660" cy="490220"/>
          </a:xfrm>
          <a:prstGeom prst="rect">
            <a:avLst/>
          </a:prstGeom>
        </p:spPr>
        <p:txBody>
          <a:bodyPr vert="horz" wrap="square" lIns="0" tIns="0" rIns="0" bIns="0" rtlCol="0" anchor="ctr" anchorCtr="0">
            <a:normAutofit/>
          </a:bodyPr>
          <a:lstStyle>
            <a:lvl1pPr>
              <a:defRPr kumimoji="0" lang="zh-CN" altLang="en-US" sz="200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lnSpc>
                <a:spcPct val="100000"/>
              </a:lnSpc>
              <a:spcAft>
                <a:spcPts val="0"/>
              </a:spcAft>
              <a:buClrTx/>
              <a:buSzTx/>
              <a:buNone/>
            </a:pPr>
            <a:r>
              <a:rPr lang="zh-CN" altLang="en-US" dirty="0"/>
              <a:t>单击此处编辑副标题</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0"/>
            <a:ext cx="720090" cy="69596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723900"/>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screen"/>
          <a:stretch>
            <a:fillRect/>
          </a:stretch>
        </p:blipFill>
        <p:spPr>
          <a:xfrm>
            <a:off x="0" y="0"/>
            <a:ext cx="720090" cy="69596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72390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screen"/>
          <a:stretch>
            <a:fillRect/>
          </a:stretch>
        </p:blipFill>
        <p:spPr>
          <a:xfrm>
            <a:off x="11471910" y="0"/>
            <a:ext cx="720090" cy="69622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090" cy="69596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72390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090" cy="69596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72390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screen"/>
          <a:stretch>
            <a:fillRect/>
          </a:stretch>
        </p:blipFill>
        <p:spPr>
          <a:xfrm>
            <a:off x="11471910" y="6162040"/>
            <a:ext cx="720090" cy="695960"/>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0" y="6134100"/>
            <a:ext cx="720090" cy="72390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stretch>
            <a:fillRect/>
          </a:stretch>
        </p:blipFill>
        <p:spPr>
          <a:xfrm>
            <a:off x="10571480" y="5291455"/>
            <a:ext cx="1619885" cy="1566545"/>
          </a:xfrm>
          <a:prstGeom prst="rect">
            <a:avLst/>
          </a:prstGeom>
        </p:spPr>
      </p:pic>
      <p:pic>
        <p:nvPicPr>
          <p:cNvPr id="8" name="图片 7"/>
          <p:cNvPicPr/>
          <p:nvPr userDrawn="1">
            <p:custDataLst>
              <p:tags r:id="rId6"/>
            </p:custDataLst>
          </p:nvPr>
        </p:nvPicPr>
        <p:blipFill>
          <a:blip r:embed="rId7" r:link="rId8"/>
          <a:stretch>
            <a:fillRect/>
          </a:stretch>
        </p:blipFill>
        <p:spPr>
          <a:xfrm>
            <a:off x="0" y="5229225"/>
            <a:ext cx="1619885" cy="1628775"/>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userDrawn="1">
            <p:custDataLst>
              <p:tags r:id="rId2"/>
            </p:custDataLst>
          </p:nvPr>
        </p:nvPicPr>
        <p:blipFill>
          <a:blip r:embed="rId3" r:link="rId4" cstate="screen"/>
          <a:stretch>
            <a:fillRect/>
          </a:stretch>
        </p:blipFill>
        <p:spPr>
          <a:xfrm>
            <a:off x="6440384" y="685800"/>
            <a:ext cx="5142016" cy="5486400"/>
          </a:xfrm>
          <a:prstGeom prst="rect">
            <a:avLst/>
          </a:prstGeom>
        </p:spPr>
      </p:pic>
      <p:pic>
        <p:nvPicPr>
          <p:cNvPr id="5" name="图片 4"/>
          <p:cNvPicPr/>
          <p:nvPr userDrawn="1">
            <p:custDataLst>
              <p:tags r:id="rId5"/>
            </p:custDataLst>
          </p:nvPr>
        </p:nvPicPr>
        <p:blipFill>
          <a:blip r:embed="rId6" r:link="rId7" cstate="screen"/>
          <a:stretch>
            <a:fillRect/>
          </a:stretch>
        </p:blipFill>
        <p:spPr>
          <a:xfrm>
            <a:off x="0" y="0"/>
            <a:ext cx="720090" cy="723802"/>
          </a:xfrm>
          <a:prstGeom prst="rect">
            <a:avLst/>
          </a:prstGeom>
        </p:spPr>
      </p:pic>
      <p:sp>
        <p:nvSpPr>
          <p:cNvPr id="16" name="日期占位符 15"/>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副标题 1"/>
          <p:cNvSpPr>
            <a:spLocks noGrp="1"/>
          </p:cNvSpPr>
          <p:nvPr>
            <p:ph type="subTitle" idx="13" hasCustomPrompt="1"/>
            <p:custDataLst>
              <p:tags r:id="rId11"/>
            </p:custDataLst>
          </p:nvPr>
        </p:nvSpPr>
        <p:spPr>
          <a:xfrm>
            <a:off x="919797" y="3831591"/>
            <a:ext cx="4826000" cy="370205"/>
          </a:xfrm>
        </p:spPr>
        <p:txBody>
          <a:bodyPr vert="horz" wrap="square" lIns="0" tIns="0" rIns="0" bIns="0" rtlCol="0">
            <a:normAutofit/>
          </a:bodyPr>
          <a:lstStyle>
            <a:lvl1pPr>
              <a:defRPr kumimoji="0" lang="zh-CN" altLang="en-US" sz="200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lnSpc>
                <a:spcPct val="100000"/>
              </a:lnSpc>
              <a:spcAft>
                <a:spcPts val="0"/>
              </a:spcAft>
              <a:buClrTx/>
              <a:buSzTx/>
              <a:buNone/>
            </a:pPr>
            <a:r>
              <a:rPr lang="zh-CN" altLang="en-US"/>
              <a:t>单击此处编辑副标题</a:t>
            </a:r>
            <a:endParaRPr lang="zh-CN" altLang="en-US"/>
          </a:p>
        </p:txBody>
      </p:sp>
      <p:sp>
        <p:nvSpPr>
          <p:cNvPr id="3" name="标题 2"/>
          <p:cNvSpPr>
            <a:spLocks noGrp="1"/>
          </p:cNvSpPr>
          <p:nvPr>
            <p:ph type="ctrTitle" idx="14" hasCustomPrompt="1"/>
            <p:custDataLst>
              <p:tags r:id="rId12"/>
            </p:custDataLst>
          </p:nvPr>
        </p:nvSpPr>
        <p:spPr>
          <a:xfrm>
            <a:off x="919798" y="2656206"/>
            <a:ext cx="4825365" cy="970915"/>
          </a:xfrm>
        </p:spPr>
        <p:txBody>
          <a:bodyPr vert="horz" wrap="square" lIns="0" tIns="0" rIns="0" bIns="0" rtlCol="0" anchor="b" anchorCtr="0">
            <a:normAutofit/>
          </a:bodyPr>
          <a:lstStyle>
            <a:lvl1pPr>
              <a:defRPr lang="zh-CN" altLang="en-US" sz="5400" b="0" spc="6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dirty="0"/>
              <a:t>编辑标题</a:t>
            </a:r>
            <a:endParaRPr lang="zh-CN" altLang="en-US" dirty="0"/>
          </a:p>
        </p:txBody>
      </p:sp>
      <p:cxnSp>
        <p:nvCxnSpPr>
          <p:cNvPr id="9" name="直接连接符 8"/>
          <p:cNvCxnSpPr/>
          <p:nvPr userDrawn="1">
            <p:custDataLst>
              <p:tags r:id="rId13"/>
            </p:custDataLst>
          </p:nvPr>
        </p:nvCxnSpPr>
        <p:spPr>
          <a:xfrm flipV="1">
            <a:off x="604202" y="2804795"/>
            <a:ext cx="0" cy="1397000"/>
          </a:xfrm>
          <a:prstGeom prst="line">
            <a:avLst/>
          </a:prstGeom>
          <a:ln w="635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4064000" y="4689908"/>
            <a:ext cx="4064000" cy="2168092"/>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4064000" y="0"/>
            <a:ext cx="4064000" cy="2168092"/>
          </a:xfrm>
          <a:prstGeom prst="rect">
            <a:avLst/>
          </a:prstGeom>
        </p:spPr>
      </p:pic>
      <p:sp>
        <p:nvSpPr>
          <p:cNvPr id="4" name="日期占位符 3"/>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cxnSp>
        <p:nvCxnSpPr>
          <p:cNvPr id="9" name="直接连接符 8"/>
          <p:cNvCxnSpPr/>
          <p:nvPr userDrawn="1">
            <p:custDataLst>
              <p:tags r:id="rId11"/>
            </p:custDataLst>
          </p:nvPr>
        </p:nvCxnSpPr>
        <p:spPr>
          <a:xfrm>
            <a:off x="2116455" y="3696653"/>
            <a:ext cx="643509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副标题 1"/>
          <p:cNvSpPr>
            <a:spLocks noGrp="1"/>
          </p:cNvSpPr>
          <p:nvPr>
            <p:ph type="subTitle" idx="13" hasCustomPrompt="1"/>
            <p:custDataLst>
              <p:tags r:id="rId12"/>
            </p:custDataLst>
          </p:nvPr>
        </p:nvSpPr>
        <p:spPr>
          <a:xfrm>
            <a:off x="2116455" y="3891915"/>
            <a:ext cx="5767705" cy="386715"/>
          </a:xfrm>
        </p:spPr>
        <p:txBody>
          <a:bodyPr vert="horz" wrap="square" lIns="0" tIns="0" rIns="0" bIns="0" rtlCol="0" anchor="t" anchorCtr="0">
            <a:normAutofit/>
          </a:bodyPr>
          <a:lstStyle>
            <a:lvl1pPr>
              <a:defRPr kumimoji="0" lang="zh-CN" altLang="en-US" sz="180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lgn="dist">
              <a:lnSpc>
                <a:spcPct val="100000"/>
              </a:lnSpc>
              <a:spcAft>
                <a:spcPts val="0"/>
              </a:spcAft>
              <a:buClrTx/>
              <a:buSzTx/>
              <a:buNone/>
            </a:pPr>
            <a:r>
              <a:rPr lang="zh-CN" altLang="en-US"/>
              <a:t>单击此处编辑副标题</a:t>
            </a:r>
            <a:endParaRPr lang="zh-CN" altLang="en-US"/>
          </a:p>
        </p:txBody>
      </p:sp>
      <p:sp>
        <p:nvSpPr>
          <p:cNvPr id="3" name="标题 2"/>
          <p:cNvSpPr>
            <a:spLocks noGrp="1"/>
          </p:cNvSpPr>
          <p:nvPr>
            <p:ph type="ctrTitle" idx="14" hasCustomPrompt="1"/>
            <p:custDataLst>
              <p:tags r:id="rId13"/>
            </p:custDataLst>
          </p:nvPr>
        </p:nvSpPr>
        <p:spPr>
          <a:xfrm>
            <a:off x="2116456" y="2644458"/>
            <a:ext cx="5767705" cy="835660"/>
          </a:xfrm>
        </p:spPr>
        <p:txBody>
          <a:bodyPr vert="horz" wrap="square" lIns="0" tIns="0" rIns="0" bIns="0" rtlCol="0" anchor="b" anchorCtr="0">
            <a:normAutofit/>
          </a:bodyPr>
          <a:lstStyle>
            <a:lvl1pPr>
              <a:defRPr kumimoji="0" lang="zh-CN" altLang="en-US" sz="4800" b="0" i="0" spc="5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marR="0" lvl="0" indent="0" algn="dist">
              <a:spcAft>
                <a:spcPts val="0"/>
              </a:spcAft>
              <a:buClrTx/>
              <a:buSzTx/>
              <a:buFontTx/>
            </a:pPr>
            <a:r>
              <a:rPr lang="zh-CN" altLang="en-US"/>
              <a:t>编辑标题</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pitchFamily="34" charset="-122"/>
              </a:defRPr>
            </a:lvl1pPr>
            <a:lvl2pPr eaLnBrk="1" fontAlgn="auto" latinLnBrk="0" hangingPunct="1">
              <a:defRPr sz="1600">
                <a:solidFill>
                  <a:schemeClr val="tx1"/>
                </a:solidFill>
                <a:latin typeface="Arial" panose="020B0604020202020204" pitchFamily="34" charset="0"/>
                <a:ea typeface="微软雅黑" panose="020B0503020204020204" pitchFamily="34" charset="-122"/>
              </a:defRPr>
            </a:lvl2pPr>
            <a:lvl3pPr eaLnBrk="1" fontAlgn="auto" latinLnBrk="0" hangingPunct="1">
              <a:defRPr sz="1600">
                <a:solidFill>
                  <a:schemeClr val="tx1"/>
                </a:solidFill>
                <a:latin typeface="Arial" panose="020B0604020202020204" pitchFamily="34" charset="0"/>
                <a:ea typeface="微软雅黑" panose="020B0503020204020204" pitchFamily="34" charset="-122"/>
              </a:defRPr>
            </a:lvl3pPr>
            <a:lvl4pPr eaLnBrk="1" fontAlgn="auto" latinLnBrk="0" hangingPunct="1">
              <a:defRPr sz="1600">
                <a:solidFill>
                  <a:schemeClr val="tx1"/>
                </a:solidFill>
                <a:latin typeface="Arial" panose="020B0604020202020204" pitchFamily="34" charset="0"/>
                <a:ea typeface="微软雅黑" panose="020B0503020204020204" pitchFamily="34" charset="-122"/>
              </a:defRPr>
            </a:lvl4pPr>
            <a:lvl5pPr eaLnBrk="1" fontAlgn="auto" latinLnBrk="0" hangingPunct="1">
              <a:defRPr sz="16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10" name="图片 9"/>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标题 1"/>
          <p:cNvSpPr>
            <a:spLocks noGrp="1"/>
          </p:cNvSpPr>
          <p:nvPr>
            <p:ph type="title"/>
            <p:custDataLst>
              <p:tags r:id="rId8"/>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custDataLst>
              <p:tags r:id="rId15"/>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304800" y="1234440"/>
            <a:ext cx="4113612" cy="4389120"/>
          </a:xfrm>
          <a:prstGeom prst="rect">
            <a:avLst/>
          </a:prstGeom>
        </p:spPr>
      </p:pic>
      <p:sp>
        <p:nvSpPr>
          <p:cNvPr id="7" name="任意多边形 6"/>
          <p:cNvSpPr/>
          <p:nvPr userDrawn="1">
            <p:custDataLst>
              <p:tags r:id="rId5"/>
            </p:custDataLst>
          </p:nvPr>
        </p:nvSpPr>
        <p:spPr>
          <a:xfrm>
            <a:off x="4878000" y="0"/>
            <a:ext cx="7314000" cy="68580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6" name="图片 5"/>
          <p:cNvPicPr/>
          <p:nvPr userDrawn="1">
            <p:custDataLst>
              <p:tags r:id="rId6"/>
            </p:custDataLst>
          </p:nvPr>
        </p:nvPicPr>
        <p:blipFill>
          <a:blip r:embed="rId7" r:link="rId8" cstate="screen"/>
          <a:stretch>
            <a:fillRect/>
          </a:stretch>
        </p:blipFill>
        <p:spPr>
          <a:xfrm>
            <a:off x="11471910" y="6134198"/>
            <a:ext cx="720090" cy="723802"/>
          </a:xfrm>
          <a:prstGeom prst="rect">
            <a:avLst/>
          </a:prstGeom>
        </p:spPr>
      </p:pic>
      <p:sp>
        <p:nvSpPr>
          <p:cNvPr id="2" name="标题 1"/>
          <p:cNvSpPr>
            <a:spLocks noGrp="1"/>
          </p:cNvSpPr>
          <p:nvPr>
            <p:ph type="title"/>
            <p:custDataLst>
              <p:tags r:id="rId9"/>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8" name="图片 7"/>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标题 1"/>
          <p:cNvSpPr>
            <a:spLocks noGrp="1"/>
          </p:cNvSpPr>
          <p:nvPr>
            <p:ph type="title"/>
            <p:custDataLst>
              <p:tags r:id="rId8"/>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7" name="图片 6"/>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2" name="竖排标题 1"/>
          <p:cNvSpPr>
            <a:spLocks noGrp="1"/>
          </p:cNvSpPr>
          <p:nvPr>
            <p:ph type="title" orient="vert"/>
            <p:custDataLst>
              <p:tags r:id="rId8"/>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userDrawn="1">
            <p:custDataLst>
              <p:tags r:id="rId2"/>
            </p:custDataLst>
          </p:nvPr>
        </p:nvPicPr>
        <p:blipFill>
          <a:blip r:embed="rId3" r:link="rId4" cstate="screen"/>
          <a:stretch>
            <a:fillRect/>
          </a:stretch>
        </p:blipFill>
        <p:spPr>
          <a:xfrm>
            <a:off x="0" y="0"/>
            <a:ext cx="720090" cy="69622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723802"/>
          </a:xfrm>
          <a:prstGeom prst="rect">
            <a:avLst/>
          </a:prstGeom>
        </p:spPr>
      </p:pic>
      <p:sp>
        <p:nvSpPr>
          <p:cNvPr id="3" name="日期占位符 2"/>
          <p:cNvSpPr>
            <a:spLocks noGrp="1"/>
          </p:cNvSpPr>
          <p:nvPr>
            <p:ph type="dt" sz="half" idx="10"/>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6604318" y="4210685"/>
            <a:ext cx="4825365" cy="49403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7" name="图片 6"/>
          <p:cNvPicPr/>
          <p:nvPr userDrawn="1">
            <p:custDataLst>
              <p:tags r:id="rId3"/>
            </p:custDataLst>
          </p:nvPr>
        </p:nvPicPr>
        <p:blipFill>
          <a:blip r:embed="rId4" r:link="rId5" cstate="screen"/>
          <a:stretch>
            <a:fillRect/>
          </a:stretch>
        </p:blipFill>
        <p:spPr>
          <a:xfrm>
            <a:off x="609600" y="685800"/>
            <a:ext cx="5142016" cy="5486400"/>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723802"/>
          </a:xfrm>
          <a:prstGeom prst="rect">
            <a:avLst/>
          </a:prstGeom>
        </p:spPr>
      </p:pic>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标题 1"/>
          <p:cNvSpPr>
            <a:spLocks noGrp="1"/>
          </p:cNvSpPr>
          <p:nvPr>
            <p:ph type="title" idx="13" hasCustomPrompt="1"/>
            <p:custDataLst>
              <p:tags r:id="rId12"/>
            </p:custDataLst>
          </p:nvPr>
        </p:nvSpPr>
        <p:spPr>
          <a:xfrm>
            <a:off x="6604318" y="2834005"/>
            <a:ext cx="4359910" cy="1172210"/>
          </a:xfrm>
        </p:spPr>
        <p:txBody>
          <a:bodyPr vert="horz" wrap="square" lIns="0" tIns="0" rIns="0" bIns="0" rtlCol="0" anchor="b" anchorCtr="0">
            <a:normAutofit/>
          </a:bodyPr>
          <a:lstStyle>
            <a:lvl1pPr>
              <a:defRPr lang="zh-CN" altLang="en-US" sz="6600" b="0" spc="700" baseline="0">
                <a:ln>
                  <a:noFill/>
                </a:ln>
                <a:solidFill>
                  <a:schemeClr val="tx1">
                    <a:lumMod val="85000"/>
                    <a:lumOff val="15000"/>
                  </a:schemeClr>
                </a:solidFill>
                <a:effectLst/>
                <a:uLnTx/>
                <a:latin typeface="Arial" panose="020B0604020202020204" pitchFamily="34" charset="0"/>
                <a:ea typeface="汉仪旗黑-85S" panose="00020600040101010101" pitchFamily="18" charset="-122"/>
              </a:defRPr>
            </a:lvl1pPr>
          </a:lstStyle>
          <a:p>
            <a:pPr marL="0" lvl="0">
              <a:spcAft>
                <a:spcPts val="0"/>
              </a:spcAft>
              <a:buClrTx/>
              <a:buSzTx/>
              <a:buFontTx/>
            </a:pPr>
            <a:r>
              <a:rPr lang="zh-CN" altLang="en-US"/>
              <a:t>编辑标题</a:t>
            </a:r>
            <a:endParaRPr lang="zh-CN" altLang="en-US"/>
          </a:p>
        </p:txBody>
      </p:sp>
      <p:sp>
        <p:nvSpPr>
          <p:cNvPr id="9" name="文本占位符 8"/>
          <p:cNvSpPr>
            <a:spLocks noGrp="1"/>
          </p:cNvSpPr>
          <p:nvPr>
            <p:ph type="body" sz="quarter" idx="15" hasCustomPrompt="1"/>
            <p:custDataLst>
              <p:tags r:id="rId13"/>
            </p:custDataLst>
          </p:nvPr>
        </p:nvSpPr>
        <p:spPr>
          <a:xfrm>
            <a:off x="6661468" y="4214495"/>
            <a:ext cx="4518660" cy="490220"/>
          </a:xfrm>
          <a:prstGeom prst="rect">
            <a:avLst/>
          </a:prstGeom>
        </p:spPr>
        <p:txBody>
          <a:bodyPr vert="horz" wrap="square" lIns="0" tIns="0" rIns="0" bIns="0" rtlCol="0" anchor="ctr" anchorCtr="0">
            <a:normAutofit/>
          </a:bodyPr>
          <a:lstStyle>
            <a:lvl1pPr>
              <a:defRPr kumimoji="0" lang="zh-CN" altLang="en-US" sz="2000" b="0" i="0" spc="200">
                <a:ln>
                  <a:noFill/>
                </a:ln>
                <a:solidFill>
                  <a:schemeClr val="tx1">
                    <a:lumMod val="65000"/>
                    <a:lumOff val="35000"/>
                  </a:schemeClr>
                </a:solidFill>
                <a:effectLst/>
                <a:uLnTx/>
                <a:latin typeface="Arial" panose="020B0604020202020204" pitchFamily="34" charset="0"/>
                <a:ea typeface="微软雅黑" panose="020B0503020204020204" pitchFamily="34" charset="-122"/>
              </a:defRPr>
            </a:lvl1pPr>
          </a:lstStyle>
          <a:p>
            <a:pPr marL="0" marR="0" lvl="0" indent="0">
              <a:lnSpc>
                <a:spcPct val="100000"/>
              </a:lnSpc>
              <a:spcAft>
                <a:spcPts val="0"/>
              </a:spcAft>
              <a:buClrTx/>
              <a:buSzTx/>
              <a:buNone/>
            </a:pPr>
            <a:r>
              <a:rPr lang="zh-CN" altLang="en-US" dirty="0"/>
              <a:t>单击此处编辑副标题</a:t>
            </a:r>
            <a:endParaRPr lang="zh-CN" alt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userDrawn="1">
            <p:custDataLst>
              <p:tags r:id="rId2"/>
            </p:custDataLst>
          </p:nvPr>
        </p:nvPicPr>
        <p:blipFill>
          <a:blip r:embed="rId3" r:link="rId4" cstate="screen"/>
          <a:stretch>
            <a:fillRect/>
          </a:stretch>
        </p:blipFill>
        <p:spPr>
          <a:xfrm>
            <a:off x="0" y="0"/>
            <a:ext cx="720090" cy="695960"/>
          </a:xfrm>
          <a:prstGeom prst="rect">
            <a:avLst/>
          </a:prstGeom>
        </p:spPr>
      </p:pic>
      <p:pic>
        <p:nvPicPr>
          <p:cNvPr id="6" name="图片 5"/>
          <p:cNvPicPr/>
          <p:nvPr userDrawn="1">
            <p:custDataLst>
              <p:tags r:id="rId5"/>
            </p:custDataLst>
          </p:nvPr>
        </p:nvPicPr>
        <p:blipFill>
          <a:blip r:embed="rId6" r:link="rId7" cstate="screen"/>
          <a:stretch>
            <a:fillRect/>
          </a:stretch>
        </p:blipFill>
        <p:spPr>
          <a:xfrm>
            <a:off x="11471910" y="0"/>
            <a:ext cx="720090" cy="723900"/>
          </a:xfrm>
          <a:prstGeom prst="rect">
            <a:avLst/>
          </a:prstGeom>
        </p:spPr>
      </p:pic>
      <p:sp>
        <p:nvSpPr>
          <p:cNvPr id="2" name="标题 1"/>
          <p:cNvSpPr>
            <a:spLocks noGrp="1"/>
          </p:cNvSpPr>
          <p:nvPr>
            <p:ph type="title"/>
            <p:custDataLst>
              <p:tags r:id="rId8"/>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292075" y="303809"/>
            <a:ext cx="11607851" cy="625038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cstate="screen"/>
          <a:stretch>
            <a:fillRect/>
          </a:stretch>
        </p:blipFill>
        <p:spPr>
          <a:xfrm>
            <a:off x="0" y="0"/>
            <a:ext cx="720090" cy="69596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723900"/>
          </a:xfrm>
          <a:prstGeom prst="rect">
            <a:avLst/>
          </a:prstGeom>
        </p:spPr>
      </p:pic>
      <p:sp>
        <p:nvSpPr>
          <p:cNvPr id="2" name="标题 1"/>
          <p:cNvSpPr>
            <a:spLocks noGrp="1"/>
          </p:cNvSpPr>
          <p:nvPr>
            <p:ph type="title" hasCustomPrompt="1"/>
            <p:custDataLst>
              <p:tags r:id="rId9"/>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4824603" cy="68580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8" name="图片 7"/>
          <p:cNvPicPr/>
          <p:nvPr userDrawn="1">
            <p:custDataLst>
              <p:tags r:id="rId3"/>
            </p:custDataLst>
          </p:nvPr>
        </p:nvPicPr>
        <p:blipFill>
          <a:blip r:embed="rId4" r:link="rId5" cstate="screen"/>
          <a:stretch>
            <a:fillRect/>
          </a:stretch>
        </p:blipFill>
        <p:spPr>
          <a:xfrm>
            <a:off x="11471910" y="0"/>
            <a:ext cx="720090" cy="696220"/>
          </a:xfrm>
          <a:prstGeom prst="rect">
            <a:avLst/>
          </a:prstGeom>
        </p:spPr>
      </p:pic>
      <p:sp>
        <p:nvSpPr>
          <p:cNvPr id="2" name="标题 1"/>
          <p:cNvSpPr>
            <a:spLocks noGrp="1"/>
          </p:cNvSpPr>
          <p:nvPr>
            <p:ph type="title" hasCustomPrompt="1"/>
            <p:custDataLst>
              <p:tags r:id="rId6"/>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000" cy="2664333"/>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090" cy="69596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723900"/>
          </a:xfrm>
          <a:prstGeom prst="rect">
            <a:avLst/>
          </a:prstGeom>
        </p:spPr>
      </p:pic>
      <p:sp>
        <p:nvSpPr>
          <p:cNvPr id="2" name="标题 1"/>
          <p:cNvSpPr>
            <a:spLocks noGrp="1"/>
          </p:cNvSpPr>
          <p:nvPr>
            <p:ph type="title"/>
            <p:custDataLst>
              <p:tags r:id="rId9"/>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4"/>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5028971"/>
            <a:ext cx="12192000" cy="1829029"/>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0" name="图片 9"/>
          <p:cNvPicPr/>
          <p:nvPr userDrawn="1">
            <p:custDataLst>
              <p:tags r:id="rId3"/>
            </p:custDataLst>
          </p:nvPr>
        </p:nvPicPr>
        <p:blipFill>
          <a:blip r:embed="rId4" r:link="rId5" cstate="screen"/>
          <a:stretch>
            <a:fillRect/>
          </a:stretch>
        </p:blipFill>
        <p:spPr>
          <a:xfrm>
            <a:off x="0" y="0"/>
            <a:ext cx="720090" cy="695960"/>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723900"/>
          </a:xfrm>
          <a:prstGeom prst="rect">
            <a:avLst/>
          </a:prstGeom>
        </p:spPr>
      </p:pic>
      <p:sp>
        <p:nvSpPr>
          <p:cNvPr id="2" name="标题 1"/>
          <p:cNvSpPr>
            <a:spLocks noGrp="1"/>
          </p:cNvSpPr>
          <p:nvPr>
            <p:ph type="title"/>
            <p:custDataLst>
              <p:tags r:id="rId9"/>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4"/>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0"/>
            <a:ext cx="12192000" cy="9144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12" name="图片 11"/>
          <p:cNvPicPr/>
          <p:nvPr userDrawn="1">
            <p:custDataLst>
              <p:tags r:id="rId3"/>
            </p:custDataLst>
          </p:nvPr>
        </p:nvPicPr>
        <p:blipFill>
          <a:blip r:embed="rId4" r:link="rId5" cstate="screen"/>
          <a:stretch>
            <a:fillRect/>
          </a:stretch>
        </p:blipFill>
        <p:spPr>
          <a:xfrm>
            <a:off x="11471910" y="6162040"/>
            <a:ext cx="720090" cy="695960"/>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0" y="6134100"/>
            <a:ext cx="720090" cy="723900"/>
          </a:xfrm>
          <a:prstGeom prst="rect">
            <a:avLst/>
          </a:prstGeom>
        </p:spPr>
      </p:pic>
      <p:sp>
        <p:nvSpPr>
          <p:cNvPr id="2" name="标题 1"/>
          <p:cNvSpPr>
            <a:spLocks noGrp="1"/>
          </p:cNvSpPr>
          <p:nvPr>
            <p:ph type="title"/>
            <p:custDataLst>
              <p:tags r:id="rId9"/>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3"/>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4"/>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5"/>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6"/>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3691"/>
            <a:ext cx="12192000" cy="4950618"/>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pic>
        <p:nvPicPr>
          <p:cNvPr id="9" name="图片 8"/>
          <p:cNvPicPr/>
          <p:nvPr userDrawn="1">
            <p:custDataLst>
              <p:tags r:id="rId3"/>
            </p:custDataLst>
          </p:nvPr>
        </p:nvPicPr>
        <p:blipFill>
          <a:blip r:embed="rId4" r:link="rId5"/>
          <a:stretch>
            <a:fillRect/>
          </a:stretch>
        </p:blipFill>
        <p:spPr>
          <a:xfrm>
            <a:off x="10571480" y="5291455"/>
            <a:ext cx="1619885" cy="1566545"/>
          </a:xfrm>
          <a:prstGeom prst="rect">
            <a:avLst/>
          </a:prstGeom>
        </p:spPr>
      </p:pic>
      <p:pic>
        <p:nvPicPr>
          <p:cNvPr id="8" name="图片 7"/>
          <p:cNvPicPr/>
          <p:nvPr userDrawn="1">
            <p:custDataLst>
              <p:tags r:id="rId6"/>
            </p:custDataLst>
          </p:nvPr>
        </p:nvPicPr>
        <p:blipFill>
          <a:blip r:embed="rId7" r:link="rId8"/>
          <a:stretch>
            <a:fillRect/>
          </a:stretch>
        </p:blipFill>
        <p:spPr>
          <a:xfrm>
            <a:off x="0" y="5229225"/>
            <a:ext cx="1619885" cy="1628775"/>
          </a:xfrm>
          <a:prstGeom prst="rect">
            <a:avLst/>
          </a:prstGeom>
        </p:spPr>
      </p:pic>
      <p:sp>
        <p:nvSpPr>
          <p:cNvPr id="2" name="标题 1"/>
          <p:cNvSpPr>
            <a:spLocks noGrp="1"/>
          </p:cNvSpPr>
          <p:nvPr>
            <p:ph type="title" hasCustomPrompt="1"/>
            <p:custDataLst>
              <p:tags r:id="rId9"/>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p:txBody>
          <a:bodyPr wrap="square">
            <a:normAutofit/>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207.xml"/><Relationship Id="rId23" Type="http://schemas.openxmlformats.org/officeDocument/2006/relationships/tags" Target="../tags/tag206.xml"/><Relationship Id="rId22" Type="http://schemas.openxmlformats.org/officeDocument/2006/relationships/tags" Target="../tags/tag205.xml"/><Relationship Id="rId21" Type="http://schemas.openxmlformats.org/officeDocument/2006/relationships/tags" Target="../tags/tag204.xml"/><Relationship Id="rId20" Type="http://schemas.openxmlformats.org/officeDocument/2006/relationships/tags" Target="../tags/tag203.xml"/><Relationship Id="rId2" Type="http://schemas.openxmlformats.org/officeDocument/2006/relationships/slideLayout" Target="../slideLayouts/slideLayout13.xml"/><Relationship Id="rId19" Type="http://schemas.openxmlformats.org/officeDocument/2006/relationships/tags" Target="../tags/tag202.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5" Type="http://schemas.openxmlformats.org/officeDocument/2006/relationships/theme" Target="../theme/theme3.xml"/><Relationship Id="rId24" Type="http://schemas.openxmlformats.org/officeDocument/2006/relationships/tags" Target="../tags/tag352.xml"/><Relationship Id="rId23" Type="http://schemas.openxmlformats.org/officeDocument/2006/relationships/tags" Target="../tags/tag351.xml"/><Relationship Id="rId22" Type="http://schemas.openxmlformats.org/officeDocument/2006/relationships/tags" Target="../tags/tag350.xml"/><Relationship Id="rId21" Type="http://schemas.openxmlformats.org/officeDocument/2006/relationships/tags" Target="../tags/tag349.xml"/><Relationship Id="rId20" Type="http://schemas.openxmlformats.org/officeDocument/2006/relationships/tags" Target="../tags/tag348.xml"/><Relationship Id="rId2" Type="http://schemas.openxmlformats.org/officeDocument/2006/relationships/slideLayout" Target="../slideLayouts/slideLayout31.xml"/><Relationship Id="rId19" Type="http://schemas.openxmlformats.org/officeDocument/2006/relationships/tags" Target="../tags/tag347.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53.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ags" Target="../tags/tag382.xml"/><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2.png"/><Relationship Id="rId4" Type="http://schemas.openxmlformats.org/officeDocument/2006/relationships/tags" Target="../tags/tag381.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80.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85.xml"/><Relationship Id="rId7" Type="http://schemas.openxmlformats.org/officeDocument/2006/relationships/image" Target="../media/image11.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2.png"/><Relationship Id="rId4" Type="http://schemas.openxmlformats.org/officeDocument/2006/relationships/tags" Target="../tags/tag384.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83.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88.xml"/><Relationship Id="rId7" Type="http://schemas.openxmlformats.org/officeDocument/2006/relationships/image" Target="../media/image12.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2.png"/><Relationship Id="rId4" Type="http://schemas.openxmlformats.org/officeDocument/2006/relationships/tags" Target="../tags/tag387.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86.xml"/></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391.xml"/><Relationship Id="rId7" Type="http://schemas.openxmlformats.org/officeDocument/2006/relationships/image" Target="../media/image12.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2.png"/><Relationship Id="rId4" Type="http://schemas.openxmlformats.org/officeDocument/2006/relationships/tags" Target="../tags/tag390.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8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3.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2.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7.xml"/><Relationship Id="rId1"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8.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399.xml"/><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9" Type="http://schemas.openxmlformats.org/officeDocument/2006/relationships/tags" Target="../tags/tag362.xml"/><Relationship Id="rId8" Type="http://schemas.openxmlformats.org/officeDocument/2006/relationships/tags" Target="../tags/tag361.xml"/><Relationship Id="rId7" Type="http://schemas.openxmlformats.org/officeDocument/2006/relationships/tags" Target="../tags/tag360.xml"/><Relationship Id="rId6" Type="http://schemas.openxmlformats.org/officeDocument/2006/relationships/tags" Target="../tags/tag359.xml"/><Relationship Id="rId5" Type="http://schemas.openxmlformats.org/officeDocument/2006/relationships/tags" Target="../tags/tag358.xml"/><Relationship Id="rId4" Type="http://schemas.openxmlformats.org/officeDocument/2006/relationships/tags" Target="../tags/tag357.xml"/><Relationship Id="rId3" Type="http://schemas.openxmlformats.org/officeDocument/2006/relationships/tags" Target="../tags/tag356.xml"/><Relationship Id="rId2" Type="http://schemas.openxmlformats.org/officeDocument/2006/relationships/tags" Target="../tags/tag355.xml"/><Relationship Id="rId12" Type="http://schemas.openxmlformats.org/officeDocument/2006/relationships/notesSlide" Target="../notesSlides/notesSlide1.xml"/><Relationship Id="rId11" Type="http://schemas.openxmlformats.org/officeDocument/2006/relationships/slideLayout" Target="../slideLayouts/slideLayout35.xml"/><Relationship Id="rId10" Type="http://schemas.openxmlformats.org/officeDocument/2006/relationships/tags" Target="../tags/tag363.xml"/><Relationship Id="rId1" Type="http://schemas.openxmlformats.org/officeDocument/2006/relationships/tags" Target="../tags/tag354.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2.xml"/><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03.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406.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05.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404.xml"/><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07.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410.xml"/><Relationship Id="rId7" Type="http://schemas.openxmlformats.org/officeDocument/2006/relationships/image" Target="../media/image19.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2.png"/><Relationship Id="rId4" Type="http://schemas.openxmlformats.org/officeDocument/2006/relationships/tags" Target="../tags/tag409.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40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41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2.xml"/><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3.xml"/><Relationship Id="rId1"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4.xml"/><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5.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2.xml"/><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6.xml"/><Relationship Id="rId1"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7.xml"/><Relationship Id="rId1"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1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419.xml"/><Relationship Id="rId1" Type="http://schemas.openxmlformats.org/officeDocument/2006/relationships/image" Target="../media/image26.jpe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69.xml"/><Relationship Id="rId7" Type="http://schemas.openxmlformats.org/officeDocument/2006/relationships/image" Target="../media/image6.jpeg"/><Relationship Id="rId6" Type="http://schemas.openxmlformats.org/officeDocument/2006/relationships/image" Target="file:///C:\Users\1V994W2\PycharmProjects\PPT_Background_Generation/pic_temp/1_pic_quater_right_up.png" TargetMode="External"/><Relationship Id="rId5" Type="http://schemas.openxmlformats.org/officeDocument/2006/relationships/image" Target="../media/image2.png"/><Relationship Id="rId4" Type="http://schemas.openxmlformats.org/officeDocument/2006/relationships/tags" Target="../tags/tag368.xml"/><Relationship Id="rId3" Type="http://schemas.openxmlformats.org/officeDocument/2006/relationships/image" Target="file:///C:\Users\1V994W2\PycharmProjects\PPT_Background_Generation/pic_temp/0_pic_quater_left_up.png" TargetMode="External"/><Relationship Id="rId2" Type="http://schemas.openxmlformats.org/officeDocument/2006/relationships/image" Target="../media/image3.png"/><Relationship Id="rId1" Type="http://schemas.openxmlformats.org/officeDocument/2006/relationships/tags" Target="../tags/tag367.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72.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371.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3.png"/><Relationship Id="rId2" Type="http://schemas.openxmlformats.org/officeDocument/2006/relationships/tags" Target="../tags/tag370.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374.xml"/><Relationship Id="rId2" Type="http://schemas.openxmlformats.org/officeDocument/2006/relationships/image" Target="../media/image8.jpeg"/><Relationship Id="rId1" Type="http://schemas.openxmlformats.org/officeDocument/2006/relationships/tags" Target="../tags/tag37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5.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2.xml"/><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79.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副标题 2"/>
          <p:cNvSpPr>
            <a:spLocks noGrp="1"/>
          </p:cNvSpPr>
          <p:nvPr>
            <p:ph type="subTitle" idx="13"/>
          </p:nvPr>
        </p:nvSpPr>
        <p:spPr>
          <a:xfrm>
            <a:off x="3226435" y="3891915"/>
            <a:ext cx="5767705" cy="808355"/>
          </a:xfrm>
        </p:spPr>
        <p:txBody>
          <a:bodyPr>
            <a:noAutofit/>
          </a:bodyPr>
          <a:p>
            <a:pPr marL="0" indent="0" algn="ctr">
              <a:buNone/>
            </a:pPr>
            <a:r>
              <a:rPr lang="zh-CN" altLang="en-US" sz="4000">
                <a:solidFill>
                  <a:schemeClr val="tx1"/>
                </a:solidFill>
              </a:rPr>
              <a:t>主题班会</a:t>
            </a:r>
            <a:endParaRPr lang="zh-CN" altLang="en-US" sz="4000">
              <a:solidFill>
                <a:schemeClr val="tx1"/>
              </a:solidFill>
            </a:endParaRPr>
          </a:p>
        </p:txBody>
      </p:sp>
      <p:sp>
        <p:nvSpPr>
          <p:cNvPr id="4" name="标题 3"/>
          <p:cNvSpPr>
            <a:spLocks noGrp="1"/>
          </p:cNvSpPr>
          <p:nvPr>
            <p:ph type="ctrTitle" idx="14"/>
          </p:nvPr>
        </p:nvSpPr>
        <p:spPr>
          <a:xfrm>
            <a:off x="3212465" y="1722120"/>
            <a:ext cx="6747510" cy="1997710"/>
          </a:xfrm>
        </p:spPr>
        <p:txBody>
          <a:bodyPr>
            <a:noAutofit/>
          </a:bodyPr>
          <a:p>
            <a:pPr algn="ctr"/>
            <a:r>
              <a:rPr sz="6000" b="1">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加油吧，海马体！</a:t>
            </a:r>
            <a:br>
              <a:rPr sz="6000" b="1">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br>
            <a:r>
              <a:rPr sz="6000" b="1">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rPr>
              <a:t>学习方法大揭秘！</a:t>
            </a:r>
            <a:endParaRPr lang="zh-CN" altLang="en-US" sz="6000" b="1">
              <a:solidFill>
                <a:schemeClr val="accent4"/>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 name="标题 8"/>
          <p:cNvSpPr>
            <a:spLocks noGrp="1"/>
          </p:cNvSpPr>
          <p:nvPr>
            <p:ph type="title"/>
          </p:nvPr>
        </p:nvSpPr>
        <p:spPr/>
        <p:txBody>
          <a:bodyPr>
            <a:normAutofit fontScale="90000"/>
          </a:bodyPr>
          <a:p>
            <a:r>
              <a:rPr lang="zh-CN" altLang="en-US">
                <a:sym typeface="+mn-ea"/>
              </a:rPr>
              <a:t>如何才能取得海马体的信赖？</a:t>
            </a:r>
            <a:br>
              <a:rPr lang="zh-CN" altLang="en-US"/>
            </a:br>
            <a:endParaRPr lang="zh-CN" altLang="en-US"/>
          </a:p>
        </p:txBody>
      </p:sp>
      <p:sp>
        <p:nvSpPr>
          <p:cNvPr id="10" name="内容占位符 9"/>
          <p:cNvSpPr>
            <a:spLocks noGrp="1"/>
          </p:cNvSpPr>
          <p:nvPr>
            <p:ph sz="half" idx="1"/>
          </p:nvPr>
        </p:nvSpPr>
        <p:spPr/>
        <p:txBody>
          <a:bodyPr/>
          <a:p>
            <a:r>
              <a:rPr lang="zh-CN" altLang="en-US" sz="2800" b="1">
                <a:highlight>
                  <a:srgbClr val="FFFF00"/>
                </a:highlight>
              </a:rPr>
              <a:t>而对于考试这种无论如何都要记住所学知识</a:t>
            </a:r>
            <a:r>
              <a:rPr lang="zh-CN" altLang="en-US" sz="2800" b="1"/>
              <a:t>，否则就会落榜的情况解决办法就只有一个了，</a:t>
            </a:r>
            <a:r>
              <a:rPr lang="zh-CN" altLang="en-US" sz="2800" b="1">
                <a:highlight>
                  <a:srgbClr val="FFFF00"/>
                </a:highlight>
              </a:rPr>
              <a:t>那就是通过反复复习以骗过我们的大脑，这是最重要的法则。</a:t>
            </a:r>
            <a:endParaRPr lang="zh-CN" altLang="en-US" sz="2800" b="1">
              <a:highlight>
                <a:srgbClr val="FFFF00"/>
              </a:highlight>
            </a:endParaRPr>
          </a:p>
          <a:p>
            <a:endParaRPr lang="zh-CN" altLang="en-US" sz="2800" b="1">
              <a:highlight>
                <a:srgbClr val="FFFF00"/>
              </a:highlight>
            </a:endParaRPr>
          </a:p>
        </p:txBody>
      </p:sp>
      <p:pic>
        <p:nvPicPr>
          <p:cNvPr id="7" name="图片 6"/>
          <p:cNvPicPr/>
          <p:nvPr userDrawn="1">
            <p:custDataLst>
              <p:tags r:id="rId1"/>
            </p:custDataLst>
          </p:nvPr>
        </p:nvPicPr>
        <p:blipFill>
          <a:blip r:embed="rId2" r:link="rId3" cstate="screen"/>
          <a:stretch>
            <a:fillRect/>
          </a:stretch>
        </p:blipFill>
        <p:spPr>
          <a:xfrm>
            <a:off x="0" y="0"/>
            <a:ext cx="720090" cy="695960"/>
          </a:xfrm>
          <a:prstGeom prst="rect">
            <a:avLst/>
          </a:prstGeom>
        </p:spPr>
      </p:pic>
      <p:pic>
        <p:nvPicPr>
          <p:cNvPr id="2" name="图片 1"/>
          <p:cNvPicPr/>
          <p:nvPr userDrawn="1">
            <p:custDataLst>
              <p:tags r:id="rId4"/>
            </p:custDataLst>
          </p:nvPr>
        </p:nvPicPr>
        <p:blipFill>
          <a:blip r:embed="rId5" r:link="rId6" cstate="screen"/>
          <a:stretch>
            <a:fillRect/>
          </a:stretch>
        </p:blipFill>
        <p:spPr>
          <a:xfrm>
            <a:off x="11471910" y="0"/>
            <a:ext cx="720090" cy="723900"/>
          </a:xfrm>
          <a:prstGeom prst="rect">
            <a:avLst/>
          </a:prstGeom>
        </p:spPr>
      </p:pic>
      <p:sp>
        <p:nvSpPr>
          <p:cNvPr id="4" name="内容占位符 3"/>
          <p:cNvSpPr/>
          <p:nvPr>
            <p:ph sz="half" idx="2"/>
          </p:nvPr>
        </p:nvSpPr>
        <p:spPr>
          <a:solidFill>
            <a:schemeClr val="accent2">
              <a:lumMod val="20000"/>
              <a:lumOff val="80000"/>
            </a:schemeClr>
          </a:solidFill>
        </p:spPr>
        <p:txBody>
          <a:bodyPr/>
          <a:p>
            <a:pPr marL="0" indent="0">
              <a:buNone/>
            </a:pPr>
            <a:r>
              <a:rPr lang="zh-CN" altLang="en-US" sz="3600">
                <a:solidFill>
                  <a:schemeClr val="accent1"/>
                </a:solidFill>
                <a:effectLst>
                  <a:outerShdw blurRad="38100" dist="25400" dir="5400000" algn="ctr" rotWithShape="0">
                    <a:srgbClr val="6E747A">
                      <a:alpha val="43000"/>
                    </a:srgbClr>
                  </a:outerShdw>
                </a:effectLst>
              </a:rPr>
              <a:t>【名人有话说】</a:t>
            </a:r>
            <a:endParaRPr lang="zh-CN" altLang="en-US" sz="3600">
              <a:solidFill>
                <a:schemeClr val="accent1"/>
              </a:solidFill>
              <a:effectLst>
                <a:outerShdw blurRad="38100" dist="25400" dir="5400000" algn="ctr" rotWithShape="0">
                  <a:srgbClr val="6E747A">
                    <a:alpha val="43000"/>
                  </a:srgbClr>
                </a:outerShdw>
              </a:effectLst>
            </a:endParaRPr>
          </a:p>
          <a:p>
            <a:pPr marL="0" indent="0">
              <a:buNone/>
            </a:pPr>
            <a:r>
              <a:rPr lang="zh-CN" altLang="en-US" sz="3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最容易欺骗的人，其实是自己。</a:t>
            </a:r>
            <a:endParaRPr lang="zh-CN" altLang="en-US" sz="360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marL="0" indent="0">
              <a:buNone/>
            </a:pPr>
            <a:r>
              <a:rPr lang="zh-CN" altLang="en-US" sz="3600"/>
              <a:t> </a:t>
            </a:r>
            <a:r>
              <a:rPr lang="en-US" altLang="zh-CN" sz="3600"/>
              <a:t>           ----</a:t>
            </a:r>
            <a:r>
              <a:rPr lang="zh-CN" altLang="en-US" sz="3600"/>
              <a:t>希尔沃利顿，（</a:t>
            </a:r>
            <a:r>
              <a:rPr lang="zh-CN" altLang="en-US" sz="3600">
                <a:sym typeface="+mn-ea"/>
              </a:rPr>
              <a:t>英国政治家</a:t>
            </a:r>
            <a:r>
              <a:rPr lang="zh-CN" altLang="en-US" sz="3600"/>
              <a:t>）</a:t>
            </a:r>
            <a:endParaRPr lang="zh-CN" altLang="en-US" sz="3600"/>
          </a:p>
        </p:txBody>
      </p:sp>
    </p:spTree>
    <p:custDataLst>
      <p:tags r:id="rId7"/>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 name="标题 8"/>
          <p:cNvSpPr>
            <a:spLocks noGrp="1"/>
          </p:cNvSpPr>
          <p:nvPr>
            <p:ph type="title"/>
          </p:nvPr>
        </p:nvSpPr>
        <p:spPr/>
        <p:txBody>
          <a:bodyPr/>
          <a:p>
            <a:r>
              <a:rPr lang="zh-CN" altLang="en-US"/>
              <a:t>遗忘曲线</a:t>
            </a:r>
            <a:endParaRPr lang="zh-CN" altLang="en-US"/>
          </a:p>
        </p:txBody>
      </p:sp>
      <p:sp>
        <p:nvSpPr>
          <p:cNvPr id="10" name="内容占位符 9"/>
          <p:cNvSpPr>
            <a:spLocks noGrp="1"/>
          </p:cNvSpPr>
          <p:nvPr>
            <p:ph sz="half" idx="1"/>
          </p:nvPr>
        </p:nvSpPr>
        <p:spPr/>
        <p:txBody>
          <a:bodyPr/>
          <a:p>
            <a:r>
              <a:rPr lang="zh-CN" altLang="en-US" sz="2400" b="1"/>
              <a:t>通过观察遗忘曲线，我们发现人脑并不是匀速忘记信息的，</a:t>
            </a:r>
            <a:r>
              <a:rPr lang="zh-CN" altLang="en-US" sz="2400" b="1">
                <a:highlight>
                  <a:srgbClr val="FFFF00"/>
                </a:highlight>
              </a:rPr>
              <a:t>最容易忘记的时间恰恰是刚刚记住的时候，在记住信息后的</a:t>
            </a:r>
            <a:r>
              <a:rPr lang="en-US" altLang="zh-CN" sz="2400" b="1">
                <a:highlight>
                  <a:srgbClr val="FFFF00"/>
                </a:highlight>
              </a:rPr>
              <a:t>1</a:t>
            </a:r>
            <a:r>
              <a:rPr lang="zh-CN" altLang="en-US" sz="2400" b="1">
                <a:highlight>
                  <a:srgbClr val="FFFF00"/>
                </a:highlight>
              </a:rPr>
              <a:t>小时内，我们会一口气忘记大约一半的内容，而一天后则忘记了</a:t>
            </a:r>
            <a:r>
              <a:rPr lang="en-US" altLang="zh-CN" sz="2400" b="1">
                <a:highlight>
                  <a:srgbClr val="FFFF00"/>
                </a:highlight>
              </a:rPr>
              <a:t>74%</a:t>
            </a:r>
            <a:r>
              <a:rPr lang="zh-CN" altLang="en-US" sz="2400" b="1">
                <a:highlight>
                  <a:srgbClr val="FFFF00"/>
                </a:highlight>
              </a:rPr>
              <a:t>。</a:t>
            </a:r>
            <a:endParaRPr lang="zh-CN" altLang="en-US" sz="2400" b="1"/>
          </a:p>
          <a:p>
            <a:r>
              <a:rPr lang="zh-CN" altLang="en-US" sz="2400" b="1"/>
              <a:t>那怎么办？</a:t>
            </a:r>
            <a:endParaRPr lang="zh-CN" altLang="en-US" sz="2400" b="1"/>
          </a:p>
          <a:p>
            <a:r>
              <a:rPr lang="zh-CN" altLang="en-US" sz="2400" b="1">
                <a:highlight>
                  <a:srgbClr val="FFFF00"/>
                </a:highlight>
              </a:rPr>
              <a:t>答案就是复习！</a:t>
            </a:r>
            <a:endParaRPr lang="zh-CN" altLang="en-US" sz="2400" b="1">
              <a:highlight>
                <a:srgbClr val="FFFF00"/>
              </a:highlight>
            </a:endParaRPr>
          </a:p>
        </p:txBody>
      </p:sp>
      <p:pic>
        <p:nvPicPr>
          <p:cNvPr id="7" name="图片 6"/>
          <p:cNvPicPr/>
          <p:nvPr userDrawn="1">
            <p:custDataLst>
              <p:tags r:id="rId1"/>
            </p:custDataLst>
          </p:nvPr>
        </p:nvPicPr>
        <p:blipFill>
          <a:blip r:embed="rId2" r:link="rId3" cstate="screen"/>
          <a:stretch>
            <a:fillRect/>
          </a:stretch>
        </p:blipFill>
        <p:spPr>
          <a:xfrm>
            <a:off x="0" y="0"/>
            <a:ext cx="720090" cy="695960"/>
          </a:xfrm>
          <a:prstGeom prst="rect">
            <a:avLst/>
          </a:prstGeom>
        </p:spPr>
      </p:pic>
      <p:pic>
        <p:nvPicPr>
          <p:cNvPr id="2" name="图片 1"/>
          <p:cNvPicPr/>
          <p:nvPr userDrawn="1">
            <p:custDataLst>
              <p:tags r:id="rId4"/>
            </p:custDataLst>
          </p:nvPr>
        </p:nvPicPr>
        <p:blipFill>
          <a:blip r:embed="rId5" r:link="rId6" cstate="screen"/>
          <a:stretch>
            <a:fillRect/>
          </a:stretch>
        </p:blipFill>
        <p:spPr>
          <a:xfrm>
            <a:off x="11471910" y="0"/>
            <a:ext cx="720090" cy="723900"/>
          </a:xfrm>
          <a:prstGeom prst="rect">
            <a:avLst/>
          </a:prstGeom>
        </p:spPr>
      </p:pic>
      <p:pic>
        <p:nvPicPr>
          <p:cNvPr id="12" name="内容占位符 11" descr="遗忘曲线"/>
          <p:cNvPicPr>
            <a:picLocks noChangeAspect="1"/>
          </p:cNvPicPr>
          <p:nvPr>
            <p:ph sz="half" idx="2"/>
          </p:nvPr>
        </p:nvPicPr>
        <p:blipFill>
          <a:blip r:embed="rId7"/>
          <a:stretch>
            <a:fillRect/>
          </a:stretch>
        </p:blipFill>
        <p:spPr>
          <a:xfrm>
            <a:off x="5640070" y="1501140"/>
            <a:ext cx="6225540" cy="4398645"/>
          </a:xfrm>
          <a:prstGeom prst="rect">
            <a:avLst/>
          </a:prstGeom>
        </p:spPr>
      </p:pic>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0" grpI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 name="标题 8"/>
          <p:cNvSpPr>
            <a:spLocks noGrp="1"/>
          </p:cNvSpPr>
          <p:nvPr>
            <p:ph type="title"/>
          </p:nvPr>
        </p:nvSpPr>
        <p:spPr/>
        <p:txBody>
          <a:bodyPr/>
          <a:p>
            <a:r>
              <a:rPr lang="zh-CN" altLang="en-US">
                <a:solidFill>
                  <a:srgbClr val="FF0000"/>
                </a:solidFill>
              </a:rPr>
              <a:t>【互动分享】</a:t>
            </a:r>
            <a:endParaRPr lang="zh-CN" altLang="en-US">
              <a:solidFill>
                <a:srgbClr val="FF0000"/>
              </a:solidFill>
            </a:endParaRPr>
          </a:p>
        </p:txBody>
      </p:sp>
      <p:sp>
        <p:nvSpPr>
          <p:cNvPr id="10" name="内容占位符 9"/>
          <p:cNvSpPr>
            <a:spLocks noGrp="1"/>
          </p:cNvSpPr>
          <p:nvPr>
            <p:ph sz="half" idx="1"/>
          </p:nvPr>
        </p:nvSpPr>
        <p:spPr>
          <a:xfrm>
            <a:off x="173990" y="1501140"/>
            <a:ext cx="3559175" cy="4748530"/>
          </a:xfrm>
        </p:spPr>
        <p:txBody>
          <a:bodyPr/>
          <a:p>
            <a:r>
              <a:rPr lang="zh-CN" altLang="en-US" sz="2800"/>
              <a:t>观察不同情境下的</a:t>
            </a:r>
            <a:r>
              <a:rPr lang="zh-CN" altLang="en-US" sz="2800">
                <a:highlight>
                  <a:srgbClr val="FFFF00"/>
                </a:highlight>
              </a:rPr>
              <a:t>艾宾浩斯复习与遗忘曲线</a:t>
            </a:r>
            <a:r>
              <a:rPr lang="zh-CN" altLang="en-US" sz="2800"/>
              <a:t>，总结哪种学习方法是合理高效的？并列出高效复习策略是怎样的。</a:t>
            </a:r>
            <a:endParaRPr lang="zh-CN" altLang="en-US" sz="2800"/>
          </a:p>
        </p:txBody>
      </p:sp>
      <p:pic>
        <p:nvPicPr>
          <p:cNvPr id="7" name="图片 6"/>
          <p:cNvPicPr/>
          <p:nvPr userDrawn="1">
            <p:custDataLst>
              <p:tags r:id="rId1"/>
            </p:custDataLst>
          </p:nvPr>
        </p:nvPicPr>
        <p:blipFill>
          <a:blip r:embed="rId2" r:link="rId3" cstate="screen"/>
          <a:stretch>
            <a:fillRect/>
          </a:stretch>
        </p:blipFill>
        <p:spPr>
          <a:xfrm>
            <a:off x="0" y="0"/>
            <a:ext cx="720090" cy="695960"/>
          </a:xfrm>
          <a:prstGeom prst="rect">
            <a:avLst/>
          </a:prstGeom>
        </p:spPr>
      </p:pic>
      <p:pic>
        <p:nvPicPr>
          <p:cNvPr id="2" name="图片 1"/>
          <p:cNvPicPr/>
          <p:nvPr userDrawn="1">
            <p:custDataLst>
              <p:tags r:id="rId4"/>
            </p:custDataLst>
          </p:nvPr>
        </p:nvPicPr>
        <p:blipFill>
          <a:blip r:embed="rId5" r:link="rId6" cstate="screen"/>
          <a:stretch>
            <a:fillRect/>
          </a:stretch>
        </p:blipFill>
        <p:spPr>
          <a:xfrm>
            <a:off x="11471910" y="0"/>
            <a:ext cx="720090" cy="723900"/>
          </a:xfrm>
          <a:prstGeom prst="rect">
            <a:avLst/>
          </a:prstGeom>
        </p:spPr>
      </p:pic>
      <p:pic>
        <p:nvPicPr>
          <p:cNvPr id="5" name="内容占位符 4" descr="艾宾浩斯遗忘曲线"/>
          <p:cNvPicPr>
            <a:picLocks noChangeAspect="1"/>
          </p:cNvPicPr>
          <p:nvPr>
            <p:ph sz="half" idx="2"/>
          </p:nvPr>
        </p:nvPicPr>
        <p:blipFill>
          <a:blip r:embed="rId7">
            <a:lum contrast="18000"/>
          </a:blip>
          <a:stretch>
            <a:fillRect/>
          </a:stretch>
        </p:blipFill>
        <p:spPr>
          <a:xfrm>
            <a:off x="4038600" y="1501140"/>
            <a:ext cx="7879080" cy="4137025"/>
          </a:xfrm>
          <a:prstGeom prst="rect">
            <a:avLst/>
          </a:prstGeom>
        </p:spPr>
      </p:pic>
      <p:sp>
        <p:nvSpPr>
          <p:cNvPr id="3" name="文本框 2"/>
          <p:cNvSpPr txBox="1"/>
          <p:nvPr/>
        </p:nvSpPr>
        <p:spPr>
          <a:xfrm>
            <a:off x="5907405" y="5968365"/>
            <a:ext cx="4094480" cy="521970"/>
          </a:xfrm>
          <a:prstGeom prst="rect">
            <a:avLst/>
          </a:prstGeom>
          <a:noFill/>
        </p:spPr>
        <p:txBody>
          <a:bodyPr wrap="none" rtlCol="0" anchor="t">
            <a:spAutoFit/>
          </a:bodyPr>
          <a:p>
            <a:r>
              <a:rPr lang="zh-CN" altLang="en-US" sz="2800">
                <a:sym typeface="+mn-ea"/>
              </a:rPr>
              <a:t>艾宾浩斯复习与遗忘曲线</a:t>
            </a:r>
            <a:endParaRPr lang="zh-CN" altLang="en-US" sz="2800">
              <a:sym typeface="+mn-ea"/>
            </a:endParaRPr>
          </a:p>
        </p:txBody>
      </p:sp>
    </p:spTree>
    <p:custDataLst>
      <p:tags r:id="rId8"/>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标题 2"/>
          <p:cNvSpPr>
            <a:spLocks noGrp="1"/>
          </p:cNvSpPr>
          <p:nvPr>
            <p:ph type="title"/>
          </p:nvPr>
        </p:nvSpPr>
        <p:spPr>
          <a:xfrm>
            <a:off x="669882" y="355604"/>
            <a:ext cx="10852237" cy="441964"/>
          </a:xfrm>
        </p:spPr>
        <p:txBody>
          <a:bodyPr>
            <a:normAutofit fontScale="90000"/>
          </a:bodyPr>
          <a:p>
            <a:r>
              <a:rPr lang="zh-CN" altLang="en-US" sz="4000">
                <a:solidFill>
                  <a:srgbClr val="FF0000"/>
                </a:solidFill>
              </a:rPr>
              <a:t>高效复习的秘密</a:t>
            </a:r>
            <a:r>
              <a:rPr lang="en-US" altLang="zh-CN" sz="4000">
                <a:solidFill>
                  <a:srgbClr val="FF0000"/>
                </a:solidFill>
              </a:rPr>
              <a:t>--</a:t>
            </a:r>
            <a:r>
              <a:rPr sz="4000">
                <a:solidFill>
                  <a:srgbClr val="FF0000"/>
                </a:solidFill>
              </a:rPr>
              <a:t>科学的复习节奏</a:t>
            </a:r>
            <a:endParaRPr sz="4000">
              <a:solidFill>
                <a:srgbClr val="FF0000"/>
              </a:solidFill>
            </a:endParaRPr>
          </a:p>
        </p:txBody>
      </p:sp>
      <p:sp>
        <p:nvSpPr>
          <p:cNvPr id="4" name="内容占位符 3"/>
          <p:cNvSpPr>
            <a:spLocks noGrp="1"/>
          </p:cNvSpPr>
          <p:nvPr>
            <p:ph sz="half" idx="1"/>
          </p:nvPr>
        </p:nvSpPr>
        <p:spPr>
          <a:xfrm>
            <a:off x="669925" y="952500"/>
            <a:ext cx="7138670" cy="5742305"/>
          </a:xfrm>
        </p:spPr>
        <p:txBody>
          <a:bodyPr>
            <a:noAutofit/>
          </a:bodyPr>
          <a:p>
            <a:pPr>
              <a:lnSpc>
                <a:spcPct val="100000"/>
              </a:lnSpc>
            </a:pPr>
            <a:r>
              <a:rPr lang="en-US" altLang="zh-CN" sz="2800" b="1">
                <a:solidFill>
                  <a:schemeClr val="accent4"/>
                </a:solidFill>
              </a:rPr>
              <a:t>1</a:t>
            </a:r>
            <a:r>
              <a:rPr sz="2800" b="1">
                <a:solidFill>
                  <a:schemeClr val="accent4"/>
                </a:solidFill>
              </a:rPr>
              <a:t>、</a:t>
            </a:r>
            <a:r>
              <a:rPr lang="zh-CN" altLang="en-US" sz="2800" b="1">
                <a:solidFill>
                  <a:schemeClr val="accent4"/>
                </a:solidFill>
              </a:rPr>
              <a:t>结合海马体的性质，我建议大家按照如下计划展开复习：</a:t>
            </a:r>
            <a:endParaRPr lang="zh-CN" altLang="en-US" sz="2800" b="1">
              <a:solidFill>
                <a:schemeClr val="accent4"/>
              </a:solidFill>
            </a:endParaRPr>
          </a:p>
          <a:p>
            <a:pPr>
              <a:lnSpc>
                <a:spcPct val="100000"/>
              </a:lnSpc>
            </a:pPr>
            <a:r>
              <a:rPr lang="zh-CN" altLang="en-US" sz="2400" b="1">
                <a:highlight>
                  <a:srgbClr val="FFFF00"/>
                </a:highlight>
              </a:rPr>
              <a:t>第1次复习：新学习第</a:t>
            </a:r>
            <a:r>
              <a:rPr lang="en-US" altLang="zh-CN" sz="2400" b="1">
                <a:highlight>
                  <a:srgbClr val="FFFF00"/>
                </a:highlight>
              </a:rPr>
              <a:t>1</a:t>
            </a:r>
            <a:r>
              <a:rPr lang="zh-CN" altLang="en-US" sz="2400" b="1">
                <a:highlight>
                  <a:srgbClr val="FFFF00"/>
                </a:highlight>
              </a:rPr>
              <a:t>天</a:t>
            </a:r>
            <a:endParaRPr lang="zh-CN" altLang="en-US" sz="2400" b="1">
              <a:highlight>
                <a:srgbClr val="FFFF00"/>
              </a:highlight>
            </a:endParaRPr>
          </a:p>
          <a:p>
            <a:pPr>
              <a:lnSpc>
                <a:spcPct val="100000"/>
              </a:lnSpc>
            </a:pPr>
            <a:r>
              <a:rPr lang="zh-CN" altLang="en-US" sz="2400" b="1">
                <a:highlight>
                  <a:srgbClr val="FFFF00"/>
                </a:highlight>
              </a:rPr>
              <a:t>第2次复习，新</a:t>
            </a:r>
            <a:r>
              <a:rPr sz="2400" b="1">
                <a:highlight>
                  <a:srgbClr val="FFFF00"/>
                </a:highlight>
                <a:sym typeface="+mn-ea"/>
              </a:rPr>
              <a:t>学习后的第</a:t>
            </a:r>
            <a:r>
              <a:rPr lang="en-US" altLang="zh-CN" sz="2400" b="1">
                <a:highlight>
                  <a:srgbClr val="FFFF00"/>
                </a:highlight>
                <a:sym typeface="+mn-ea"/>
              </a:rPr>
              <a:t>3</a:t>
            </a:r>
            <a:r>
              <a:rPr sz="2400" b="1">
                <a:highlight>
                  <a:srgbClr val="FFFF00"/>
                </a:highlight>
                <a:sym typeface="+mn-ea"/>
              </a:rPr>
              <a:t>天</a:t>
            </a:r>
            <a:endParaRPr sz="2400" b="1">
              <a:highlight>
                <a:srgbClr val="FFFF00"/>
              </a:highlight>
              <a:sym typeface="+mn-ea"/>
            </a:endParaRPr>
          </a:p>
          <a:p>
            <a:pPr>
              <a:lnSpc>
                <a:spcPct val="100000"/>
              </a:lnSpc>
            </a:pPr>
            <a:r>
              <a:rPr lang="zh-CN" altLang="en-US" sz="2400" b="1">
                <a:highlight>
                  <a:srgbClr val="FFFF00"/>
                </a:highlight>
              </a:rPr>
              <a:t>第3次复习，新学习</a:t>
            </a:r>
            <a:r>
              <a:rPr lang="en-US" altLang="zh-CN" sz="2400" b="1">
                <a:highlight>
                  <a:srgbClr val="FFFF00"/>
                </a:highlight>
              </a:rPr>
              <a:t>1</a:t>
            </a:r>
            <a:r>
              <a:rPr lang="zh-CN" altLang="en-US" sz="2400" b="1">
                <a:highlight>
                  <a:srgbClr val="FFFF00"/>
                </a:highlight>
              </a:rPr>
              <a:t>周后，</a:t>
            </a:r>
            <a:endParaRPr lang="zh-CN" altLang="en-US" sz="2400" b="1">
              <a:highlight>
                <a:srgbClr val="FFFF00"/>
              </a:highlight>
            </a:endParaRPr>
          </a:p>
          <a:p>
            <a:pPr>
              <a:lnSpc>
                <a:spcPct val="100000"/>
              </a:lnSpc>
            </a:pPr>
            <a:r>
              <a:rPr lang="zh-CN" altLang="en-US" sz="2400" b="1">
                <a:highlight>
                  <a:srgbClr val="FFFF00"/>
                </a:highlight>
              </a:rPr>
              <a:t>第4次复习，新学习</a:t>
            </a:r>
            <a:r>
              <a:rPr lang="en-US" altLang="zh-CN" sz="2400" b="1">
                <a:highlight>
                  <a:srgbClr val="FFFF00"/>
                </a:highlight>
              </a:rPr>
              <a:t>2</a:t>
            </a:r>
            <a:r>
              <a:rPr sz="2400" b="1">
                <a:highlight>
                  <a:srgbClr val="FFFF00"/>
                </a:highlight>
              </a:rPr>
              <a:t>周后</a:t>
            </a:r>
            <a:endParaRPr sz="2400" b="1">
              <a:highlight>
                <a:srgbClr val="FFFF00"/>
              </a:highlight>
            </a:endParaRPr>
          </a:p>
          <a:p>
            <a:pPr>
              <a:lnSpc>
                <a:spcPct val="100000"/>
              </a:lnSpc>
            </a:pPr>
            <a:r>
              <a:rPr lang="zh-CN" altLang="en-US" sz="2400" b="1">
                <a:highlight>
                  <a:srgbClr val="FFFF00"/>
                </a:highlight>
              </a:rPr>
              <a:t>第</a:t>
            </a:r>
            <a:r>
              <a:rPr lang="en-US" altLang="zh-CN" sz="2400" b="1">
                <a:highlight>
                  <a:srgbClr val="FFFF00"/>
                </a:highlight>
              </a:rPr>
              <a:t>5</a:t>
            </a:r>
            <a:r>
              <a:rPr lang="zh-CN" altLang="en-US" sz="2400" b="1">
                <a:highlight>
                  <a:srgbClr val="FFFF00"/>
                </a:highlight>
              </a:rPr>
              <a:t>次复习，新学习一个月后</a:t>
            </a:r>
            <a:endParaRPr lang="zh-CN" altLang="en-US" sz="2400" b="1">
              <a:highlight>
                <a:srgbClr val="FFFF00"/>
              </a:highlight>
            </a:endParaRPr>
          </a:p>
          <a:p>
            <a:pPr>
              <a:lnSpc>
                <a:spcPct val="100000"/>
              </a:lnSpc>
            </a:pPr>
            <a:r>
              <a:rPr lang="zh-CN" altLang="en-US" sz="2400" b="1"/>
              <a:t>通过这样的复习方法，海马体会将信息判定为必要信息，并允许他们进入大脑皮质，</a:t>
            </a:r>
            <a:r>
              <a:rPr lang="zh-CN" altLang="en-US" sz="2400" b="1">
                <a:highlight>
                  <a:srgbClr val="FFFF00"/>
                </a:highlight>
              </a:rPr>
              <a:t>这样做足以达到高效复习的目的，没有必要再复习更多次。</a:t>
            </a:r>
            <a:r>
              <a:rPr lang="zh-CN" altLang="en-US" sz="2400" b="1"/>
              <a:t>反之，如果复习计划安排了再满，他对最终的学习效果也不会产生任何影响，只会让复习的人劳心劳力罢了。</a:t>
            </a:r>
            <a:endParaRPr lang="zh-CN" altLang="en-US" sz="2400" b="1"/>
          </a:p>
        </p:txBody>
      </p:sp>
      <p:pic>
        <p:nvPicPr>
          <p:cNvPr id="7" name="图片 6"/>
          <p:cNvPicPr/>
          <p:nvPr userDrawn="1">
            <p:custDataLst>
              <p:tags r:id="rId1"/>
            </p:custDataLst>
          </p:nvPr>
        </p:nvPicPr>
        <p:blipFill>
          <a:blip r:embed="rId2" r:link="rId3" cstate="screen"/>
          <a:stretch>
            <a:fillRect/>
          </a:stretch>
        </p:blipFill>
        <p:spPr>
          <a:xfrm>
            <a:off x="0" y="0"/>
            <a:ext cx="720090" cy="695960"/>
          </a:xfrm>
          <a:prstGeom prst="rect">
            <a:avLst/>
          </a:prstGeom>
        </p:spPr>
      </p:pic>
      <p:pic>
        <p:nvPicPr>
          <p:cNvPr id="2" name="图片 1"/>
          <p:cNvPicPr/>
          <p:nvPr userDrawn="1">
            <p:custDataLst>
              <p:tags r:id="rId4"/>
            </p:custDataLst>
          </p:nvPr>
        </p:nvPicPr>
        <p:blipFill>
          <a:blip r:embed="rId5" r:link="rId6" cstate="screen"/>
          <a:stretch>
            <a:fillRect/>
          </a:stretch>
        </p:blipFill>
        <p:spPr>
          <a:xfrm>
            <a:off x="11471910" y="0"/>
            <a:ext cx="720090" cy="723900"/>
          </a:xfrm>
          <a:prstGeom prst="rect">
            <a:avLst/>
          </a:prstGeom>
        </p:spPr>
      </p:pic>
      <p:pic>
        <p:nvPicPr>
          <p:cNvPr id="8" name="内容占位符 7" descr="艾宾浩斯遗忘曲线"/>
          <p:cNvPicPr>
            <a:picLocks noChangeAspect="1"/>
          </p:cNvPicPr>
          <p:nvPr>
            <p:ph sz="half" idx="2"/>
          </p:nvPr>
        </p:nvPicPr>
        <p:blipFill>
          <a:blip r:embed="rId7"/>
          <a:stretch>
            <a:fillRect/>
          </a:stretch>
        </p:blipFill>
        <p:spPr>
          <a:xfrm>
            <a:off x="6188710" y="1519555"/>
            <a:ext cx="5283200" cy="2774315"/>
          </a:xfrm>
          <a:prstGeom prst="rect">
            <a:avLst/>
          </a:prstGeom>
        </p:spPr>
      </p:pic>
    </p:spTree>
    <p:custDataLst>
      <p:tags r:id="rId8"/>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57839"/>
            <a:ext cx="10852237" cy="441964"/>
          </a:xfrm>
        </p:spPr>
        <p:txBody>
          <a:bodyPr>
            <a:normAutofit fontScale="90000"/>
          </a:bodyPr>
          <a:p>
            <a:r>
              <a:rPr lang="en-US" altLang="zh-CN" sz="4000">
                <a:solidFill>
                  <a:schemeClr val="accent4"/>
                </a:solidFill>
              </a:rPr>
              <a:t>2.复习同样的内容才有效果</a:t>
            </a:r>
            <a:endParaRPr lang="en-US" altLang="zh-CN" sz="4000">
              <a:solidFill>
                <a:schemeClr val="accent4"/>
              </a:solidFill>
            </a:endParaRPr>
          </a:p>
        </p:txBody>
      </p:sp>
      <p:sp>
        <p:nvSpPr>
          <p:cNvPr id="3" name="内容占位符 2"/>
          <p:cNvSpPr>
            <a:spLocks noGrp="1"/>
          </p:cNvSpPr>
          <p:nvPr>
            <p:ph sz="half" idx="1"/>
          </p:nvPr>
        </p:nvSpPr>
        <p:spPr>
          <a:xfrm>
            <a:off x="669930" y="1303028"/>
            <a:ext cx="5283242" cy="5388907"/>
          </a:xfrm>
        </p:spPr>
        <p:txBody>
          <a:bodyPr/>
          <a:p>
            <a:r>
              <a:rPr lang="zh-CN" altLang="en-US" sz="2800" b="1"/>
              <a:t>内容一旦改变复习就达不到预想的效果，甚至还会造成记忆的干扰，导致成绩下降，因此</a:t>
            </a:r>
            <a:r>
              <a:rPr lang="zh-CN" altLang="en-US" sz="2800" b="1">
                <a:highlight>
                  <a:srgbClr val="FFFF00"/>
                </a:highlight>
              </a:rPr>
              <a:t>重复学习，同样的内容是十分重要的，不然怎么能称之为复习呢</a:t>
            </a:r>
            <a:r>
              <a:rPr lang="zh-CN" altLang="en-US" sz="2800" b="1"/>
              <a:t>？</a:t>
            </a:r>
            <a:endParaRPr lang="zh-CN" altLang="en-US" sz="2800" b="1"/>
          </a:p>
        </p:txBody>
      </p:sp>
      <p:pic>
        <p:nvPicPr>
          <p:cNvPr id="5" name="内容占位符 4" descr="src=http___inews.gtimg.com_newsapp_match_0_10471005932_0.jpg&amp;refer=http___inews.gtimg"/>
          <p:cNvPicPr>
            <a:picLocks noChangeAspect="1"/>
          </p:cNvPicPr>
          <p:nvPr>
            <p:ph sz="half" idx="2"/>
          </p:nvPr>
        </p:nvPicPr>
        <p:blipFill>
          <a:blip r:embed="rId1"/>
          <a:stretch>
            <a:fillRect/>
          </a:stretch>
        </p:blipFill>
        <p:spPr>
          <a:xfrm>
            <a:off x="6238875" y="1884680"/>
            <a:ext cx="5283200" cy="3524885"/>
          </a:xfrm>
          <a:prstGeom prst="rect">
            <a:avLst/>
          </a:prstGeom>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69882" y="457839"/>
            <a:ext cx="10852237" cy="441964"/>
          </a:xfrm>
        </p:spPr>
        <p:txBody>
          <a:bodyPr>
            <a:normAutofit fontScale="90000"/>
          </a:bodyPr>
          <a:p>
            <a:r>
              <a:rPr lang="en-US" altLang="zh-CN" sz="4000">
                <a:solidFill>
                  <a:schemeClr val="accent4"/>
                </a:solidFill>
              </a:rPr>
              <a:t>3.人脑更重视输出，而不是输入。</a:t>
            </a:r>
            <a:endParaRPr lang="en-US" altLang="zh-CN" sz="4000">
              <a:solidFill>
                <a:schemeClr val="accent4"/>
              </a:solidFill>
            </a:endParaRPr>
          </a:p>
        </p:txBody>
      </p:sp>
      <p:sp>
        <p:nvSpPr>
          <p:cNvPr id="3" name="内容占位符 2"/>
          <p:cNvSpPr>
            <a:spLocks noGrp="1"/>
          </p:cNvSpPr>
          <p:nvPr>
            <p:ph sz="half" idx="1"/>
          </p:nvPr>
        </p:nvSpPr>
        <p:spPr>
          <a:xfrm>
            <a:off x="174625" y="1127760"/>
            <a:ext cx="7202805" cy="5388610"/>
          </a:xfrm>
        </p:spPr>
        <p:txBody>
          <a:bodyPr>
            <a:noAutofit/>
          </a:bodyPr>
          <a:p>
            <a:r>
              <a:rPr lang="zh-CN" altLang="en-US" sz="2100" b="1"/>
              <a:t>人脑存在输入和输出两种操作。背单词的行为相当于输入，提取保存于大脑中的单词，去解答试题的行为，则相当于输出。</a:t>
            </a:r>
            <a:r>
              <a:rPr lang="zh-CN" altLang="en-US" sz="2100" b="1">
                <a:highlight>
                  <a:srgbClr val="FFFF00"/>
                </a:highlight>
              </a:rPr>
              <a:t>要想留住记忆，就不能忽略输出测试。站在海马体的角度他会认为这个信息竟然会被如此频繁的调用，看来他必须要记得住他才行。</a:t>
            </a:r>
            <a:endParaRPr lang="zh-CN" altLang="en-US" sz="2100" b="1">
              <a:highlight>
                <a:srgbClr val="FFFF00"/>
              </a:highlight>
            </a:endParaRPr>
          </a:p>
          <a:p>
            <a:r>
              <a:rPr lang="zh-CN" altLang="en-US" sz="2100" b="1"/>
              <a:t>所以</a:t>
            </a:r>
            <a:r>
              <a:rPr lang="zh-CN" altLang="en-US" sz="2100" b="1">
                <a:highlight>
                  <a:srgbClr val="FFFF00"/>
                </a:highlight>
              </a:rPr>
              <a:t>相对于填鸭式的学习方法，灵活运用所学知识的学习方法，效率更高。</a:t>
            </a:r>
            <a:endParaRPr lang="zh-CN" altLang="en-US" sz="2100" b="1">
              <a:highlight>
                <a:srgbClr val="FFFF00"/>
              </a:highlight>
            </a:endParaRPr>
          </a:p>
          <a:p>
            <a:r>
              <a:rPr lang="zh-CN" altLang="en-US" sz="2100" b="1"/>
              <a:t>用我们身边的事来举例的话，那就说</a:t>
            </a:r>
            <a:r>
              <a:rPr lang="zh-CN" altLang="en-US" sz="2100" b="1">
                <a:highlight>
                  <a:srgbClr val="FFFF00"/>
                </a:highlight>
              </a:rPr>
              <a:t>在复习时与其反复钻研教科书或者参考书，不如多做几遍习题集，勤加练习能取得更好的效果。</a:t>
            </a:r>
            <a:endParaRPr lang="zh-CN" altLang="en-US" sz="2100" b="1">
              <a:highlight>
                <a:srgbClr val="FFFF00"/>
              </a:highlight>
            </a:endParaRPr>
          </a:p>
          <a:p>
            <a:r>
              <a:rPr lang="zh-CN" altLang="en-US" sz="2100" b="1">
                <a:highlight>
                  <a:srgbClr val="FFFF00"/>
                </a:highlight>
              </a:rPr>
              <a:t>但是切记，基础不牢，地动山摇，先记住知识是重要前提！</a:t>
            </a:r>
            <a:endParaRPr lang="zh-CN" altLang="en-US" sz="2100" b="1">
              <a:highlight>
                <a:srgbClr val="FFFF00"/>
              </a:highlight>
            </a:endParaRPr>
          </a:p>
        </p:txBody>
      </p:sp>
      <p:pic>
        <p:nvPicPr>
          <p:cNvPr id="6" name="内容占位符 5" descr="src=http___5b0988e595225.cdn.sohucs.com_images_20200415_485ccfc695e94026b843832647f77daf.png&amp;refer=http___5b0988e595225.cdn.sohucs"/>
          <p:cNvPicPr>
            <a:picLocks noChangeAspect="1"/>
          </p:cNvPicPr>
          <p:nvPr>
            <p:ph sz="half" idx="2"/>
          </p:nvPr>
        </p:nvPicPr>
        <p:blipFill>
          <a:blip r:embed="rId1"/>
          <a:srcRect b="10656"/>
          <a:stretch>
            <a:fillRect/>
          </a:stretch>
        </p:blipFill>
        <p:spPr>
          <a:xfrm>
            <a:off x="7510145" y="1950085"/>
            <a:ext cx="4350385" cy="2187575"/>
          </a:xfrm>
          <a:prstGeom prst="rect">
            <a:avLst/>
          </a:prstGeom>
        </p:spPr>
      </p:pic>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551545" y="2689543"/>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7200" spc="200" dirty="0">
                <a:solidFill>
                  <a:schemeClr val="accent1"/>
                </a:solidFill>
                <a:latin typeface="Arial" panose="020B0604020202020204" pitchFamily="34" charset="0"/>
                <a:ea typeface="微软雅黑" panose="020B0503020204020204" pitchFamily="34" charset="-122"/>
              </a:rPr>
              <a:t>03</a:t>
            </a:r>
            <a:endParaRPr lang="en-US" altLang="zh-CN" sz="7200" spc="200" dirty="0">
              <a:solidFill>
                <a:schemeClr val="accent1"/>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p:txBody>
          <a:bodyPr/>
          <a:lstStyle/>
          <a:p>
            <a:pPr algn="ctr"/>
            <a:r>
              <a:rPr lang="zh-CN" altLang="en-US"/>
              <a:t>狮子记忆法</a:t>
            </a:r>
            <a:endParaRPr lang="zh-CN" altLang="en-US"/>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solidFill>
                  <a:srgbClr val="FF0000"/>
                </a:solidFill>
              </a:rPr>
              <a:t>狮子记忆法：饥饿、走动和寒冷。</a:t>
            </a:r>
            <a:endParaRPr lang="zh-CN" altLang="en-US" sz="4000">
              <a:solidFill>
                <a:srgbClr val="FF0000"/>
              </a:solidFill>
            </a:endParaRPr>
          </a:p>
        </p:txBody>
      </p:sp>
      <p:sp>
        <p:nvSpPr>
          <p:cNvPr id="3" name="内容占位符 2"/>
          <p:cNvSpPr>
            <a:spLocks noGrp="1"/>
          </p:cNvSpPr>
          <p:nvPr>
            <p:ph sz="half" idx="1"/>
          </p:nvPr>
        </p:nvSpPr>
        <p:spPr>
          <a:xfrm>
            <a:off x="396240" y="1079500"/>
            <a:ext cx="6116320" cy="5388610"/>
          </a:xfrm>
        </p:spPr>
        <p:txBody>
          <a:bodyPr>
            <a:noAutofit/>
          </a:bodyPr>
          <a:p>
            <a:r>
              <a:rPr lang="zh-CN" altLang="en-US" sz="2400" b="1"/>
              <a:t>狮子记忆法主要有三个有效的因素。</a:t>
            </a:r>
            <a:endParaRPr lang="zh-CN" altLang="en-US" sz="2400" b="1"/>
          </a:p>
          <a:p>
            <a:r>
              <a:rPr lang="zh-CN" altLang="en-US" sz="2400" b="1">
                <a:highlight>
                  <a:srgbClr val="FFFF00"/>
                </a:highlight>
              </a:rPr>
              <a:t>第一个因素叫饥饿。</a:t>
            </a:r>
            <a:r>
              <a:rPr lang="zh-CN" altLang="en-US" sz="2400" b="1"/>
              <a:t>狮子在饿的时候，大脑马上就变得特别活跃，因为它要识别什么东西能吃、什么东西不能吃。人也是一样，</a:t>
            </a:r>
            <a:r>
              <a:rPr lang="zh-CN" altLang="en-US" sz="2400" b="1">
                <a:highlight>
                  <a:srgbClr val="FFFF00"/>
                </a:highlight>
              </a:rPr>
              <a:t>人在饥饿的时候，会产生激素会刺激海马体</a:t>
            </a:r>
            <a:r>
              <a:rPr lang="zh-CN" altLang="en-US" sz="2400" b="1"/>
              <a:t>，从而产生LTP，跟我们用电极去刺激海马体是一样的。</a:t>
            </a:r>
            <a:endParaRPr lang="zh-CN" altLang="en-US" sz="2400" b="1"/>
          </a:p>
          <a:p>
            <a:r>
              <a:rPr lang="zh-CN" altLang="en-US" sz="2400" b="1">
                <a:highlight>
                  <a:srgbClr val="FFFF00"/>
                </a:highlight>
              </a:rPr>
              <a:t>所以，背东西最有效的时间是在饭前。</a:t>
            </a:r>
            <a:r>
              <a:rPr lang="zh-CN" altLang="en-US" sz="2400" b="1"/>
              <a:t>在开饭前背古诗、背英语单词等效果会更好。</a:t>
            </a:r>
            <a:endParaRPr lang="zh-CN" altLang="en-US" sz="2400" b="1"/>
          </a:p>
        </p:txBody>
      </p:sp>
      <p:pic>
        <p:nvPicPr>
          <p:cNvPr id="7" name="内容占位符 6" descr="src=http___wx1.sinaimg.cn_crop.0.6.1920.1067_002cXCxIly1gr53j6o2ecj61hc0u0x6p02.jpg&amp;refer=http___wx1.sinaimg"/>
          <p:cNvPicPr>
            <a:picLocks noChangeAspect="1"/>
          </p:cNvPicPr>
          <p:nvPr>
            <p:ph sz="half" idx="2"/>
          </p:nvPr>
        </p:nvPicPr>
        <p:blipFill>
          <a:blip r:embed="rId1"/>
          <a:stretch>
            <a:fillRect/>
          </a:stretch>
        </p:blipFill>
        <p:spPr>
          <a:xfrm>
            <a:off x="6512560" y="2145030"/>
            <a:ext cx="5283200" cy="2937510"/>
          </a:xfrm>
          <a:prstGeom prst="rect">
            <a:avLst/>
          </a:prstGeom>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solidFill>
                  <a:srgbClr val="FF0000"/>
                </a:solidFill>
              </a:rPr>
              <a:t>狮子记忆法：饥饿、走动和寒冷。</a:t>
            </a:r>
            <a:endParaRPr lang="zh-CN" altLang="en-US" sz="4000">
              <a:solidFill>
                <a:srgbClr val="FF0000"/>
              </a:solidFill>
            </a:endParaRPr>
          </a:p>
        </p:txBody>
      </p:sp>
      <p:sp>
        <p:nvSpPr>
          <p:cNvPr id="3" name="内容占位符 2"/>
          <p:cNvSpPr>
            <a:spLocks noGrp="1"/>
          </p:cNvSpPr>
          <p:nvPr>
            <p:ph sz="half" idx="1"/>
          </p:nvPr>
        </p:nvSpPr>
        <p:spPr>
          <a:xfrm>
            <a:off x="236220" y="1317625"/>
            <a:ext cx="6488430" cy="5388610"/>
          </a:xfrm>
        </p:spPr>
        <p:txBody>
          <a:bodyPr>
            <a:noAutofit/>
          </a:bodyPr>
          <a:p>
            <a:r>
              <a:rPr lang="zh-CN" altLang="en-US" sz="2400" b="1">
                <a:highlight>
                  <a:srgbClr val="FFFF00"/>
                </a:highlight>
              </a:rPr>
              <a:t>第二个就是走动的时候</a:t>
            </a:r>
            <a:r>
              <a:rPr lang="zh-CN" altLang="en-US" sz="2400" b="1"/>
              <a:t>，狮子捕食的时候要来回走。</a:t>
            </a:r>
            <a:r>
              <a:rPr lang="zh-CN" altLang="en-US" sz="2400" b="1">
                <a:highlight>
                  <a:srgbClr val="FFFF00"/>
                </a:highlight>
              </a:rPr>
              <a:t>来回走动的时候海马体会自动产生</a:t>
            </a:r>
            <a:r>
              <a:rPr lang="zh-CN" altLang="en-US" sz="2400" b="1">
                <a:highlight>
                  <a:srgbClr val="FFFF00"/>
                </a:highlight>
                <a:cs typeface="Arial" panose="020B0604020202020204" pitchFamily="34" charset="0"/>
              </a:rPr>
              <a:t>θ波，记忆力得到提高。</a:t>
            </a:r>
            <a:r>
              <a:rPr lang="zh-CN" altLang="en-US" sz="2400" b="1"/>
              <a:t>所以学霸们早上起来，喜欢在走廊、校道上背单词。</a:t>
            </a:r>
            <a:endParaRPr lang="zh-CN" altLang="en-US" sz="2400" b="1"/>
          </a:p>
          <a:p>
            <a:r>
              <a:rPr lang="zh-CN" altLang="en-US" sz="2400" b="1">
                <a:highlight>
                  <a:srgbClr val="FFFF00"/>
                </a:highlight>
              </a:rPr>
              <a:t>第三个因素就是寒冷，冷的时候会有生存危机，更容易记忆。</a:t>
            </a:r>
            <a:r>
              <a:rPr lang="zh-CN" altLang="en-US" sz="2400" b="1"/>
              <a:t>所以，不要把教室搞得特别暖和，那种稍微有点冷的感觉，是能够刺激大脑更强地记忆的。正所谓温饱思淫欲，太安逸的环境让人犯懒！</a:t>
            </a:r>
            <a:endParaRPr lang="zh-CN" altLang="en-US" sz="2400" b="1"/>
          </a:p>
        </p:txBody>
      </p:sp>
      <p:pic>
        <p:nvPicPr>
          <p:cNvPr id="5" name="内容占位符 4" descr="src=http___inews.gtimg.com_newsapp_bt_0_13433918178_1000.jpg&amp;refer=http___inews.gtimg"/>
          <p:cNvPicPr>
            <a:picLocks noChangeAspect="1"/>
          </p:cNvPicPr>
          <p:nvPr>
            <p:ph sz="half" idx="2"/>
          </p:nvPr>
        </p:nvPicPr>
        <p:blipFill>
          <a:blip r:embed="rId1"/>
          <a:stretch>
            <a:fillRect/>
          </a:stretch>
        </p:blipFill>
        <p:spPr>
          <a:xfrm>
            <a:off x="6619875" y="1256030"/>
            <a:ext cx="5283200" cy="478091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solidFill>
                  <a:srgbClr val="FF0000"/>
                </a:solidFill>
              </a:rPr>
              <a:t>小结：能有效利用全天时间的学习方案</a:t>
            </a:r>
            <a:endParaRPr lang="zh-CN" altLang="en-US" sz="4000">
              <a:solidFill>
                <a:srgbClr val="FF0000"/>
              </a:solidFill>
            </a:endParaRPr>
          </a:p>
        </p:txBody>
      </p:sp>
      <p:sp>
        <p:nvSpPr>
          <p:cNvPr id="3" name="内容占位符 2"/>
          <p:cNvSpPr>
            <a:spLocks noGrp="1"/>
          </p:cNvSpPr>
          <p:nvPr>
            <p:ph sz="half" idx="1"/>
          </p:nvPr>
        </p:nvSpPr>
        <p:spPr>
          <a:xfrm>
            <a:off x="717550" y="1254125"/>
            <a:ext cx="6082665" cy="5388610"/>
          </a:xfrm>
        </p:spPr>
        <p:txBody>
          <a:bodyPr>
            <a:noAutofit/>
          </a:bodyPr>
          <a:p>
            <a:pPr>
              <a:lnSpc>
                <a:spcPct val="130000"/>
              </a:lnSpc>
            </a:pPr>
            <a:r>
              <a:rPr lang="zh-CN" altLang="en-US" sz="2200" b="1">
                <a:highlight>
                  <a:srgbClr val="FFFF00"/>
                </a:highlight>
              </a:rPr>
              <a:t>一、饭前处于饥饿状态正适合学习；</a:t>
            </a:r>
            <a:endParaRPr lang="zh-CN" altLang="en-US" sz="2200" b="1">
              <a:highlight>
                <a:srgbClr val="FFFF00"/>
              </a:highlight>
            </a:endParaRPr>
          </a:p>
          <a:p>
            <a:pPr>
              <a:lnSpc>
                <a:spcPct val="130000"/>
              </a:lnSpc>
            </a:pPr>
            <a:r>
              <a:rPr lang="zh-CN" altLang="en-US" sz="2200" b="1">
                <a:highlight>
                  <a:srgbClr val="FFFF00"/>
                </a:highlight>
              </a:rPr>
              <a:t>二、睡觉（午睡和晚睡）前也是学习的黄金期；</a:t>
            </a:r>
            <a:endParaRPr lang="zh-CN" altLang="en-US" sz="2200" b="1">
              <a:highlight>
                <a:srgbClr val="FFFF00"/>
              </a:highlight>
            </a:endParaRPr>
          </a:p>
          <a:p>
            <a:pPr>
              <a:lnSpc>
                <a:spcPct val="130000"/>
              </a:lnSpc>
            </a:pPr>
            <a:r>
              <a:rPr lang="zh-CN" altLang="en-US" sz="2200" b="1"/>
              <a:t>三、早饭或晚饭后处于饱腹状态时，可以适度放松；</a:t>
            </a:r>
            <a:endParaRPr lang="zh-CN" altLang="en-US" sz="2200" b="1"/>
          </a:p>
          <a:p>
            <a:pPr>
              <a:lnSpc>
                <a:spcPct val="130000"/>
              </a:lnSpc>
            </a:pPr>
            <a:r>
              <a:rPr lang="zh-CN" altLang="en-US" sz="2200" b="1"/>
              <a:t>四、</a:t>
            </a:r>
            <a:r>
              <a:rPr lang="zh-CN" altLang="en-US" sz="2200" b="1">
                <a:highlight>
                  <a:srgbClr val="FFFF00"/>
                </a:highlight>
              </a:rPr>
              <a:t>睡觉前非常适合学习那些需要记的科目</a:t>
            </a:r>
            <a:r>
              <a:rPr lang="zh-CN" altLang="en-US" sz="2200" b="1"/>
              <a:t>，比如地理，历史，生物或者背诵英语单词，</a:t>
            </a:r>
            <a:endParaRPr lang="zh-CN" altLang="en-US" sz="2200" b="1"/>
          </a:p>
          <a:p>
            <a:pPr>
              <a:lnSpc>
                <a:spcPct val="130000"/>
              </a:lnSpc>
            </a:pPr>
            <a:r>
              <a:rPr lang="zh-CN" altLang="en-US" sz="2200" b="1"/>
              <a:t>五、</a:t>
            </a:r>
            <a:r>
              <a:rPr lang="zh-CN" altLang="en-US" sz="2200" b="1">
                <a:highlight>
                  <a:srgbClr val="FFFF00"/>
                </a:highlight>
              </a:rPr>
              <a:t>上午</a:t>
            </a:r>
            <a:r>
              <a:rPr lang="zh-CN" altLang="en-US" sz="2200" b="1"/>
              <a:t>可以说是人在一天之中最清醒的时间，</a:t>
            </a:r>
            <a:r>
              <a:rPr lang="zh-CN" altLang="en-US" sz="2200" b="1">
                <a:highlight>
                  <a:srgbClr val="FFFF00"/>
                </a:highlight>
              </a:rPr>
              <a:t>用来学习逻辑能力要求比较高的科目</a:t>
            </a:r>
            <a:r>
              <a:rPr lang="zh-CN" altLang="en-US" sz="2200" b="1"/>
              <a:t>，比如数学，语文、物理和化学</a:t>
            </a:r>
            <a:endParaRPr lang="zh-CN" altLang="en-US" sz="2200" b="1"/>
          </a:p>
          <a:p>
            <a:pPr>
              <a:lnSpc>
                <a:spcPct val="100000"/>
              </a:lnSpc>
            </a:pPr>
            <a:endParaRPr lang="zh-CN" altLang="en-US" sz="2200" b="1"/>
          </a:p>
        </p:txBody>
      </p:sp>
      <p:pic>
        <p:nvPicPr>
          <p:cNvPr id="5" name="内容占位符 4" descr="微信图片_20211115224136"/>
          <p:cNvPicPr>
            <a:picLocks noChangeAspect="1"/>
          </p:cNvPicPr>
          <p:nvPr>
            <p:ph sz="half" idx="2"/>
          </p:nvPr>
        </p:nvPicPr>
        <p:blipFill>
          <a:blip r:embed="rId1"/>
          <a:stretch>
            <a:fillRect/>
          </a:stretch>
        </p:blipFill>
        <p:spPr>
          <a:xfrm>
            <a:off x="6753225" y="1607185"/>
            <a:ext cx="5283200" cy="3209290"/>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5"/>
          <p:cNvSpPr txBox="1"/>
          <p:nvPr>
            <p:custDataLst>
              <p:tags r:id="rId1"/>
            </p:custDataLst>
          </p:nvPr>
        </p:nvSpPr>
        <p:spPr>
          <a:xfrm>
            <a:off x="7251065" y="2112010"/>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1.</a:t>
            </a:r>
            <a:endPar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文本框 30"/>
          <p:cNvSpPr txBox="1"/>
          <p:nvPr>
            <p:custDataLst>
              <p:tags r:id="rId2"/>
            </p:custDataLst>
          </p:nvPr>
        </p:nvSpPr>
        <p:spPr bwMode="auto">
          <a:xfrm>
            <a:off x="7911465" y="1968500"/>
            <a:ext cx="3125470" cy="8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spcBef>
                <a:spcPct val="0"/>
              </a:spcBef>
            </a:pPr>
            <a:r>
              <a:rPr lang="zh-CN" altLang="en-US"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记忆的秘密</a:t>
            </a:r>
            <a:endParaRPr lang="zh-CN" altLang="en-US"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5"/>
          <p:cNvSpPr txBox="1"/>
          <p:nvPr>
            <p:custDataLst>
              <p:tags r:id="rId3"/>
            </p:custDataLst>
          </p:nvPr>
        </p:nvSpPr>
        <p:spPr>
          <a:xfrm>
            <a:off x="7251065" y="3184525"/>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2.</a:t>
            </a:r>
            <a:endParaRPr lang="en-US" altLang="zh-CN" sz="32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32"/>
          <p:cNvSpPr txBox="1"/>
          <p:nvPr>
            <p:custDataLst>
              <p:tags r:id="rId4"/>
            </p:custDataLst>
          </p:nvPr>
        </p:nvSpPr>
        <p:spPr bwMode="auto">
          <a:xfrm>
            <a:off x="7911465" y="3041015"/>
            <a:ext cx="3125470" cy="8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spcBef>
                <a:spcPct val="0"/>
              </a:spcBef>
            </a:pPr>
            <a:r>
              <a:rPr lang="en-US" altLang="zh-CN"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a:t>
            </a:r>
            <a:r>
              <a:rPr lang="zh-CN" altLang="en-US"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欺骗</a:t>
            </a:r>
            <a:r>
              <a:rPr lang="en-US" altLang="zh-CN"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a:t>
            </a:r>
            <a:r>
              <a:rPr lang="zh-CN" altLang="en-US"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海马体</a:t>
            </a:r>
            <a:endParaRPr lang="zh-CN" altLang="en-US"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28" name="文本框 5"/>
          <p:cNvSpPr txBox="1"/>
          <p:nvPr>
            <p:custDataLst>
              <p:tags r:id="rId5"/>
            </p:custDataLst>
          </p:nvPr>
        </p:nvSpPr>
        <p:spPr>
          <a:xfrm>
            <a:off x="7251065" y="4257040"/>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3.</a:t>
            </a:r>
            <a:endPar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文本框 33"/>
          <p:cNvSpPr txBox="1"/>
          <p:nvPr>
            <p:custDataLst>
              <p:tags r:id="rId6"/>
            </p:custDataLst>
          </p:nvPr>
        </p:nvSpPr>
        <p:spPr bwMode="auto">
          <a:xfrm>
            <a:off x="7911465" y="4113530"/>
            <a:ext cx="3125470" cy="8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spcBef>
                <a:spcPct val="0"/>
              </a:spcBef>
            </a:pPr>
            <a:r>
              <a:rPr lang="zh-CN" altLang="en-US"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狮子记忆法</a:t>
            </a:r>
            <a:endParaRPr lang="zh-CN" altLang="en-US" sz="2800" b="1" spc="200" dirty="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5"/>
          <p:cNvSpPr txBox="1"/>
          <p:nvPr>
            <p:custDataLst>
              <p:tags r:id="rId7"/>
            </p:custDataLst>
          </p:nvPr>
        </p:nvSpPr>
        <p:spPr>
          <a:xfrm>
            <a:off x="7251065" y="5329555"/>
            <a:ext cx="608965" cy="583565"/>
          </a:xfrm>
          <a:prstGeom prst="rect">
            <a:avLst/>
          </a:prstGeom>
          <a:noFill/>
        </p:spPr>
        <p:txBody>
          <a:bodyPr wrap="square" rtlCol="0">
            <a:normAutofit/>
            <a:scene3d>
              <a:camera prst="orthographicFront"/>
              <a:lightRig rig="threePt" dir="t"/>
            </a:scene3d>
            <a:sp3d contourW="12700"/>
          </a:bodyPr>
          <a:lstStyle/>
          <a:p>
            <a:pPr algn="ctr"/>
            <a:r>
              <a:rPr lang="en-US" altLang="zh-CN" sz="32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4.</a:t>
            </a:r>
            <a:endParaRPr lang="en-US" altLang="zh-CN" sz="3200" b="1"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35"/>
          <p:cNvSpPr txBox="1"/>
          <p:nvPr>
            <p:custDataLst>
              <p:tags r:id="rId8"/>
            </p:custDataLst>
          </p:nvPr>
        </p:nvSpPr>
        <p:spPr bwMode="auto">
          <a:xfrm>
            <a:off x="7911465" y="5186045"/>
            <a:ext cx="3125470" cy="8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chorCtr="0">
            <a:normAutofit/>
          </a:bodyPr>
          <a:lstStyle/>
          <a:p>
            <a:pPr fontAlgn="auto">
              <a:spcBef>
                <a:spcPct val="0"/>
              </a:spcBef>
            </a:pPr>
            <a:r>
              <a:rPr lang="zh-CN" altLang="en-US" sz="2800" b="1" spc="20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rPr>
              <a:t>高效学习小技巧</a:t>
            </a:r>
            <a:endParaRPr lang="zh-CN" altLang="en-US" sz="2800" b="1" spc="200">
              <a:solidFill>
                <a:schemeClr val="tx1">
                  <a:lumMod val="85000"/>
                  <a:lumOff val="15000"/>
                </a:schemeClr>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24"/>
          <p:cNvSpPr txBox="1"/>
          <p:nvPr>
            <p:custDataLst>
              <p:tags r:id="rId9"/>
            </p:custDataLst>
          </p:nvPr>
        </p:nvSpPr>
        <p:spPr>
          <a:xfrm>
            <a:off x="7955006" y="801370"/>
            <a:ext cx="1733550" cy="706755"/>
          </a:xfrm>
          <a:prstGeom prst="rect">
            <a:avLst/>
          </a:prstGeom>
          <a:noFill/>
        </p:spPr>
        <p:txBody>
          <a:bodyPr wrap="square" lIns="91440" tIns="45720" rIns="91440" bIns="45720" rtlCol="0">
            <a:normAutofit fontScale="97500"/>
          </a:bodyPr>
          <a:lstStyle>
            <a:defPPr>
              <a:defRPr lang="zh-CN"/>
            </a:defPPr>
            <a:lvl1pPr>
              <a:defRPr sz="4000" b="1" spc="60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b="0" dirty="0">
                <a:ea typeface="汉仪旗黑-85S" panose="00020600040101010101" pitchFamily="18" charset="-122"/>
                <a:sym typeface="Arial" panose="020B0604020202020204" pitchFamily="34" charset="0"/>
              </a:rPr>
              <a:t>目录</a:t>
            </a:r>
            <a:endParaRPr lang="zh-CN" altLang="en-US" b="0" dirty="0">
              <a:ea typeface="汉仪旗黑-85S" panose="00020600040101010101" pitchFamily="18" charset="-122"/>
              <a:sym typeface="Arial" panose="020B0604020202020204" pitchFamily="34" charset="0"/>
            </a:endParaRPr>
          </a:p>
        </p:txBody>
      </p:sp>
    </p:spTree>
    <p:custDataLst>
      <p:tags r:id="rId10"/>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551545" y="2689543"/>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7200" spc="200" dirty="0">
                <a:solidFill>
                  <a:schemeClr val="accent1"/>
                </a:solidFill>
                <a:latin typeface="Arial" panose="020B0604020202020204" pitchFamily="34" charset="0"/>
                <a:ea typeface="微软雅黑" panose="020B0503020204020204" pitchFamily="34" charset="-122"/>
              </a:rPr>
              <a:t>04</a:t>
            </a:r>
            <a:endParaRPr lang="en-US" altLang="zh-CN" sz="7200" spc="200" dirty="0">
              <a:solidFill>
                <a:schemeClr val="accent1"/>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p:txBody>
          <a:bodyPr>
            <a:normAutofit/>
          </a:bodyPr>
          <a:lstStyle/>
          <a:p>
            <a:pPr algn="ctr"/>
            <a:r>
              <a:rPr lang="zh-CN" altLang="en-US"/>
              <a:t>高效学习小技巧</a:t>
            </a:r>
            <a:endParaRPr lang="zh-CN" altLang="en-US"/>
          </a:p>
        </p:txBody>
      </p:sp>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669925" y="443230"/>
            <a:ext cx="10852150" cy="1069340"/>
          </a:xfrm>
        </p:spPr>
        <p:txBody>
          <a:bodyPr>
            <a:normAutofit/>
          </a:bodyPr>
          <a:p>
            <a:r>
              <a:rPr lang="zh-CN" altLang="en-US" sz="5335">
                <a:solidFill>
                  <a:srgbClr val="FF0000"/>
                </a:solidFill>
              </a:rPr>
              <a:t>【学生互动】</a:t>
            </a:r>
            <a:endParaRPr lang="zh-CN" altLang="en-US" sz="5335">
              <a:solidFill>
                <a:srgbClr val="FF0000"/>
              </a:solidFill>
            </a:endParaRPr>
          </a:p>
        </p:txBody>
      </p:sp>
      <p:sp>
        <p:nvSpPr>
          <p:cNvPr id="8" name="内容占位符 7"/>
          <p:cNvSpPr>
            <a:spLocks noGrp="1"/>
          </p:cNvSpPr>
          <p:nvPr>
            <p:ph idx="1"/>
          </p:nvPr>
        </p:nvSpPr>
        <p:spPr>
          <a:xfrm>
            <a:off x="669882" y="1730383"/>
            <a:ext cx="10852237" cy="5388907"/>
          </a:xfrm>
        </p:spPr>
        <p:txBody>
          <a:bodyPr/>
          <a:p>
            <a:r>
              <a:rPr lang="zh-CN" altLang="en-US" sz="3600"/>
              <a:t>请在</a:t>
            </a:r>
            <a:r>
              <a:rPr lang="en-US" altLang="zh-CN" sz="3600"/>
              <a:t>10</a:t>
            </a:r>
            <a:r>
              <a:rPr sz="3600"/>
              <a:t>秒内不用任何技巧记住以下数字</a:t>
            </a:r>
            <a:endParaRPr sz="3600"/>
          </a:p>
          <a:p>
            <a:r>
              <a:rPr lang="en-US" altLang="zh-CN" sz="5400"/>
              <a:t>853972641</a:t>
            </a:r>
            <a:endParaRPr lang="en-US" altLang="zh-CN" sz="5400"/>
          </a:p>
          <a:p>
            <a:r>
              <a:rPr sz="3600"/>
              <a:t>如果中间加一个连字符呢？</a:t>
            </a:r>
            <a:endParaRPr sz="3600"/>
          </a:p>
          <a:p>
            <a:r>
              <a:rPr lang="en-US" altLang="zh-CN" sz="5400"/>
              <a:t>853-972-641</a:t>
            </a:r>
            <a:endParaRPr lang="en-US" altLang="zh-CN" sz="54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标题 2"/>
          <p:cNvSpPr>
            <a:spLocks noGrp="1"/>
          </p:cNvSpPr>
          <p:nvPr>
            <p:ph type="title"/>
          </p:nvPr>
        </p:nvSpPr>
        <p:spPr/>
        <p:txBody>
          <a:bodyPr>
            <a:normAutofit fontScale="90000"/>
          </a:bodyPr>
          <a:p>
            <a:r>
              <a:rPr lang="en-US" altLang="zh-CN" sz="4000">
                <a:solidFill>
                  <a:srgbClr val="FF0000"/>
                </a:solidFill>
              </a:rPr>
              <a:t>1.</a:t>
            </a:r>
            <a:r>
              <a:rPr lang="zh-CN" altLang="en-US" sz="4000">
                <a:solidFill>
                  <a:srgbClr val="FF0000"/>
                </a:solidFill>
              </a:rPr>
              <a:t>组块化学习</a:t>
            </a:r>
            <a:r>
              <a:rPr lang="en-US" altLang="zh-CN" sz="4000">
                <a:solidFill>
                  <a:srgbClr val="FF0000"/>
                </a:solidFill>
              </a:rPr>
              <a:t>--</a:t>
            </a:r>
            <a:r>
              <a:rPr sz="4000">
                <a:solidFill>
                  <a:srgbClr val="FF0000"/>
                </a:solidFill>
              </a:rPr>
              <a:t>将信息分类整理</a:t>
            </a:r>
            <a:endParaRPr sz="4000">
              <a:solidFill>
                <a:srgbClr val="FF0000"/>
              </a:solidFill>
            </a:endParaRPr>
          </a:p>
        </p:txBody>
      </p:sp>
      <p:sp>
        <p:nvSpPr>
          <p:cNvPr id="4" name="内容占位符 3"/>
          <p:cNvSpPr>
            <a:spLocks noGrp="1"/>
          </p:cNvSpPr>
          <p:nvPr>
            <p:ph sz="half" idx="1"/>
          </p:nvPr>
        </p:nvSpPr>
        <p:spPr>
          <a:xfrm>
            <a:off x="669925" y="1238250"/>
            <a:ext cx="7020560" cy="5388610"/>
          </a:xfrm>
        </p:spPr>
        <p:txBody>
          <a:bodyPr>
            <a:normAutofit lnSpcReduction="10000"/>
          </a:bodyPr>
          <a:p>
            <a:pPr>
              <a:lnSpc>
                <a:spcPts val="4080"/>
              </a:lnSpc>
            </a:pPr>
            <a:r>
              <a:rPr lang="zh-CN" altLang="en-US" sz="2400" b="1"/>
              <a:t>例如在背诵英语词组时，如果零零散散的记忆效率是很低的，不如试着将词语分组整理比如将get it ，get out，get over ，get up, 这样都带有get的词组分成一组来背诵比较有效。</a:t>
            </a:r>
            <a:endParaRPr lang="zh-CN" altLang="en-US" sz="2400" b="1"/>
          </a:p>
          <a:p>
            <a:pPr>
              <a:lnSpc>
                <a:spcPts val="4080"/>
              </a:lnSpc>
            </a:pPr>
            <a:r>
              <a:rPr lang="zh-CN" altLang="en-US" sz="2400" b="1"/>
              <a:t>有些人会因为马虎而出现计算错误，导致在考试时丢掉分数，其实越是经常出现计算错误的人其比算过程也越是杂乱无章，请大家记住</a:t>
            </a:r>
            <a:r>
              <a:rPr lang="zh-CN" altLang="en-US" sz="2400" b="1">
                <a:highlight>
                  <a:srgbClr val="FFFF00"/>
                </a:highlight>
              </a:rPr>
              <a:t>对于学习来说，对知识和信息进行分类整理是学习过程中一个非常重要的步骤。</a:t>
            </a:r>
            <a:endParaRPr lang="zh-CN" altLang="en-US" sz="2400" b="1">
              <a:highlight>
                <a:srgbClr val="FFFF00"/>
              </a:highlight>
            </a:endParaRPr>
          </a:p>
        </p:txBody>
      </p:sp>
      <p:pic>
        <p:nvPicPr>
          <p:cNvPr id="6" name="内容占位符 5" descr="微信图片_20211115224102"/>
          <p:cNvPicPr>
            <a:picLocks noChangeAspect="1"/>
          </p:cNvPicPr>
          <p:nvPr>
            <p:ph sz="half" idx="2"/>
          </p:nvPr>
        </p:nvPicPr>
        <p:blipFill>
          <a:blip r:embed="rId1"/>
          <a:srcRect l="25577" r="16130"/>
          <a:stretch>
            <a:fillRect/>
          </a:stretch>
        </p:blipFill>
        <p:spPr>
          <a:xfrm>
            <a:off x="8265795" y="1066800"/>
            <a:ext cx="3079750" cy="4258310"/>
          </a:xfrm>
          <a:prstGeom prst="rect">
            <a:avLst/>
          </a:prstGeom>
        </p:spPr>
      </p:pic>
      <p:pic>
        <p:nvPicPr>
          <p:cNvPr id="7" name="图片 6"/>
          <p:cNvPicPr/>
          <p:nvPr userDrawn="1">
            <p:custDataLst>
              <p:tags r:id="rId2"/>
            </p:custDataLst>
          </p:nvPr>
        </p:nvPicPr>
        <p:blipFill>
          <a:blip r:embed="rId3" r:link="rId4" cstate="screen"/>
          <a:stretch>
            <a:fillRect/>
          </a:stretch>
        </p:blipFill>
        <p:spPr>
          <a:xfrm>
            <a:off x="0" y="0"/>
            <a:ext cx="720090" cy="695960"/>
          </a:xfrm>
          <a:prstGeom prst="rect">
            <a:avLst/>
          </a:prstGeom>
        </p:spPr>
      </p:pic>
      <p:pic>
        <p:nvPicPr>
          <p:cNvPr id="2" name="图片 1"/>
          <p:cNvPicPr/>
          <p:nvPr userDrawn="1">
            <p:custDataLst>
              <p:tags r:id="rId5"/>
            </p:custDataLst>
          </p:nvPr>
        </p:nvPicPr>
        <p:blipFill>
          <a:blip r:embed="rId6" r:link="rId7" cstate="screen"/>
          <a:stretch>
            <a:fillRect/>
          </a:stretch>
        </p:blipFill>
        <p:spPr>
          <a:xfrm>
            <a:off x="11471910" y="0"/>
            <a:ext cx="720090" cy="723900"/>
          </a:xfrm>
          <a:prstGeom prst="rect">
            <a:avLst/>
          </a:prstGeom>
        </p:spPr>
      </p:pic>
    </p:spTree>
    <p:custDataLst>
      <p:tags r:id="rId8"/>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669925" y="443230"/>
            <a:ext cx="10852150" cy="1069340"/>
          </a:xfrm>
        </p:spPr>
        <p:txBody>
          <a:bodyPr>
            <a:normAutofit/>
          </a:bodyPr>
          <a:p>
            <a:r>
              <a:rPr lang="zh-CN" altLang="en-US" sz="5335">
                <a:solidFill>
                  <a:srgbClr val="FF0000"/>
                </a:solidFill>
              </a:rPr>
              <a:t>【学生互动】</a:t>
            </a:r>
            <a:endParaRPr lang="zh-CN" altLang="en-US" sz="5335">
              <a:solidFill>
                <a:srgbClr val="FF0000"/>
              </a:solidFill>
            </a:endParaRPr>
          </a:p>
        </p:txBody>
      </p:sp>
      <p:sp>
        <p:nvSpPr>
          <p:cNvPr id="8" name="内容占位符 7"/>
          <p:cNvSpPr>
            <a:spLocks noGrp="1"/>
          </p:cNvSpPr>
          <p:nvPr>
            <p:ph idx="1"/>
          </p:nvPr>
        </p:nvSpPr>
        <p:spPr>
          <a:xfrm>
            <a:off x="669882" y="1730383"/>
            <a:ext cx="10852237" cy="5388907"/>
          </a:xfrm>
        </p:spPr>
        <p:txBody>
          <a:bodyPr/>
          <a:p>
            <a:r>
              <a:rPr sz="3600">
                <a:latin typeface="微软雅黑" panose="020B0503020204020204" pitchFamily="34" charset="-122"/>
                <a:cs typeface="微软雅黑" panose="020B0503020204020204" pitchFamily="34" charset="-122"/>
              </a:rPr>
              <a:t>假设你今天定的复习目标是背</a:t>
            </a:r>
            <a:r>
              <a:rPr lang="en-US" altLang="zh-CN" sz="3600">
                <a:latin typeface="微软雅黑" panose="020B0503020204020204" pitchFamily="34" charset="-122"/>
                <a:cs typeface="微软雅黑" panose="020B0503020204020204" pitchFamily="34" charset="-122"/>
              </a:rPr>
              <a:t>3</a:t>
            </a:r>
            <a:r>
              <a:rPr sz="3600">
                <a:latin typeface="微软雅黑" panose="020B0503020204020204" pitchFamily="34" charset="-122"/>
                <a:cs typeface="微软雅黑" panose="020B0503020204020204" pitchFamily="34" charset="-122"/>
              </a:rPr>
              <a:t>页单词</a:t>
            </a:r>
            <a:endParaRPr sz="3600">
              <a:latin typeface="微软雅黑" panose="020B0503020204020204" pitchFamily="34" charset="-122"/>
              <a:cs typeface="微软雅黑" panose="020B0503020204020204" pitchFamily="34" charset="-122"/>
            </a:endParaRPr>
          </a:p>
          <a:p>
            <a:r>
              <a:rPr sz="3600">
                <a:solidFill>
                  <a:schemeClr val="accent4"/>
                </a:solidFill>
                <a:latin typeface="微软雅黑" panose="020B0503020204020204" pitchFamily="34" charset="-122"/>
                <a:cs typeface="微软雅黑" panose="020B0503020204020204" pitchFamily="34" charset="-122"/>
              </a:rPr>
              <a:t>结果花了很大功夫最终才完成</a:t>
            </a:r>
            <a:r>
              <a:rPr lang="en-US" altLang="zh-CN" sz="3600">
                <a:solidFill>
                  <a:schemeClr val="accent4"/>
                </a:solidFill>
                <a:latin typeface="微软雅黑" panose="020B0503020204020204" pitchFamily="34" charset="-122"/>
                <a:cs typeface="微软雅黑" panose="020B0503020204020204" pitchFamily="34" charset="-122"/>
              </a:rPr>
              <a:t>2</a:t>
            </a:r>
            <a:r>
              <a:rPr sz="3600">
                <a:solidFill>
                  <a:schemeClr val="accent4"/>
                </a:solidFill>
                <a:latin typeface="微软雅黑" panose="020B0503020204020204" pitchFamily="34" charset="-122"/>
                <a:cs typeface="微软雅黑" panose="020B0503020204020204" pitchFamily="34" charset="-122"/>
              </a:rPr>
              <a:t>页，你的感觉是？</a:t>
            </a:r>
            <a:endParaRPr sz="3600">
              <a:solidFill>
                <a:schemeClr val="accent4"/>
              </a:solidFill>
              <a:latin typeface="微软雅黑" panose="020B0503020204020204" pitchFamily="34" charset="-122"/>
              <a:cs typeface="微软雅黑" panose="020B0503020204020204" pitchFamily="34" charset="-122"/>
            </a:endParaRPr>
          </a:p>
          <a:p>
            <a:r>
              <a:rPr sz="3600">
                <a:gradFill>
                  <a:gsLst>
                    <a:gs pos="0">
                      <a:srgbClr val="7B32B2"/>
                    </a:gs>
                    <a:gs pos="100000">
                      <a:srgbClr val="401A5D"/>
                    </a:gs>
                  </a:gsLst>
                  <a:lin scaled="0"/>
                </a:gradFill>
                <a:latin typeface="微软雅黑" panose="020B0503020204020204" pitchFamily="34" charset="-122"/>
                <a:cs typeface="微软雅黑" panose="020B0503020204020204" pitchFamily="34" charset="-122"/>
              </a:rPr>
              <a:t>如果你定的目标是</a:t>
            </a:r>
            <a:r>
              <a:rPr lang="en-US" altLang="zh-CN" sz="3600">
                <a:gradFill>
                  <a:gsLst>
                    <a:gs pos="0">
                      <a:srgbClr val="7B32B2"/>
                    </a:gs>
                    <a:gs pos="100000">
                      <a:srgbClr val="401A5D"/>
                    </a:gs>
                  </a:gsLst>
                  <a:lin scaled="0"/>
                </a:gradFill>
                <a:latin typeface="微软雅黑" panose="020B0503020204020204" pitchFamily="34" charset="-122"/>
                <a:cs typeface="微软雅黑" panose="020B0503020204020204" pitchFamily="34" charset="-122"/>
              </a:rPr>
              <a:t>2</a:t>
            </a:r>
            <a:r>
              <a:rPr sz="3600">
                <a:gradFill>
                  <a:gsLst>
                    <a:gs pos="0">
                      <a:srgbClr val="7B32B2"/>
                    </a:gs>
                    <a:gs pos="100000">
                      <a:srgbClr val="401A5D"/>
                    </a:gs>
                  </a:gsLst>
                  <a:lin scaled="0"/>
                </a:gradFill>
                <a:latin typeface="微软雅黑" panose="020B0503020204020204" pitchFamily="34" charset="-122"/>
                <a:cs typeface="微软雅黑" panose="020B0503020204020204" pitchFamily="34" charset="-122"/>
              </a:rPr>
              <a:t>页，最终完成了，你的感觉是？</a:t>
            </a:r>
            <a:endParaRPr sz="3600">
              <a:gradFill>
                <a:gsLst>
                  <a:gs pos="0">
                    <a:srgbClr val="7B32B2"/>
                  </a:gs>
                  <a:gs pos="100000">
                    <a:srgbClr val="401A5D"/>
                  </a:gs>
                </a:gsLst>
                <a:lin scaled="0"/>
              </a:gradFill>
              <a:latin typeface="微软雅黑" panose="020B0503020204020204" pitchFamily="34" charset="-122"/>
              <a:cs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3" name="标题 2"/>
          <p:cNvSpPr>
            <a:spLocks noGrp="1"/>
          </p:cNvSpPr>
          <p:nvPr>
            <p:ph type="title"/>
          </p:nvPr>
        </p:nvSpPr>
        <p:spPr/>
        <p:txBody>
          <a:bodyPr>
            <a:normAutofit fontScale="90000"/>
          </a:bodyPr>
          <a:p>
            <a:r>
              <a:rPr lang="en-US" altLang="zh-CN" sz="4000">
                <a:solidFill>
                  <a:srgbClr val="FF0000"/>
                </a:solidFill>
              </a:rPr>
              <a:t>2.</a:t>
            </a:r>
            <a:r>
              <a:rPr lang="zh-CN" altLang="en-US" sz="4000">
                <a:solidFill>
                  <a:srgbClr val="FF0000"/>
                </a:solidFill>
              </a:rPr>
              <a:t>合理设定短期目标</a:t>
            </a:r>
            <a:endParaRPr sz="4000">
              <a:solidFill>
                <a:srgbClr val="FF0000"/>
              </a:solidFill>
            </a:endParaRPr>
          </a:p>
        </p:txBody>
      </p:sp>
      <p:sp>
        <p:nvSpPr>
          <p:cNvPr id="4" name="内容占位符 3"/>
          <p:cNvSpPr>
            <a:spLocks noGrp="1"/>
          </p:cNvSpPr>
          <p:nvPr>
            <p:ph sz="half" idx="1"/>
          </p:nvPr>
        </p:nvSpPr>
        <p:spPr>
          <a:xfrm>
            <a:off x="669925" y="1238250"/>
            <a:ext cx="5568315" cy="5388610"/>
          </a:xfrm>
        </p:spPr>
        <p:txBody>
          <a:bodyPr>
            <a:normAutofit lnSpcReduction="10000"/>
          </a:bodyPr>
          <a:p>
            <a:pPr>
              <a:lnSpc>
                <a:spcPts val="4580"/>
              </a:lnSpc>
            </a:pPr>
            <a:r>
              <a:rPr lang="zh-CN" altLang="en-US" sz="2400" b="1"/>
              <a:t>虽然人们常说</a:t>
            </a:r>
            <a:r>
              <a:rPr lang="en-US" altLang="zh-CN" sz="2400" b="1"/>
              <a:t>“</a:t>
            </a:r>
            <a:r>
              <a:rPr sz="2400" b="1"/>
              <a:t>志当存高远</a:t>
            </a:r>
            <a:r>
              <a:rPr lang="en-US" altLang="zh-CN" sz="2400" b="1"/>
              <a:t>”</a:t>
            </a:r>
            <a:r>
              <a:rPr sz="2400" b="1"/>
              <a:t>，但是就日常的学习而言却并非如此。达成目标所带来的的成就感会适当的刺激人脑中名为</a:t>
            </a:r>
            <a:r>
              <a:rPr lang="en-US" altLang="zh-CN" sz="2400" b="1"/>
              <a:t>A-10</a:t>
            </a:r>
            <a:r>
              <a:rPr sz="2400" b="1"/>
              <a:t>的神经，让我们产生快乐的情绪。</a:t>
            </a:r>
            <a:endParaRPr sz="2400" b="1"/>
          </a:p>
          <a:p>
            <a:pPr>
              <a:lnSpc>
                <a:spcPts val="4580"/>
              </a:lnSpc>
            </a:pPr>
            <a:r>
              <a:rPr sz="2400" b="1">
                <a:highlight>
                  <a:srgbClr val="FFFF00"/>
                </a:highlight>
              </a:rPr>
              <a:t>合理设定目标能使我们在长时间内一次又一次地获得成就感，进而提高学习热情。</a:t>
            </a:r>
            <a:endParaRPr sz="2400" b="1">
              <a:highlight>
                <a:srgbClr val="FFFF00"/>
              </a:highlight>
            </a:endParaRPr>
          </a:p>
          <a:p>
            <a:pPr marL="0" indent="0">
              <a:lnSpc>
                <a:spcPts val="4080"/>
              </a:lnSpc>
              <a:buNone/>
            </a:pPr>
            <a:endParaRPr sz="2400" b="1">
              <a:highlight>
                <a:srgbClr val="FFFF00"/>
              </a:highlight>
            </a:endParaRPr>
          </a:p>
        </p:txBody>
      </p:sp>
      <p:pic>
        <p:nvPicPr>
          <p:cNvPr id="7" name="图片 6"/>
          <p:cNvPicPr/>
          <p:nvPr userDrawn="1">
            <p:custDataLst>
              <p:tags r:id="rId1"/>
            </p:custDataLst>
          </p:nvPr>
        </p:nvPicPr>
        <p:blipFill>
          <a:blip r:embed="rId2" r:link="rId3" cstate="screen"/>
          <a:stretch>
            <a:fillRect/>
          </a:stretch>
        </p:blipFill>
        <p:spPr>
          <a:xfrm>
            <a:off x="0" y="0"/>
            <a:ext cx="720090" cy="695960"/>
          </a:xfrm>
          <a:prstGeom prst="rect">
            <a:avLst/>
          </a:prstGeom>
        </p:spPr>
      </p:pic>
      <p:pic>
        <p:nvPicPr>
          <p:cNvPr id="2" name="图片 1"/>
          <p:cNvPicPr/>
          <p:nvPr userDrawn="1">
            <p:custDataLst>
              <p:tags r:id="rId4"/>
            </p:custDataLst>
          </p:nvPr>
        </p:nvPicPr>
        <p:blipFill>
          <a:blip r:embed="rId5" r:link="rId6" cstate="screen"/>
          <a:stretch>
            <a:fillRect/>
          </a:stretch>
        </p:blipFill>
        <p:spPr>
          <a:xfrm>
            <a:off x="11471910" y="0"/>
            <a:ext cx="720090" cy="723900"/>
          </a:xfrm>
          <a:prstGeom prst="rect">
            <a:avLst/>
          </a:prstGeom>
        </p:spPr>
      </p:pic>
      <p:pic>
        <p:nvPicPr>
          <p:cNvPr id="8" name="内容占位符 7" descr="src=http___5b0988e595225.cdn.sohucs.com_images_20180929_e4372ffefdd24f66bceb169fe51b7a64.jpeg&amp;refer=http___5b0988e595225.cdn.sohucs"/>
          <p:cNvPicPr>
            <a:picLocks noChangeAspect="1"/>
          </p:cNvPicPr>
          <p:nvPr>
            <p:ph sz="half" idx="2"/>
          </p:nvPr>
        </p:nvPicPr>
        <p:blipFill>
          <a:blip r:embed="rId7"/>
          <a:stretch>
            <a:fillRect/>
          </a:stretch>
        </p:blipFill>
        <p:spPr>
          <a:xfrm>
            <a:off x="6238875" y="1718310"/>
            <a:ext cx="5283200" cy="3855720"/>
          </a:xfrm>
          <a:prstGeom prst="rect">
            <a:avLst/>
          </a:prstGeom>
        </p:spPr>
      </p:pic>
    </p:spTree>
    <p:custDataLst>
      <p:tags r:id="rId8"/>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a:xfrm>
            <a:off x="669925" y="443230"/>
            <a:ext cx="10852150" cy="1069340"/>
          </a:xfrm>
        </p:spPr>
        <p:txBody>
          <a:bodyPr>
            <a:normAutofit/>
          </a:bodyPr>
          <a:p>
            <a:r>
              <a:rPr lang="zh-CN" altLang="en-US" sz="5335">
                <a:solidFill>
                  <a:srgbClr val="FF0000"/>
                </a:solidFill>
              </a:rPr>
              <a:t>【学生互动】</a:t>
            </a:r>
            <a:endParaRPr lang="zh-CN" altLang="en-US" sz="5335">
              <a:solidFill>
                <a:srgbClr val="FF0000"/>
              </a:solidFill>
            </a:endParaRPr>
          </a:p>
        </p:txBody>
      </p:sp>
      <p:sp>
        <p:nvSpPr>
          <p:cNvPr id="8" name="内容占位符 7"/>
          <p:cNvSpPr>
            <a:spLocks noGrp="1"/>
          </p:cNvSpPr>
          <p:nvPr>
            <p:ph idx="1"/>
          </p:nvPr>
        </p:nvSpPr>
        <p:spPr>
          <a:xfrm>
            <a:off x="669882" y="1730383"/>
            <a:ext cx="10852237" cy="5388907"/>
          </a:xfrm>
        </p:spPr>
        <p:txBody>
          <a:bodyPr/>
          <a:p>
            <a:r>
              <a:rPr sz="3600">
                <a:latin typeface="微软雅黑" panose="020B0503020204020204" pitchFamily="34" charset="-122"/>
                <a:cs typeface="微软雅黑" panose="020B0503020204020204" pitchFamily="34" charset="-122"/>
              </a:rPr>
              <a:t>李同学每天会利用往返饭堂、宿舍、操场等路上时间，来复习和梳理一些学科知识，同时利用早读前和晚读前系统梳理昨天和今天的知识，晚自习时间则集中精力完成作业并适当预习。</a:t>
            </a:r>
            <a:endParaRPr sz="3600">
              <a:solidFill>
                <a:schemeClr val="accent4"/>
              </a:solidFill>
              <a:latin typeface="微软雅黑" panose="020B0503020204020204" pitchFamily="34" charset="-122"/>
              <a:cs typeface="微软雅黑" panose="020B0503020204020204" pitchFamily="34" charset="-122"/>
            </a:endParaRPr>
          </a:p>
          <a:p>
            <a:r>
              <a:rPr sz="3600">
                <a:gradFill>
                  <a:gsLst>
                    <a:gs pos="0">
                      <a:srgbClr val="7B32B2"/>
                    </a:gs>
                    <a:gs pos="100000">
                      <a:srgbClr val="401A5D"/>
                    </a:gs>
                  </a:gsLst>
                  <a:lin scaled="0"/>
                </a:gradFill>
                <a:latin typeface="微软雅黑" panose="020B0503020204020204" pitchFamily="34" charset="-122"/>
                <a:cs typeface="微软雅黑" panose="020B0503020204020204" pitchFamily="34" charset="-122"/>
              </a:rPr>
              <a:t>李同学学习方法可取之处在哪里？</a:t>
            </a:r>
            <a:endParaRPr sz="3600">
              <a:gradFill>
                <a:gsLst>
                  <a:gs pos="0">
                    <a:srgbClr val="7B32B2"/>
                  </a:gs>
                  <a:gs pos="100000">
                    <a:srgbClr val="401A5D"/>
                  </a:gs>
                </a:gsLst>
                <a:lin scaled="0"/>
              </a:gradFill>
              <a:latin typeface="微软雅黑" panose="020B0503020204020204" pitchFamily="34" charset="-122"/>
              <a:cs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4000">
                <a:solidFill>
                  <a:srgbClr val="FF0000"/>
                </a:solidFill>
              </a:rPr>
              <a:t>3.</a:t>
            </a:r>
            <a:r>
              <a:rPr sz="4000">
                <a:solidFill>
                  <a:srgbClr val="FF0000"/>
                </a:solidFill>
              </a:rPr>
              <a:t>充分利用碎片化时间复习</a:t>
            </a:r>
            <a:endParaRPr sz="4000">
              <a:solidFill>
                <a:srgbClr val="FF0000"/>
              </a:solidFill>
            </a:endParaRPr>
          </a:p>
        </p:txBody>
      </p:sp>
      <p:sp>
        <p:nvSpPr>
          <p:cNvPr id="3" name="内容占位符 2"/>
          <p:cNvSpPr>
            <a:spLocks noGrp="1"/>
          </p:cNvSpPr>
          <p:nvPr>
            <p:ph sz="half" idx="1"/>
          </p:nvPr>
        </p:nvSpPr>
        <p:spPr>
          <a:xfrm>
            <a:off x="346075" y="1063625"/>
            <a:ext cx="5607050" cy="5388610"/>
          </a:xfrm>
        </p:spPr>
        <p:txBody>
          <a:bodyPr/>
          <a:p>
            <a:pPr>
              <a:lnSpc>
                <a:spcPct val="230000"/>
              </a:lnSpc>
            </a:pPr>
            <a:r>
              <a:rPr lang="zh-CN" altLang="en-US" sz="2400" b="1"/>
              <a:t>这位同学最了不起的地方就是利用了许多碎片化的时间来复习。</a:t>
            </a:r>
            <a:r>
              <a:rPr lang="en-US" altLang="zh-CN" sz="2400" b="1">
                <a:highlight>
                  <a:srgbClr val="FFFF00"/>
                </a:highlight>
              </a:rPr>
              <a:t>“</a:t>
            </a:r>
            <a:r>
              <a:rPr sz="2400" b="1">
                <a:highlight>
                  <a:srgbClr val="FFFF00"/>
                </a:highlight>
              </a:rPr>
              <a:t>复习</a:t>
            </a:r>
            <a:r>
              <a:rPr lang="en-US" altLang="zh-CN" sz="2400" b="1">
                <a:highlight>
                  <a:srgbClr val="FFFF00"/>
                </a:highlight>
              </a:rPr>
              <a:t>”</a:t>
            </a:r>
            <a:r>
              <a:rPr sz="2400" b="1">
                <a:highlight>
                  <a:srgbClr val="FFFF00"/>
                </a:highlight>
              </a:rPr>
              <a:t>是学习过程中最重要的一步</a:t>
            </a:r>
            <a:r>
              <a:rPr sz="2400" b="1"/>
              <a:t>，但是很多同学都以</a:t>
            </a:r>
            <a:r>
              <a:rPr lang="en-US" altLang="zh-CN" sz="2400" b="1"/>
              <a:t>“</a:t>
            </a:r>
            <a:r>
              <a:rPr sz="2400" b="1"/>
              <a:t>想玩一会儿、宿舍聊天、还要做作业</a:t>
            </a:r>
            <a:r>
              <a:rPr lang="en-US" altLang="zh-CN" sz="2400" b="1"/>
              <a:t>”</a:t>
            </a:r>
            <a:r>
              <a:rPr sz="2400" b="1"/>
              <a:t>等为理由，降低复习的优先级。</a:t>
            </a:r>
            <a:endParaRPr sz="2400" b="1"/>
          </a:p>
        </p:txBody>
      </p:sp>
      <p:pic>
        <p:nvPicPr>
          <p:cNvPr id="5" name="内容占位符 4" descr="src=http___fsxf.fangdd.com_xfwf_FpOCzM02g7GjfdmN0ycbGdNmj0S7.jpg&amp;refer=http___fsxf.fangdd"/>
          <p:cNvPicPr>
            <a:picLocks noChangeAspect="1"/>
          </p:cNvPicPr>
          <p:nvPr>
            <p:ph sz="half" idx="2"/>
          </p:nvPr>
        </p:nvPicPr>
        <p:blipFill>
          <a:blip r:embed="rId1"/>
          <a:stretch>
            <a:fillRect/>
          </a:stretch>
        </p:blipFill>
        <p:spPr>
          <a:xfrm>
            <a:off x="6537325" y="1210310"/>
            <a:ext cx="4984750" cy="4163060"/>
          </a:xfrm>
          <a:prstGeom prst="rect">
            <a:avLst/>
          </a:prstGeom>
        </p:spPr>
      </p:pic>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4000">
                <a:solidFill>
                  <a:srgbClr val="FF0000"/>
                </a:solidFill>
              </a:rPr>
              <a:t>4.</a:t>
            </a:r>
            <a:r>
              <a:rPr sz="4000">
                <a:solidFill>
                  <a:srgbClr val="FF0000"/>
                </a:solidFill>
              </a:rPr>
              <a:t>在桌面上贴上鼓励语</a:t>
            </a:r>
            <a:endParaRPr sz="4000">
              <a:solidFill>
                <a:srgbClr val="FF0000"/>
              </a:solidFill>
            </a:endParaRPr>
          </a:p>
        </p:txBody>
      </p:sp>
      <p:sp>
        <p:nvSpPr>
          <p:cNvPr id="3" name="内容占位符 2"/>
          <p:cNvSpPr>
            <a:spLocks noGrp="1"/>
          </p:cNvSpPr>
          <p:nvPr>
            <p:ph sz="half" idx="1"/>
          </p:nvPr>
        </p:nvSpPr>
        <p:spPr>
          <a:xfrm>
            <a:off x="669930" y="1119513"/>
            <a:ext cx="5283242" cy="5388907"/>
          </a:xfrm>
        </p:spPr>
        <p:txBody>
          <a:bodyPr/>
          <a:p>
            <a:pPr>
              <a:lnSpc>
                <a:spcPct val="230000"/>
              </a:lnSpc>
            </a:pPr>
            <a:r>
              <a:rPr sz="2400" b="1">
                <a:highlight>
                  <a:srgbClr val="FFFF00"/>
                </a:highlight>
              </a:rPr>
              <a:t>如果在视野中出现了加油非常棒等积极向上的鼓励与，即使本人没怎么意识到，也能实际的起到鼓舞人心的效果</a:t>
            </a:r>
            <a:r>
              <a:rPr sz="2400" b="1"/>
              <a:t>，所以如果在书桌前贴上，我一定会成功考上大学目标某某大学等标语，也许能收获不错的效果。</a:t>
            </a:r>
            <a:endParaRPr sz="2400" b="1"/>
          </a:p>
        </p:txBody>
      </p:sp>
      <p:pic>
        <p:nvPicPr>
          <p:cNvPr id="6" name="内容占位符 5" descr="src=http___nimg.ws.126.net__url=http%3A%2F%2Fdingyue.ws.126.net%2F2021%2F0531%2Fe98a43fcp00qtyfg8004rd200hv008cg00gx007w.png&amp;thumbnail=650x2147483647&amp;quality=80&amp;type=jpg&amp;refer=http___nimg.ws.126"/>
          <p:cNvPicPr>
            <a:picLocks noChangeAspect="1"/>
          </p:cNvPicPr>
          <p:nvPr>
            <p:ph sz="half" idx="2"/>
          </p:nvPr>
        </p:nvPicPr>
        <p:blipFill>
          <a:blip r:embed="rId1">
            <a:lum bright="18000"/>
          </a:blip>
          <a:stretch>
            <a:fillRect/>
          </a:stretch>
        </p:blipFill>
        <p:spPr>
          <a:xfrm>
            <a:off x="6238875" y="1995805"/>
            <a:ext cx="5283200" cy="2464435"/>
          </a:xfrm>
          <a:prstGeom prst="rect">
            <a:avLst/>
          </a:prstGeom>
        </p:spPr>
      </p:pic>
    </p:spTree>
    <p:custDataLst>
      <p:tags r:id="rId2"/>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4000">
                <a:solidFill>
                  <a:srgbClr val="FF0000"/>
                </a:solidFill>
              </a:rPr>
              <a:t>5.</a:t>
            </a:r>
            <a:r>
              <a:rPr lang="zh-CN" altLang="en-US" sz="4000">
                <a:solidFill>
                  <a:srgbClr val="FF0000"/>
                </a:solidFill>
              </a:rPr>
              <a:t>睡眠让大脑休息，让知识提质</a:t>
            </a:r>
            <a:endParaRPr lang="zh-CN" altLang="en-US" sz="4000">
              <a:solidFill>
                <a:srgbClr val="FF0000"/>
              </a:solidFill>
            </a:endParaRPr>
          </a:p>
        </p:txBody>
      </p:sp>
      <p:sp>
        <p:nvSpPr>
          <p:cNvPr id="3" name="内容占位符 2"/>
          <p:cNvSpPr>
            <a:spLocks noGrp="1"/>
          </p:cNvSpPr>
          <p:nvPr>
            <p:ph sz="half" idx="1"/>
          </p:nvPr>
        </p:nvSpPr>
        <p:spPr>
          <a:xfrm>
            <a:off x="669925" y="1215390"/>
            <a:ext cx="5283200" cy="5064125"/>
          </a:xfrm>
        </p:spPr>
        <p:txBody>
          <a:bodyPr>
            <a:normAutofit/>
          </a:bodyPr>
          <a:p>
            <a:pPr>
              <a:lnSpc>
                <a:spcPct val="200000"/>
              </a:lnSpc>
            </a:pPr>
            <a:r>
              <a:rPr lang="zh-CN" altLang="en-US" sz="2400" b="1"/>
              <a:t>睡眠对大脑皮质有保护性抑制作用，通过睡眠可以使脑功能得到极大限度的恢复。</a:t>
            </a:r>
            <a:r>
              <a:rPr lang="zh-CN" altLang="en-US" sz="2400" b="1">
                <a:highlight>
                  <a:srgbClr val="FFFF00"/>
                </a:highlight>
              </a:rPr>
              <a:t>超负荷的学习压力会损坏前额叶的高级认知功能以及海马体的学习记忆能力，</a:t>
            </a:r>
            <a:r>
              <a:rPr lang="zh-CN" altLang="en-US" sz="2400" b="1"/>
              <a:t>适度的学压力则能够促进脑机能的发挥。</a:t>
            </a:r>
            <a:endParaRPr lang="zh-CN" altLang="en-US" sz="2400" b="1"/>
          </a:p>
        </p:txBody>
      </p:sp>
      <p:pic>
        <p:nvPicPr>
          <p:cNvPr id="6" name="内容占位符 5" descr="微信图片_20211115224130"/>
          <p:cNvPicPr>
            <a:picLocks noChangeAspect="1"/>
          </p:cNvPicPr>
          <p:nvPr>
            <p:ph sz="half" idx="2"/>
          </p:nvPr>
        </p:nvPicPr>
        <p:blipFill>
          <a:blip r:embed="rId1"/>
          <a:stretch>
            <a:fillRect/>
          </a:stretch>
        </p:blipFill>
        <p:spPr>
          <a:xfrm rot="16200000">
            <a:off x="7423150" y="734060"/>
            <a:ext cx="3171825" cy="5388610"/>
          </a:xfrm>
          <a:prstGeom prst="rect">
            <a:avLst/>
          </a:prstGeom>
        </p:spPr>
      </p:pic>
    </p:spTree>
    <p:custDataLst>
      <p:tags r:id="rId2"/>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sz="4000">
                <a:solidFill>
                  <a:srgbClr val="FF0000"/>
                </a:solidFill>
              </a:rPr>
              <a:t>6.</a:t>
            </a:r>
            <a:r>
              <a:rPr lang="zh-CN" altLang="en-US" sz="4000">
                <a:solidFill>
                  <a:srgbClr val="FF0000"/>
                </a:solidFill>
              </a:rPr>
              <a:t>运动可以让大脑快速放松</a:t>
            </a:r>
            <a:endParaRPr lang="zh-CN" altLang="en-US" sz="4000">
              <a:solidFill>
                <a:srgbClr val="FF0000"/>
              </a:solidFill>
            </a:endParaRPr>
          </a:p>
        </p:txBody>
      </p:sp>
      <p:sp>
        <p:nvSpPr>
          <p:cNvPr id="3" name="内容占位符 2"/>
          <p:cNvSpPr>
            <a:spLocks noGrp="1"/>
          </p:cNvSpPr>
          <p:nvPr>
            <p:ph sz="half" idx="1"/>
          </p:nvPr>
        </p:nvSpPr>
        <p:spPr>
          <a:xfrm>
            <a:off x="669930" y="1332238"/>
            <a:ext cx="5283242" cy="5388907"/>
          </a:xfrm>
        </p:spPr>
        <p:txBody>
          <a:bodyPr/>
          <a:p>
            <a:pPr>
              <a:lnSpc>
                <a:spcPct val="180000"/>
              </a:lnSpc>
            </a:pPr>
            <a:r>
              <a:rPr lang="zh-CN" altLang="en-US" sz="2400" b="1">
                <a:highlight>
                  <a:srgbClr val="FFFF00"/>
                </a:highlight>
              </a:rPr>
              <a:t>体育运动是一种积极的放松方式，适量运动会使运动中枢兴奋，可以快速抑制思维中枢，使脑得到充分休息。</a:t>
            </a:r>
            <a:r>
              <a:rPr lang="zh-CN" altLang="en-US" sz="2400" b="1"/>
              <a:t>实验证明，如果连续学习</a:t>
            </a:r>
            <a:r>
              <a:rPr lang="en-US" altLang="zh-CN" sz="2400" b="1"/>
              <a:t>2</a:t>
            </a:r>
            <a:r>
              <a:rPr sz="2400" b="1"/>
              <a:t>小时，那么至少要休息</a:t>
            </a:r>
            <a:r>
              <a:rPr lang="en-US" altLang="zh-CN" sz="2400" b="1"/>
              <a:t>20</a:t>
            </a:r>
            <a:r>
              <a:rPr sz="2400" b="1"/>
              <a:t>分钟才能消除疲劳；而采用运动方式，则只需要</a:t>
            </a:r>
            <a:r>
              <a:rPr lang="en-US" altLang="zh-CN" sz="2400" b="1"/>
              <a:t>5</a:t>
            </a:r>
            <a:r>
              <a:rPr sz="2400" b="1"/>
              <a:t>分钟就可以消除疲劳。</a:t>
            </a:r>
            <a:endParaRPr sz="2400" b="1"/>
          </a:p>
        </p:txBody>
      </p:sp>
      <p:pic>
        <p:nvPicPr>
          <p:cNvPr id="5" name="内容占位符 4" descr="src=http___crawl.ws.126.net_1a4fc71e6665c544d3c09528ea304af0.jpg&amp;refer=http___crawl.ws.126"/>
          <p:cNvPicPr>
            <a:picLocks noChangeAspect="1"/>
          </p:cNvPicPr>
          <p:nvPr>
            <p:ph sz="half" idx="2"/>
          </p:nvPr>
        </p:nvPicPr>
        <p:blipFill>
          <a:blip r:embed="rId1"/>
          <a:stretch>
            <a:fillRect/>
          </a:stretch>
        </p:blipFill>
        <p:spPr>
          <a:xfrm>
            <a:off x="6238875" y="1679575"/>
            <a:ext cx="5283200" cy="393382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551545" y="2689543"/>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7200" spc="200" dirty="0">
                <a:solidFill>
                  <a:schemeClr val="accent1"/>
                </a:solidFill>
                <a:latin typeface="Arial" panose="020B0604020202020204" pitchFamily="34" charset="0"/>
                <a:ea typeface="微软雅黑" panose="020B0503020204020204" pitchFamily="34" charset="-122"/>
              </a:rPr>
              <a:t>01</a:t>
            </a:r>
            <a:endParaRPr lang="en-US" altLang="zh-CN" sz="7200" spc="200" dirty="0">
              <a:solidFill>
                <a:schemeClr val="accent1"/>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p:txBody>
          <a:bodyPr/>
          <a:lstStyle/>
          <a:p>
            <a:pPr algn="ctr"/>
            <a:r>
              <a:rPr lang="zh-CN" altLang="en-US"/>
              <a:t>记忆的秘密</a:t>
            </a:r>
            <a:endParaRPr lang="zh-CN" altLang="en-US"/>
          </a:p>
        </p:txBody>
      </p:sp>
    </p:spTree>
    <p:custDataLst>
      <p:tags r:id="rId3"/>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solidFill>
                  <a:srgbClr val="FF0000"/>
                </a:solidFill>
              </a:rPr>
              <a:t>学习的终极秘密</a:t>
            </a:r>
            <a:r>
              <a:rPr lang="en-US" altLang="zh-CN" sz="4000">
                <a:solidFill>
                  <a:srgbClr val="FF0000"/>
                </a:solidFill>
              </a:rPr>
              <a:t>--</a:t>
            </a:r>
            <a:r>
              <a:rPr sz="4000">
                <a:solidFill>
                  <a:srgbClr val="FF0000"/>
                </a:solidFill>
              </a:rPr>
              <a:t>成绩会在某个时间跃升</a:t>
            </a:r>
            <a:endParaRPr sz="4000">
              <a:solidFill>
                <a:srgbClr val="FF0000"/>
              </a:solidFill>
            </a:endParaRPr>
          </a:p>
        </p:txBody>
      </p:sp>
      <p:sp>
        <p:nvSpPr>
          <p:cNvPr id="3" name="内容占位符 2"/>
          <p:cNvSpPr>
            <a:spLocks noGrp="1"/>
          </p:cNvSpPr>
          <p:nvPr>
            <p:ph sz="half" idx="1"/>
          </p:nvPr>
        </p:nvSpPr>
        <p:spPr>
          <a:xfrm>
            <a:off x="274955" y="1050290"/>
            <a:ext cx="6072505" cy="5388610"/>
          </a:xfrm>
        </p:spPr>
        <p:txBody>
          <a:bodyPr>
            <a:noAutofit/>
          </a:bodyPr>
          <a:p>
            <a:r>
              <a:rPr lang="zh-CN" altLang="en-US" sz="2200" b="1"/>
              <a:t>很多人不明白为什么自己很努力，成绩却没有提高，怀疑自己缺乏才能，因此放弃了努力。</a:t>
            </a:r>
            <a:endParaRPr lang="zh-CN" altLang="en-US" sz="2200" b="1"/>
          </a:p>
          <a:p>
            <a:r>
              <a:rPr lang="zh-CN" altLang="en-US" sz="2200" b="1">
                <a:highlight>
                  <a:srgbClr val="FFFF00"/>
                </a:highlight>
              </a:rPr>
              <a:t>其实，成绩与才能无关</a:t>
            </a:r>
            <a:r>
              <a:rPr lang="zh-CN" altLang="en-US" sz="2200" b="1"/>
              <a:t>，只要持之以恒地学习下去，任何人的成绩都能得到显著提升，从</a:t>
            </a:r>
            <a:r>
              <a:rPr lang="en-US" altLang="zh-CN" sz="2200" b="1"/>
              <a:t>64</a:t>
            </a:r>
            <a:r>
              <a:rPr sz="2200" b="1"/>
              <a:t>到</a:t>
            </a:r>
            <a:r>
              <a:rPr lang="en-US" altLang="zh-CN" sz="2200" b="1"/>
              <a:t>128</a:t>
            </a:r>
            <a:r>
              <a:rPr sz="2200" b="1"/>
              <a:t>、</a:t>
            </a:r>
            <a:r>
              <a:rPr lang="en-US" altLang="zh-CN" sz="2200" b="1"/>
              <a:t>256</a:t>
            </a:r>
            <a:r>
              <a:rPr sz="2200" b="1"/>
              <a:t>、</a:t>
            </a:r>
            <a:r>
              <a:rPr lang="en-US" altLang="zh-CN" sz="2200" b="1"/>
              <a:t>512......</a:t>
            </a:r>
            <a:endParaRPr lang="en-US" altLang="zh-CN" sz="2200" b="1"/>
          </a:p>
          <a:p>
            <a:r>
              <a:rPr sz="2200" b="1"/>
              <a:t>实际上，</a:t>
            </a:r>
            <a:r>
              <a:rPr sz="2200" b="1">
                <a:highlight>
                  <a:srgbClr val="FFFF00"/>
                </a:highlight>
              </a:rPr>
              <a:t>只有付出了千辛万苦的努力之后，我们才能看到明显的学习效果，这就是学习和成绩间关系的本质。</a:t>
            </a:r>
            <a:r>
              <a:rPr sz="2200" b="1"/>
              <a:t>很遗憾，学习效果或者学习能力并不会立刻显现，它们会在某个时刻突然爆发出来，这正是</a:t>
            </a:r>
            <a:r>
              <a:rPr sz="2200" b="1">
                <a:highlight>
                  <a:srgbClr val="FFFF00"/>
                </a:highlight>
              </a:rPr>
              <a:t>乘法效应</a:t>
            </a:r>
            <a:r>
              <a:rPr sz="2200" b="1"/>
              <a:t>的体现。</a:t>
            </a:r>
            <a:endParaRPr sz="2200" b="1"/>
          </a:p>
        </p:txBody>
      </p:sp>
      <p:pic>
        <p:nvPicPr>
          <p:cNvPr id="5" name="内容占位符 4" descr="微信图片_20211120172234"/>
          <p:cNvPicPr>
            <a:picLocks noChangeAspect="1"/>
          </p:cNvPicPr>
          <p:nvPr>
            <p:ph sz="half" idx="2"/>
          </p:nvPr>
        </p:nvPicPr>
        <p:blipFill>
          <a:blip r:embed="rId1"/>
          <a:stretch>
            <a:fillRect/>
          </a:stretch>
        </p:blipFill>
        <p:spPr>
          <a:xfrm>
            <a:off x="6238875" y="1679575"/>
            <a:ext cx="5283200" cy="3933190"/>
          </a:xfrm>
          <a:prstGeom prst="rect">
            <a:avLst/>
          </a:prstGeom>
        </p:spPr>
      </p:pic>
    </p:spTree>
    <p:custDataLst>
      <p:tags r:id="rId2"/>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z="4000">
                <a:solidFill>
                  <a:srgbClr val="FF0000"/>
                </a:solidFill>
              </a:rPr>
              <a:t>小结：学习方法敲重点</a:t>
            </a:r>
            <a:endParaRPr lang="zh-CN" altLang="en-US" sz="4000">
              <a:solidFill>
                <a:srgbClr val="FF0000"/>
              </a:solidFill>
            </a:endParaRPr>
          </a:p>
        </p:txBody>
      </p:sp>
      <p:sp>
        <p:nvSpPr>
          <p:cNvPr id="3" name="内容占位符 2"/>
          <p:cNvSpPr>
            <a:spLocks noGrp="1"/>
          </p:cNvSpPr>
          <p:nvPr>
            <p:ph sz="half" idx="1"/>
          </p:nvPr>
        </p:nvSpPr>
        <p:spPr>
          <a:xfrm>
            <a:off x="669925" y="889000"/>
            <a:ext cx="7019290" cy="5388610"/>
          </a:xfrm>
        </p:spPr>
        <p:txBody>
          <a:bodyPr>
            <a:noAutofit/>
          </a:bodyPr>
          <a:p>
            <a:r>
              <a:rPr lang="en-US" altLang="zh-CN" sz="2400" b="1"/>
              <a:t>1.</a:t>
            </a:r>
            <a:r>
              <a:rPr sz="2400" b="1"/>
              <a:t>有方法的重复会让你事半功倍（欺骗海马体）</a:t>
            </a:r>
            <a:endParaRPr sz="2400" b="1"/>
          </a:p>
          <a:p>
            <a:r>
              <a:rPr lang="en-US" altLang="zh-CN" sz="2400" b="1"/>
              <a:t>2.</a:t>
            </a:r>
            <a:r>
              <a:rPr sz="2400" b="1"/>
              <a:t>狮子记忆法</a:t>
            </a:r>
            <a:r>
              <a:rPr lang="en-US" altLang="zh-CN" sz="2400" b="1"/>
              <a:t>--</a:t>
            </a:r>
            <a:r>
              <a:rPr sz="2400" b="1"/>
              <a:t>饥饿、走动、降温</a:t>
            </a:r>
            <a:endParaRPr sz="2400" b="1"/>
          </a:p>
          <a:p>
            <a:r>
              <a:rPr lang="en-US" altLang="zh-CN" sz="2400" b="1"/>
              <a:t>3.</a:t>
            </a:r>
            <a:r>
              <a:rPr sz="2400" b="1"/>
              <a:t>组块化学习</a:t>
            </a:r>
            <a:endParaRPr sz="2400" b="1"/>
          </a:p>
          <a:p>
            <a:r>
              <a:rPr lang="en-US" altLang="zh-CN" sz="2400" b="1"/>
              <a:t>4.</a:t>
            </a:r>
            <a:r>
              <a:rPr sz="2400" b="1"/>
              <a:t>合理设定目标</a:t>
            </a:r>
            <a:endParaRPr sz="2400" b="1"/>
          </a:p>
          <a:p>
            <a:r>
              <a:rPr lang="en-US" altLang="zh-CN" sz="2400" b="1"/>
              <a:t>5.</a:t>
            </a:r>
            <a:r>
              <a:rPr sz="2400" b="1"/>
              <a:t>碎片化时间复习</a:t>
            </a:r>
            <a:endParaRPr lang="en-US" altLang="zh-CN" sz="2400" b="1"/>
          </a:p>
          <a:p>
            <a:r>
              <a:rPr lang="en-US" altLang="zh-CN" sz="2400" b="1"/>
              <a:t>6.</a:t>
            </a:r>
            <a:r>
              <a:rPr sz="2400" b="1"/>
              <a:t>桌面鼓励语</a:t>
            </a:r>
            <a:endParaRPr sz="2400" b="1"/>
          </a:p>
          <a:p>
            <a:r>
              <a:rPr lang="en-US" altLang="zh-CN" sz="2400" b="1"/>
              <a:t>7.</a:t>
            </a:r>
            <a:r>
              <a:rPr sz="2400" b="1"/>
              <a:t>睡眠让知识提质</a:t>
            </a:r>
            <a:endParaRPr sz="2400" b="1"/>
          </a:p>
          <a:p>
            <a:r>
              <a:rPr lang="en-US" altLang="zh-CN" sz="2400" b="1"/>
              <a:t>8.</a:t>
            </a:r>
            <a:r>
              <a:rPr sz="2400" b="1"/>
              <a:t>运动提神</a:t>
            </a:r>
            <a:endParaRPr sz="2400" b="1"/>
          </a:p>
          <a:p>
            <a:r>
              <a:rPr lang="en-US" altLang="zh-CN" sz="4400" b="1">
                <a:solidFill>
                  <a:schemeClr val="accent4"/>
                </a:solidFill>
              </a:rPr>
              <a:t>9.</a:t>
            </a:r>
            <a:r>
              <a:rPr sz="4400" b="1">
                <a:solidFill>
                  <a:schemeClr val="accent4"/>
                </a:solidFill>
              </a:rPr>
              <a:t>期待成绩跃升时刻！</a:t>
            </a:r>
            <a:endParaRPr sz="4400" b="1">
              <a:solidFill>
                <a:schemeClr val="accent4"/>
              </a:solidFill>
            </a:endParaRPr>
          </a:p>
        </p:txBody>
      </p:sp>
      <p:pic>
        <p:nvPicPr>
          <p:cNvPr id="5" name="内容占位符 4" descr="src=http___dingyue.nosdn.127.net_1NY6IEiPqwXb0iJpNsRUr243t2P9ba4eR==KLZYe=rodZ1533169032407.png&amp;refer=http___dingyue.nosdn.127"/>
          <p:cNvPicPr>
            <a:picLocks noChangeAspect="1"/>
          </p:cNvPicPr>
          <p:nvPr>
            <p:ph sz="half" idx="2"/>
          </p:nvPr>
        </p:nvPicPr>
        <p:blipFill>
          <a:blip r:embed="rId1"/>
          <a:srcRect b="3408"/>
          <a:stretch>
            <a:fillRect/>
          </a:stretch>
        </p:blipFill>
        <p:spPr>
          <a:xfrm>
            <a:off x="6031230" y="1602740"/>
            <a:ext cx="5490845" cy="4103370"/>
          </a:xfrm>
          <a:prstGeom prst="rect">
            <a:avLst/>
          </a:prstGeom>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normAutofit fontScale="90000"/>
          </a:bodyPr>
          <a:p>
            <a:pPr algn="l"/>
            <a:r>
              <a:rPr lang="zh-CN" altLang="en-US" sz="4890">
                <a:solidFill>
                  <a:srgbClr val="FF0000"/>
                </a:solidFill>
              </a:rPr>
              <a:t>版权声明：</a:t>
            </a:r>
            <a:endParaRPr lang="zh-CN" altLang="en-US" sz="4890">
              <a:solidFill>
                <a:srgbClr val="FF0000"/>
              </a:solidFill>
            </a:endParaRPr>
          </a:p>
        </p:txBody>
      </p:sp>
      <p:sp>
        <p:nvSpPr>
          <p:cNvPr id="6" name="文本占位符 5"/>
          <p:cNvSpPr>
            <a:spLocks noGrp="1"/>
          </p:cNvSpPr>
          <p:nvPr>
            <p:ph type="body" idx="4294967295"/>
          </p:nvPr>
        </p:nvSpPr>
        <p:spPr>
          <a:xfrm>
            <a:off x="666750" y="1588135"/>
            <a:ext cx="10361295" cy="4404360"/>
          </a:xfrm>
        </p:spPr>
        <p:txBody>
          <a:bodyPr>
            <a:noAutofit/>
          </a:bodyPr>
          <a:p>
            <a:pPr fontAlgn="auto">
              <a:lnSpc>
                <a:spcPct val="150000"/>
              </a:lnSpc>
            </a:pPr>
            <a:r>
              <a:rPr lang="en-US" altLang="zh-CN" sz="2700" b="1">
                <a:solidFill>
                  <a:schemeClr val="tx1"/>
                </a:solidFill>
              </a:rPr>
              <a:t>1.</a:t>
            </a:r>
            <a:r>
              <a:rPr lang="zh-CN" altLang="en-US" sz="2700" b="1">
                <a:solidFill>
                  <a:schemeClr val="tx1"/>
                </a:solidFill>
              </a:rPr>
              <a:t>本人发表在公众号的原创文章、课件、图片等内容，</a:t>
            </a:r>
            <a:r>
              <a:rPr lang="zh-CN" altLang="en-US" sz="2700" b="1">
                <a:solidFill>
                  <a:schemeClr val="tx1"/>
                </a:solidFill>
                <a:highlight>
                  <a:srgbClr val="FFFF00"/>
                </a:highlight>
              </a:rPr>
              <a:t>禁止其他用户拿来做商业用途，禁止用于公开课和比赛课，</a:t>
            </a:r>
            <a:r>
              <a:rPr lang="zh-CN" altLang="en-US" sz="2700" b="1">
                <a:solidFill>
                  <a:schemeClr val="tx1"/>
                </a:solidFill>
              </a:rPr>
              <a:t>否则将举报维权。</a:t>
            </a:r>
            <a:endParaRPr lang="zh-CN" altLang="en-US" sz="2700" b="1">
              <a:solidFill>
                <a:schemeClr val="tx1"/>
              </a:solidFill>
            </a:endParaRPr>
          </a:p>
          <a:p>
            <a:pPr fontAlgn="auto">
              <a:lnSpc>
                <a:spcPct val="150000"/>
              </a:lnSpc>
            </a:pPr>
            <a:r>
              <a:rPr lang="en-US" altLang="zh-CN" sz="2700" b="1">
                <a:solidFill>
                  <a:schemeClr val="tx1"/>
                </a:solidFill>
              </a:rPr>
              <a:t>2.</a:t>
            </a:r>
            <a:r>
              <a:rPr sz="2700" b="1">
                <a:solidFill>
                  <a:schemeClr val="tx1"/>
                </a:solidFill>
              </a:rPr>
              <a:t>转载本文需经本人同意，引用需注明出处。</a:t>
            </a:r>
            <a:endParaRPr sz="2700" b="1">
              <a:solidFill>
                <a:schemeClr val="tx1"/>
              </a:solidFill>
            </a:endParaRPr>
          </a:p>
          <a:p>
            <a:pPr fontAlgn="auto">
              <a:lnSpc>
                <a:spcPct val="150000"/>
              </a:lnSpc>
            </a:pPr>
            <a:r>
              <a:rPr lang="en-US" sz="2700" b="1">
                <a:solidFill>
                  <a:schemeClr val="tx1"/>
                </a:solidFill>
              </a:rPr>
              <a:t>3.</a:t>
            </a:r>
            <a:r>
              <a:rPr lang="zh-CN" altLang="en-US" sz="2700" b="1">
                <a:solidFill>
                  <a:schemeClr val="tx1"/>
                </a:solidFill>
              </a:rPr>
              <a:t>本节班会图文主要来自网络和《考试脑科学》，如有侵权请联系删除。</a:t>
            </a:r>
            <a:endParaRPr sz="2700" b="1">
              <a:solidFill>
                <a:schemeClr val="tx1"/>
              </a:solidFill>
            </a:endParaRPr>
          </a:p>
          <a:p>
            <a:pPr marL="0" indent="0" fontAlgn="auto">
              <a:lnSpc>
                <a:spcPct val="150000"/>
              </a:lnSpc>
              <a:buNone/>
            </a:pPr>
            <a:endParaRPr lang="zh-CN" altLang="en-US" sz="2700" b="1">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normAutofit fontScale="90000"/>
          </a:bodyPr>
          <a:p>
            <a:r>
              <a:rPr lang="zh-CN" altLang="en-US" sz="3555">
                <a:solidFill>
                  <a:srgbClr val="FF0000"/>
                </a:solidFill>
              </a:rPr>
              <a:t>扫码关注：</a:t>
            </a:r>
            <a:r>
              <a:rPr lang="en-US" altLang="zh-CN" sz="3555">
                <a:solidFill>
                  <a:srgbClr val="0070C0"/>
                </a:solidFill>
              </a:rPr>
              <a:t>“</a:t>
            </a:r>
            <a:r>
              <a:rPr lang="zh-CN" altLang="en-US" sz="3555">
                <a:solidFill>
                  <a:srgbClr val="0070C0"/>
                </a:solidFill>
              </a:rPr>
              <a:t>孙钦强名班主任工作室</a:t>
            </a:r>
            <a:r>
              <a:rPr lang="en-US" altLang="zh-CN" sz="3555">
                <a:solidFill>
                  <a:srgbClr val="0070C0"/>
                </a:solidFill>
              </a:rPr>
              <a:t>”</a:t>
            </a:r>
            <a:r>
              <a:rPr lang="zh-CN" altLang="en-US" sz="3555"/>
              <a:t>公众号</a:t>
            </a:r>
            <a:endParaRPr lang="zh-CN" altLang="en-US" sz="3555"/>
          </a:p>
        </p:txBody>
      </p:sp>
      <p:sp>
        <p:nvSpPr>
          <p:cNvPr id="6" name="内容占位符 5"/>
          <p:cNvSpPr>
            <a:spLocks noGrp="1"/>
          </p:cNvSpPr>
          <p:nvPr>
            <p:ph sz="half" idx="1"/>
          </p:nvPr>
        </p:nvSpPr>
        <p:spPr>
          <a:xfrm>
            <a:off x="838200" y="2251710"/>
            <a:ext cx="6343015" cy="3404235"/>
          </a:xfrm>
        </p:spPr>
        <p:txBody>
          <a:bodyPr>
            <a:normAutofit/>
          </a:bodyPr>
          <a:p>
            <a:r>
              <a:rPr lang="zh-CN" altLang="en-US" sz="4400">
                <a:solidFill>
                  <a:schemeClr val="tx1"/>
                </a:solidFill>
              </a:rPr>
              <a:t>更多内容请扫描关注本人公众号，感谢感恩！</a:t>
            </a:r>
            <a:endParaRPr lang="zh-CN" altLang="en-US" sz="4400">
              <a:solidFill>
                <a:schemeClr val="tx1"/>
              </a:solidFill>
            </a:endParaRPr>
          </a:p>
        </p:txBody>
      </p:sp>
      <p:pic>
        <p:nvPicPr>
          <p:cNvPr id="8" name="内容占位符 7" descr="公众号二维码 (1)"/>
          <p:cNvPicPr>
            <a:picLocks noChangeAspect="1"/>
          </p:cNvPicPr>
          <p:nvPr>
            <p:ph sz="half" idx="2"/>
          </p:nvPr>
        </p:nvPicPr>
        <p:blipFill>
          <a:blip r:embed="rId1"/>
          <a:stretch>
            <a:fillRect/>
          </a:stretch>
        </p:blipFill>
        <p:spPr>
          <a:xfrm>
            <a:off x="7533640" y="2002790"/>
            <a:ext cx="3227070" cy="3227070"/>
          </a:xfrm>
          <a:prstGeom prst="rect">
            <a:avLst/>
          </a:prstGeom>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 name="标题 8"/>
          <p:cNvSpPr>
            <a:spLocks noGrp="1"/>
          </p:cNvSpPr>
          <p:nvPr>
            <p:ph type="title"/>
          </p:nvPr>
        </p:nvSpPr>
        <p:spPr/>
        <p:txBody>
          <a:bodyPr/>
          <a:p>
            <a:r>
              <a:rPr lang="zh-CN" altLang="en-US">
                <a:solidFill>
                  <a:srgbClr val="FF0000"/>
                </a:solidFill>
              </a:rPr>
              <a:t>【进击的大脑】</a:t>
            </a:r>
            <a:endParaRPr lang="zh-CN" altLang="en-US">
              <a:solidFill>
                <a:srgbClr val="FF0000"/>
              </a:solidFill>
            </a:endParaRPr>
          </a:p>
        </p:txBody>
      </p:sp>
      <p:sp>
        <p:nvSpPr>
          <p:cNvPr id="10" name="内容占位符 9"/>
          <p:cNvSpPr>
            <a:spLocks noGrp="1"/>
          </p:cNvSpPr>
          <p:nvPr>
            <p:ph sz="half" idx="1"/>
          </p:nvPr>
        </p:nvSpPr>
        <p:spPr/>
        <p:txBody>
          <a:bodyPr/>
          <a:p>
            <a:r>
              <a:rPr lang="zh-CN" altLang="en-US" sz="2800" b="1">
                <a:solidFill>
                  <a:schemeClr val="tx2">
                    <a:lumMod val="50000"/>
                    <a:lumOff val="50000"/>
                  </a:schemeClr>
                </a:solidFill>
              </a:rPr>
              <a:t>青春期是人脑自我整合、修复与重塑的高峰期</a:t>
            </a:r>
            <a:r>
              <a:rPr lang="zh-CN" altLang="en-US" sz="2800" b="1"/>
              <a:t>，青春期科学的干预和支持可在一定程度上弥补儿童的不足，极大的促进个体的发展。</a:t>
            </a:r>
            <a:endParaRPr lang="zh-CN" altLang="en-US" sz="2800" b="1"/>
          </a:p>
          <a:p>
            <a:r>
              <a:rPr lang="zh-CN" altLang="en-US" sz="2800" b="1"/>
              <a:t>相比成年人，青少年的脑更活跃，可塑性更强，脑发展潜力十足。</a:t>
            </a:r>
            <a:endParaRPr lang="zh-CN" altLang="en-US" sz="2800" b="1"/>
          </a:p>
        </p:txBody>
      </p:sp>
      <p:pic>
        <p:nvPicPr>
          <p:cNvPr id="7" name="图片 6"/>
          <p:cNvPicPr/>
          <p:nvPr userDrawn="1">
            <p:custDataLst>
              <p:tags r:id="rId1"/>
            </p:custDataLst>
          </p:nvPr>
        </p:nvPicPr>
        <p:blipFill>
          <a:blip r:embed="rId2" r:link="rId3" cstate="screen"/>
          <a:stretch>
            <a:fillRect/>
          </a:stretch>
        </p:blipFill>
        <p:spPr>
          <a:xfrm>
            <a:off x="0" y="0"/>
            <a:ext cx="720090" cy="695960"/>
          </a:xfrm>
          <a:prstGeom prst="rect">
            <a:avLst/>
          </a:prstGeom>
        </p:spPr>
      </p:pic>
      <p:pic>
        <p:nvPicPr>
          <p:cNvPr id="2" name="图片 1"/>
          <p:cNvPicPr/>
          <p:nvPr userDrawn="1">
            <p:custDataLst>
              <p:tags r:id="rId4"/>
            </p:custDataLst>
          </p:nvPr>
        </p:nvPicPr>
        <p:blipFill>
          <a:blip r:embed="rId5" r:link="rId6" cstate="screen"/>
          <a:stretch>
            <a:fillRect/>
          </a:stretch>
        </p:blipFill>
        <p:spPr>
          <a:xfrm>
            <a:off x="11471910" y="0"/>
            <a:ext cx="720090" cy="723900"/>
          </a:xfrm>
          <a:prstGeom prst="rect">
            <a:avLst/>
          </a:prstGeom>
        </p:spPr>
      </p:pic>
      <p:pic>
        <p:nvPicPr>
          <p:cNvPr id="4" name="内容占位符 3" descr="src=http___www.022tianjin.cn_uploadfile_2018_0709_20180709112733571.jpg&amp;refer=http___www.022tianjin"/>
          <p:cNvPicPr>
            <a:picLocks noChangeAspect="1"/>
          </p:cNvPicPr>
          <p:nvPr>
            <p:ph sz="half" idx="2"/>
          </p:nvPr>
        </p:nvPicPr>
        <p:blipFill>
          <a:blip r:embed="rId7"/>
          <a:stretch>
            <a:fillRect/>
          </a:stretch>
        </p:blipFill>
        <p:spPr>
          <a:xfrm>
            <a:off x="6436995" y="1456690"/>
            <a:ext cx="5584825" cy="4043680"/>
          </a:xfrm>
          <a:prstGeom prst="rect">
            <a:avLst/>
          </a:prstGeom>
        </p:spPr>
      </p:pic>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9" name="标题 8"/>
          <p:cNvSpPr>
            <a:spLocks noGrp="1"/>
          </p:cNvSpPr>
          <p:nvPr>
            <p:ph type="title"/>
          </p:nvPr>
        </p:nvSpPr>
        <p:spPr/>
        <p:txBody>
          <a:bodyPr>
            <a:noAutofit/>
          </a:bodyPr>
          <a:p>
            <a:r>
              <a:rPr lang="zh-CN" altLang="en-US" sz="4800">
                <a:solidFill>
                  <a:srgbClr val="FF0000"/>
                </a:solidFill>
              </a:rPr>
              <a:t>【互动分享】</a:t>
            </a:r>
            <a:endParaRPr lang="zh-CN" altLang="en-US" sz="4800">
              <a:solidFill>
                <a:srgbClr val="FF0000"/>
              </a:solidFill>
            </a:endParaRPr>
          </a:p>
        </p:txBody>
      </p:sp>
      <p:sp>
        <p:nvSpPr>
          <p:cNvPr id="10" name="内容占位符 9"/>
          <p:cNvSpPr>
            <a:spLocks noGrp="1"/>
          </p:cNvSpPr>
          <p:nvPr>
            <p:ph sz="half" idx="1"/>
          </p:nvPr>
        </p:nvSpPr>
        <p:spPr>
          <a:xfrm>
            <a:off x="608400" y="1834575"/>
            <a:ext cx="5176800" cy="4748400"/>
          </a:xfrm>
        </p:spPr>
        <p:txBody>
          <a:bodyPr/>
          <a:p>
            <a:r>
              <a:rPr lang="zh-CN" altLang="en-US" sz="3600"/>
              <a:t>以某一学科为例，想一想你的知识点是如何记忆和巩固的？</a:t>
            </a:r>
            <a:endParaRPr lang="zh-CN" altLang="en-US" sz="3600"/>
          </a:p>
          <a:p>
            <a:r>
              <a:rPr lang="zh-CN" altLang="en-US" sz="3600"/>
              <a:t>静静的思考</a:t>
            </a:r>
            <a:r>
              <a:rPr lang="en-US" altLang="zh-CN" sz="3600"/>
              <a:t>30</a:t>
            </a:r>
            <a:r>
              <a:rPr lang="zh-CN" altLang="en-US" sz="3600"/>
              <a:t>秒，找</a:t>
            </a:r>
            <a:r>
              <a:rPr lang="en-US" altLang="zh-CN" sz="3600"/>
              <a:t>2-3</a:t>
            </a:r>
            <a:r>
              <a:rPr lang="zh-CN" altLang="en-US" sz="3600"/>
              <a:t>名同学分享。</a:t>
            </a:r>
            <a:endParaRPr lang="zh-CN" altLang="en-US" sz="3600"/>
          </a:p>
          <a:p>
            <a:pPr marL="0" indent="0">
              <a:buNone/>
            </a:pPr>
            <a:endParaRPr lang="en-US" altLang="zh-CN" sz="3600"/>
          </a:p>
        </p:txBody>
      </p:sp>
      <p:pic>
        <p:nvPicPr>
          <p:cNvPr id="12" name="内容占位符 11" descr="src=http___img3.duitang.com_uploads_item_201609_11_20160911215633_PHJxa.thumb.700_0.jpeg&amp;refer=http___img3.duitang"/>
          <p:cNvPicPr>
            <a:picLocks noChangeAspect="1"/>
          </p:cNvPicPr>
          <p:nvPr>
            <p:ph sz="half" idx="2"/>
          </p:nvPr>
        </p:nvPicPr>
        <p:blipFill>
          <a:blip r:embed="rId1"/>
          <a:stretch>
            <a:fillRect/>
          </a:stretch>
        </p:blipFill>
        <p:spPr>
          <a:xfrm>
            <a:off x="6625590" y="1501140"/>
            <a:ext cx="4748530" cy="4748530"/>
          </a:xfrm>
          <a:prstGeom prst="rect">
            <a:avLst/>
          </a:prstGeom>
        </p:spPr>
      </p:pic>
      <p:pic>
        <p:nvPicPr>
          <p:cNvPr id="7" name="图片 6"/>
          <p:cNvPicPr/>
          <p:nvPr userDrawn="1">
            <p:custDataLst>
              <p:tags r:id="rId2"/>
            </p:custDataLst>
          </p:nvPr>
        </p:nvPicPr>
        <p:blipFill>
          <a:blip r:embed="rId3" r:link="rId4" cstate="screen"/>
          <a:stretch>
            <a:fillRect/>
          </a:stretch>
        </p:blipFill>
        <p:spPr>
          <a:xfrm>
            <a:off x="0" y="0"/>
            <a:ext cx="720090" cy="695960"/>
          </a:xfrm>
          <a:prstGeom prst="rect">
            <a:avLst/>
          </a:prstGeom>
        </p:spPr>
      </p:pic>
      <p:pic>
        <p:nvPicPr>
          <p:cNvPr id="2" name="图片 1"/>
          <p:cNvPicPr/>
          <p:nvPr userDrawn="1">
            <p:custDataLst>
              <p:tags r:id="rId5"/>
            </p:custDataLst>
          </p:nvPr>
        </p:nvPicPr>
        <p:blipFill>
          <a:blip r:embed="rId6" r:link="rId7" cstate="screen"/>
          <a:stretch>
            <a:fillRect/>
          </a:stretch>
        </p:blipFill>
        <p:spPr>
          <a:xfrm>
            <a:off x="11471910" y="0"/>
            <a:ext cx="720090" cy="723900"/>
          </a:xfrm>
          <a:prstGeom prst="rect">
            <a:avLst/>
          </a:prstGeom>
        </p:spPr>
      </p:pic>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FF0000"/>
                </a:solidFill>
              </a:rPr>
              <a:t>记忆的秘密</a:t>
            </a:r>
            <a:r>
              <a:rPr lang="en-US" altLang="zh-CN">
                <a:solidFill>
                  <a:srgbClr val="FF0000"/>
                </a:solidFill>
              </a:rPr>
              <a:t>--</a:t>
            </a:r>
            <a:r>
              <a:rPr lang="zh-CN" altLang="en-US">
                <a:solidFill>
                  <a:srgbClr val="FF0000"/>
                </a:solidFill>
              </a:rPr>
              <a:t>长期记忆与短期记忆</a:t>
            </a:r>
            <a:endParaRPr lang="zh-CN" altLang="en-US">
              <a:solidFill>
                <a:srgbClr val="FF0000"/>
              </a:solidFill>
            </a:endParaRPr>
          </a:p>
        </p:txBody>
      </p:sp>
      <p:sp>
        <p:nvSpPr>
          <p:cNvPr id="3" name="内容占位符 2"/>
          <p:cNvSpPr>
            <a:spLocks noGrp="1"/>
          </p:cNvSpPr>
          <p:nvPr>
            <p:ph sz="half" idx="1"/>
          </p:nvPr>
        </p:nvSpPr>
        <p:spPr>
          <a:xfrm>
            <a:off x="608330" y="1501140"/>
            <a:ext cx="6044565" cy="4748530"/>
          </a:xfrm>
        </p:spPr>
        <p:txBody>
          <a:bodyPr>
            <a:noAutofit/>
          </a:bodyPr>
          <a:p>
            <a:r>
              <a:rPr lang="zh-CN" altLang="en-US" sz="2400" b="1"/>
              <a:t>人脑中存在长期记忆和短期记忆，</a:t>
            </a:r>
            <a:r>
              <a:rPr lang="zh-CN" altLang="en-US" sz="2400" b="1">
                <a:highlight>
                  <a:srgbClr val="FFFF00"/>
                </a:highlight>
              </a:rPr>
              <a:t>保存长期记忆的部位叫做大脑皮质，它相当于人脑的硬盘，</a:t>
            </a:r>
            <a:r>
              <a:rPr lang="zh-CN" altLang="en-US" sz="2400" b="1"/>
              <a:t>可以保存我们已经记住的知识，人脑不同于计算机无法通过增加存储器来扩容，因此为了灵活运用有限的存储空间，会根据信息的价值将其分成必要信息和非必要信息。</a:t>
            </a:r>
            <a:r>
              <a:rPr lang="zh-CN" altLang="en-US" sz="2400" b="1">
                <a:highlight>
                  <a:srgbClr val="FFFF00"/>
                </a:highlight>
              </a:rPr>
              <a:t>只有被判定为必要的信息，才会运送到大脑皮质内长期保存。</a:t>
            </a:r>
            <a:endParaRPr lang="zh-CN" altLang="en-US" sz="2400" b="1">
              <a:highlight>
                <a:srgbClr val="FFFF00"/>
              </a:highlight>
            </a:endParaRPr>
          </a:p>
        </p:txBody>
      </p:sp>
      <p:pic>
        <p:nvPicPr>
          <p:cNvPr id="5" name="内容占位符 4" descr="src=http___img.wang1314.net_uploadfile_2016_2016-09-08_1473298309128u_13_uw_417_wh_338_hl_22424_l.jpg&amp;refer=http___img.wang1314"/>
          <p:cNvPicPr>
            <a:picLocks noChangeAspect="1"/>
          </p:cNvPicPr>
          <p:nvPr>
            <p:ph sz="half" idx="2"/>
            <p:custDataLst>
              <p:tags r:id="rId1"/>
            </p:custDataLst>
          </p:nvPr>
        </p:nvPicPr>
        <p:blipFill>
          <a:blip r:embed="rId2"/>
          <a:stretch>
            <a:fillRect/>
          </a:stretch>
        </p:blipFill>
        <p:spPr>
          <a:xfrm>
            <a:off x="6874510" y="1619885"/>
            <a:ext cx="5069840" cy="4109720"/>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370275"/>
            <a:ext cx="10969200" cy="705600"/>
          </a:xfrm>
        </p:spPr>
        <p:txBody>
          <a:bodyPr>
            <a:normAutofit/>
          </a:bodyPr>
          <a:p>
            <a:r>
              <a:rPr lang="zh-CN" altLang="en-US">
                <a:solidFill>
                  <a:srgbClr val="FF0000"/>
                </a:solidFill>
                <a:sym typeface="+mn-ea"/>
              </a:rPr>
              <a:t>记忆的秘密</a:t>
            </a:r>
            <a:r>
              <a:rPr lang="en-US" altLang="zh-CN">
                <a:solidFill>
                  <a:srgbClr val="FF0000"/>
                </a:solidFill>
                <a:sym typeface="+mn-ea"/>
              </a:rPr>
              <a:t>--</a:t>
            </a:r>
            <a:r>
              <a:rPr lang="zh-CN" altLang="en-US">
                <a:solidFill>
                  <a:srgbClr val="FF0000"/>
                </a:solidFill>
                <a:sym typeface="+mn-ea"/>
              </a:rPr>
              <a:t>长期记忆与短期记忆</a:t>
            </a:r>
            <a:endParaRPr lang="zh-CN" altLang="en-US">
              <a:solidFill>
                <a:srgbClr val="FF0000"/>
              </a:solidFill>
              <a:sym typeface="+mn-ea"/>
            </a:endParaRPr>
          </a:p>
        </p:txBody>
      </p:sp>
      <p:sp>
        <p:nvSpPr>
          <p:cNvPr id="3" name="内容占位符 2"/>
          <p:cNvSpPr>
            <a:spLocks noGrp="1"/>
          </p:cNvSpPr>
          <p:nvPr>
            <p:ph sz="half" idx="1"/>
          </p:nvPr>
        </p:nvSpPr>
        <p:spPr>
          <a:xfrm>
            <a:off x="592455" y="1263015"/>
            <a:ext cx="7195820" cy="5222875"/>
          </a:xfrm>
        </p:spPr>
        <p:txBody>
          <a:bodyPr>
            <a:noAutofit/>
          </a:bodyPr>
          <a:p>
            <a:r>
              <a:rPr lang="zh-CN" altLang="en-US" sz="2300" b="1"/>
              <a:t>那么具体判定信息是否必要的关卡检查员又是谁呢？他就是海马体。</a:t>
            </a:r>
            <a:r>
              <a:rPr lang="zh-CN" altLang="en-US" sz="2300" b="1">
                <a:highlight>
                  <a:srgbClr val="FFFF00"/>
                </a:highlight>
              </a:rPr>
              <a:t>只有被海马体判定为必要的信息，才会获得成为长期记忆的资格。</a:t>
            </a:r>
            <a:r>
              <a:rPr lang="zh-CN" altLang="en-US" sz="2300" b="1"/>
              <a:t>海马体的审查标准是该信息对生存而言是否不可或缺？对于考试迫在眉睫的我们，记住英语单词比任何信息都重要，但海马体可不这么认为，只会残酷的裁判为一两个英语单词，记不住不会导致生命危险，所以不予通过，进而不会送你的单词信息从短期记忆复制到长期记忆的许可证。</a:t>
            </a:r>
            <a:r>
              <a:rPr lang="zh-CN" altLang="en-US" sz="2300" b="1">
                <a:highlight>
                  <a:srgbClr val="FFFF00"/>
                </a:highlight>
              </a:rPr>
              <a:t>实际上那些大家在学校里必须记住的知识，基本上都不会被海马体判定为对生存不可或缺的信息</a:t>
            </a:r>
            <a:r>
              <a:rPr lang="zh-CN" altLang="en-US" sz="2300" b="1"/>
              <a:t>。</a:t>
            </a:r>
            <a:endParaRPr lang="zh-CN" altLang="en-US" sz="2300" b="1"/>
          </a:p>
        </p:txBody>
      </p:sp>
      <p:pic>
        <p:nvPicPr>
          <p:cNvPr id="7" name="内容占位符 6" descr="微信图片_20211115224040"/>
          <p:cNvPicPr>
            <a:picLocks noChangeAspect="1"/>
          </p:cNvPicPr>
          <p:nvPr>
            <p:ph sz="half" idx="2"/>
          </p:nvPr>
        </p:nvPicPr>
        <p:blipFill>
          <a:blip r:embed="rId1"/>
          <a:srcRect t="17478" b="13346"/>
          <a:stretch>
            <a:fillRect/>
          </a:stretch>
        </p:blipFill>
        <p:spPr>
          <a:xfrm rot="16200000">
            <a:off x="7027545" y="1737360"/>
            <a:ext cx="5392420" cy="406908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8551545" y="2689543"/>
            <a:ext cx="1524000" cy="15240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r>
              <a:rPr lang="en-US" altLang="zh-CN" sz="7200" spc="200" dirty="0">
                <a:solidFill>
                  <a:schemeClr val="accent1"/>
                </a:solidFill>
                <a:latin typeface="Arial" panose="020B0604020202020204" pitchFamily="34" charset="0"/>
                <a:ea typeface="微软雅黑" panose="020B0503020204020204" pitchFamily="34" charset="-122"/>
              </a:rPr>
              <a:t>02</a:t>
            </a:r>
            <a:endParaRPr lang="en-US" altLang="zh-CN" sz="7200" spc="200" dirty="0">
              <a:solidFill>
                <a:schemeClr val="accent1"/>
              </a:solidFill>
              <a:latin typeface="Arial" panose="020B0604020202020204" pitchFamily="34" charset="0"/>
              <a:ea typeface="微软雅黑" panose="020B0503020204020204" pitchFamily="34" charset="-122"/>
            </a:endParaRPr>
          </a:p>
        </p:txBody>
      </p:sp>
      <p:sp>
        <p:nvSpPr>
          <p:cNvPr id="5" name="标题 4"/>
          <p:cNvSpPr>
            <a:spLocks noGrp="1"/>
          </p:cNvSpPr>
          <p:nvPr>
            <p:ph type="ctrTitle" idx="14"/>
            <p:custDataLst>
              <p:tags r:id="rId2"/>
            </p:custDataLst>
          </p:nvPr>
        </p:nvSpPr>
        <p:spPr/>
        <p:txBody>
          <a:bodyPr/>
          <a:lstStyle/>
          <a:p>
            <a:pPr algn="ctr"/>
            <a:r>
              <a:rPr lang="en-US" altLang="zh-CN"/>
              <a:t>“</a:t>
            </a:r>
            <a:r>
              <a:t>欺骗</a:t>
            </a:r>
            <a:r>
              <a:rPr lang="en-US" altLang="zh-CN"/>
              <a:t>”</a:t>
            </a:r>
            <a:r>
              <a:t>海马体</a:t>
            </a:r>
            <a:endParaRPr lang="en-US" altLang="zh-CN"/>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rgbClr val="FF0000"/>
                </a:solidFill>
              </a:rPr>
              <a:t>如何才能取得海马体的信赖？</a:t>
            </a:r>
            <a:endParaRPr lang="zh-CN" altLang="en-US">
              <a:solidFill>
                <a:srgbClr val="FF0000"/>
              </a:solidFill>
            </a:endParaRPr>
          </a:p>
        </p:txBody>
      </p:sp>
      <p:sp>
        <p:nvSpPr>
          <p:cNvPr id="3" name="内容占位符 2"/>
          <p:cNvSpPr>
            <a:spLocks noGrp="1"/>
          </p:cNvSpPr>
          <p:nvPr>
            <p:ph sz="half" idx="1"/>
          </p:nvPr>
        </p:nvSpPr>
        <p:spPr>
          <a:xfrm>
            <a:off x="608330" y="1501140"/>
            <a:ext cx="6911340" cy="4748530"/>
          </a:xfrm>
        </p:spPr>
        <p:txBody>
          <a:bodyPr>
            <a:noAutofit/>
          </a:bodyPr>
          <a:p>
            <a:r>
              <a:rPr lang="zh-CN" altLang="en-US" sz="2200" b="1"/>
              <a:t>那么要想让尚未演化完全的海马体将学校学到的知识划分为必要信息，我们到底该怎么做呢？</a:t>
            </a:r>
            <a:r>
              <a:rPr lang="zh-CN" altLang="en-US" sz="2200" b="1">
                <a:highlight>
                  <a:srgbClr val="FFFF00"/>
                </a:highlight>
              </a:rPr>
              <a:t>方法只有一个，那就是欺骗海马体。</a:t>
            </a:r>
            <a:endParaRPr lang="zh-CN" altLang="en-US" sz="2200" b="1">
              <a:highlight>
                <a:srgbClr val="FFFF00"/>
              </a:highlight>
            </a:endParaRPr>
          </a:p>
          <a:p>
            <a:r>
              <a:rPr lang="zh-CN" altLang="en-US" sz="2200" b="1"/>
              <a:t>要想让含马体将信息判定为必要信息，</a:t>
            </a:r>
            <a:r>
              <a:rPr lang="zh-CN" altLang="en-US" sz="2200" b="1">
                <a:highlight>
                  <a:srgbClr val="FFFF00"/>
                </a:highlight>
              </a:rPr>
              <a:t>我们要尽可能的倾注全部的热情和诚意，持续不断的将信息传送过去</a:t>
            </a:r>
            <a:r>
              <a:rPr lang="zh-CN" altLang="en-US" sz="2200" b="1"/>
              <a:t>，这样一来，海马体就会产生一种如此锲而不舍的传送来的信息，一定是必要信息的错觉，进而允许信息通过关卡进入大脑皮质，</a:t>
            </a:r>
            <a:r>
              <a:rPr lang="zh-CN" altLang="en-US" sz="2200" b="1">
                <a:highlight>
                  <a:srgbClr val="FFFF00"/>
                </a:highlight>
              </a:rPr>
              <a:t>自古流传一句话，学习就是要反复的训练，从脑科学的角度来看，事实的确如此。</a:t>
            </a:r>
            <a:endParaRPr lang="zh-CN" altLang="en-US" sz="2200" b="1">
              <a:highlight>
                <a:srgbClr val="FFFF00"/>
              </a:highlight>
            </a:endParaRPr>
          </a:p>
        </p:txBody>
      </p:sp>
      <p:pic>
        <p:nvPicPr>
          <p:cNvPr id="7" name="内容占位符 6" descr="src=http___5b0988e595225.cdn.sohucs.com_images_20181119_649613fb2c764011bbe103c1068290b2.jpeg&amp;refer=http___5b0988e595225.cdn.sohucs"/>
          <p:cNvPicPr>
            <a:picLocks noChangeAspect="1"/>
          </p:cNvPicPr>
          <p:nvPr>
            <p:ph sz="half" idx="2"/>
          </p:nvPr>
        </p:nvPicPr>
        <p:blipFill>
          <a:blip r:embed="rId1"/>
          <a:stretch>
            <a:fillRect/>
          </a:stretch>
        </p:blipFill>
        <p:spPr>
          <a:xfrm>
            <a:off x="7759065" y="1766570"/>
            <a:ext cx="4432935" cy="332486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49.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51.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7.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ags/tag158.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5.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166.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67.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74.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175.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76.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3.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184.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85.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195.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96.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96"/>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96"/>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7.xml><?xml version="1.0" encoding="utf-8"?>
<p:tagLst xmlns:p="http://schemas.openxmlformats.org/presentationml/2006/main">
  <p:tag name="KSO_WM_TAG_VERSION" val="1.0"/>
  <p:tag name="KSO_WM_BEAUTIFY_FLAG" val="#wm#"/>
  <p:tag name="KSO_WM_TEMPLATE_CATEGORY" val="custom"/>
  <p:tag name="KSO_WM_TEMPLATE_INDEX" val="20204296"/>
  <p:tag name="KSO_WM_TEMPLATE_SUBCATEGORY" val="0"/>
  <p:tag name="KSO_WM_TEMPLATE_MASTER_TYPE" val="1"/>
  <p:tag name="KSO_WM_TEMPLATE_COLOR_TYPE" val="1"/>
  <p:tag name="KSO_WM_TEMPLATE_MASTER_THUMB_INDEX" val="12"/>
  <p:tag name="KSO_WM_TEMPLATE_THUMBS_INDEX" val="1、4、7、8、9、11、12、15、16、17、18、20、21、22、23、26、31、34、37"/>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8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94.xml><?xml version="1.0" encoding="utf-8"?>
<p:tagLst xmlns:p="http://schemas.openxmlformats.org/presentationml/2006/main">
  <p:tag name="KSO_WM_UNIT_TYPE" val="i"/>
  <p:tag name="KSO_WM_UNIT_SUBTYPE" val="h"/>
  <p:tag name="KSO_WM_SLIDE_BACKGROUND_TYPE" val="frame"/>
  <p:tag name="KSO_WM_UNIT_HIGHLIGHT" val="0"/>
  <p:tag name="KSO_WM_UNIT_COMPATIBLE" val="0"/>
  <p:tag name="KSO_WM_UNIT_DIAGRAM_ISNUMVISUAL" val="0"/>
  <p:tag name="KSO_WM_UNIT_DIAGRAM_ISREFERUNIT" val="0"/>
  <p:tag name="KSO_WM_UNIT_INDEX" val="0"/>
  <p:tag name="KSO_WM_UNIT_ID" val="_13*i*0"/>
  <p:tag name="KSO_WM_UNIT_LAYERLEVEL" val="1"/>
  <p:tag name="KSO_WM_TAG_VERSION" val="1.0"/>
  <p:tag name="KSO_WM_BEAUTIFY_FLAG" val="#wm#"/>
  <p:tag name="KSO_WM_SLIDE_BK_DARK_LIGHT" val="2"/>
  <p:tag name="KSO_WM_UNIT_BK_DARK_LIGHT" val="2"/>
</p:tagLst>
</file>

<file path=ppt/tags/tag295.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96.xml><?xml version="1.0" encoding="utf-8"?>
<p:tagLst xmlns:p="http://schemas.openxmlformats.org/presentationml/2006/main">
  <p:tag name="KSO_WM_SLIDE_BACKGROUND_TYPE" val="frame"/>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K_DARK_LIGHT" val="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02.xml><?xml version="1.0" encoding="utf-8"?>
<p:tagLst xmlns:p="http://schemas.openxmlformats.org/presentationml/2006/main">
  <p:tag name="KSO_WM_UNIT_TYPE" val="i"/>
  <p:tag name="KSO_WM_UNIT_SUBTYPE" val="h"/>
  <p:tag name="KSO_WM_SLIDE_BACKGROUND_TYPE" val="leftRight"/>
  <p:tag name="KSO_WM_UNIT_HIGHLIGHT" val="0"/>
  <p:tag name="KSO_WM_UNIT_COMPATIBLE" val="0"/>
  <p:tag name="KSO_WM_UNIT_DIAGRAM_ISNUMVISUAL" val="0"/>
  <p:tag name="KSO_WM_UNIT_DIAGRAM_ISREFERUNIT" val="0"/>
  <p:tag name="KSO_WM_UNIT_INDEX" val="0"/>
  <p:tag name="KSO_WM_UNIT_ID" val="_14*i*0"/>
  <p:tag name="KSO_WM_UNIT_LAYERLEVEL" val="1"/>
  <p:tag name="KSO_WM_TAG_VERSION" val="1.0"/>
  <p:tag name="KSO_WM_BEAUTIFY_FLAG" val="#wm#"/>
  <p:tag name="KSO_WM_SLIDE_BK_DARK_LIGHT" val="2"/>
  <p:tag name="KSO_WM_UNIT_BK_DARK_LIGHT" val="2"/>
</p:tagLst>
</file>

<file path=ppt/tags/tag303.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TYPE" val="i"/>
  <p:tag name="KSO_WM_UNIT_SUBTYPE" val="h"/>
  <p:tag name="KSO_WM_SLIDE_BACKGROUND_TYPE" val="topBottom"/>
  <p:tag name="KSO_WM_UNIT_HIGHLIGHT" val="0"/>
  <p:tag name="KSO_WM_UNIT_COMPATIBLE" val="0"/>
  <p:tag name="KSO_WM_UNIT_DIAGRAM_ISNUMVISUAL" val="0"/>
  <p:tag name="KSO_WM_UNIT_DIAGRAM_ISREFERUNIT" val="0"/>
  <p:tag name="KSO_WM_UNIT_INDEX" val="0"/>
  <p:tag name="KSO_WM_UNIT_ID" val="_15*i*0"/>
  <p:tag name="KSO_WM_UNIT_LAYERLEVEL" val="1"/>
  <p:tag name="KSO_WM_TAG_VERSION" val="1.0"/>
  <p:tag name="KSO_WM_BEAUTIFY_FLAG" val="#wm#"/>
  <p:tag name="KSO_WM_SLIDE_BK_DARK_LIGHT" val="2"/>
  <p:tag name="KSO_WM_UNIT_BK_DARK_LIGHT" val="2"/>
</p:tagLst>
</file>

<file path=ppt/tags/tag31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12.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19.xml><?xml version="1.0" encoding="utf-8"?>
<p:tagLst xmlns:p="http://schemas.openxmlformats.org/presentationml/2006/main">
  <p:tag name="KSO_WM_UNIT_TYPE" val="i"/>
  <p:tag name="KSO_WM_UNIT_SUBTYPE" val="h"/>
  <p:tag name="KSO_WM_SLIDE_BACKGROUND_TYPE" val="bottomTop"/>
  <p:tag name="KSO_WM_UNIT_HIGHLIGHT" val="0"/>
  <p:tag name="KSO_WM_UNIT_COMPATIBLE" val="0"/>
  <p:tag name="KSO_WM_UNIT_DIAGRAM_ISNUMVISUAL" val="0"/>
  <p:tag name="KSO_WM_UNIT_DIAGRAM_ISREFERUNIT" val="0"/>
  <p:tag name="KSO_WM_UNIT_INDEX" val="0"/>
  <p:tag name="KSO_WM_UNIT_ID" val="_16*i*0"/>
  <p:tag name="KSO_WM_UNIT_LAYERLEVEL" val="1"/>
  <p:tag name="KSO_WM_TAG_VERSION" val="1.0"/>
  <p:tag name="KSO_WM_BEAUTIFY_FLAG" val="#wm#"/>
  <p:tag name="KSO_WM_SLIDE_BK_DARK_LIGHT" val="2"/>
  <p:tag name="KSO_WM_UNIT_BK_DARK_LIGHT" val="2"/>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2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28.xml><?xml version="1.0" encoding="utf-8"?>
<p:tagLst xmlns:p="http://schemas.openxmlformats.org/presentationml/2006/main">
  <p:tag name="KSO_WM_UNIT_TYPE" val="i"/>
  <p:tag name="KSO_WM_UNIT_SUBTYPE" val="h"/>
  <p:tag name="KSO_WM_SLIDE_BACKGROUND_TYPE" val="navigation"/>
  <p:tag name="KSO_WM_UNIT_HIGHLIGHT" val="0"/>
  <p:tag name="KSO_WM_UNIT_COMPATIBLE" val="0"/>
  <p:tag name="KSO_WM_UNIT_DIAGRAM_ISNUMVISUAL" val="0"/>
  <p:tag name="KSO_WM_UNIT_DIAGRAM_ISREFERUNIT" val="0"/>
  <p:tag name="KSO_WM_UNIT_INDEX" val="0"/>
  <p:tag name="KSO_WM_UNIT_ID" val="_17*i*0"/>
  <p:tag name="KSO_WM_UNIT_LAYERLEVEL" val="1"/>
  <p:tag name="KSO_WM_TAG_VERSION" val="1.0"/>
  <p:tag name="KSO_WM_BEAUTIFY_FLAG" val="#wm#"/>
  <p:tag name="KSO_WM_SLIDE_BK_DARK_LIGHT" val="2"/>
  <p:tag name="KSO_WM_UNIT_BK_DARK_LIGHT" val="2"/>
</p:tagLst>
</file>

<file path=ppt/tags/tag329.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39.xml><?xml version="1.0" encoding="utf-8"?>
<p:tagLst xmlns:p="http://schemas.openxmlformats.org/presentationml/2006/main">
  <p:tag name="KSO_WM_UNIT_TYPE" val="i"/>
  <p:tag name="KSO_WM_UNIT_SUBTYPE" val="h"/>
  <p:tag name="KSO_WM_SLIDE_BACKGROUND_TYPE" val="belt"/>
  <p:tag name="KSO_WM_UNIT_HIGHLIGHT" val="0"/>
  <p:tag name="KSO_WM_UNIT_COMPATIBLE" val="0"/>
  <p:tag name="KSO_WM_UNIT_DIAGRAM_ISNUMVISUAL" val="0"/>
  <p:tag name="KSO_WM_UNIT_DIAGRAM_ISREFERUNIT" val="0"/>
  <p:tag name="KSO_WM_UNIT_INDEX" val="0"/>
  <p:tag name="KSO_WM_UNIT_ID" val="_18*i*0"/>
  <p:tag name="KSO_WM_UNIT_LAYERLEVEL" val="1"/>
  <p:tag name="KSO_WM_TAG_VERSION" val="1.0"/>
  <p:tag name="KSO_WM_BEAUTIFY_FLAG" val="#wm#"/>
  <p:tag name="KSO_WM_SLIDE_BK_DARK_LIGHT" val="2"/>
  <p:tag name="KSO_WM_UNIT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1.xml><?xml version="1.0" encoding="utf-8"?>
<p:tagLst xmlns:p="http://schemas.openxmlformats.org/presentationml/2006/main">
  <p:tag name="KSO_WM_SLIDE_BACKGROUND_TYPE" val="belt"/>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96"/>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296"/>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2.xml><?xml version="1.0" encoding="utf-8"?>
<p:tagLst xmlns:p="http://schemas.openxmlformats.org/presentationml/2006/main">
  <p:tag name="KSO_WM_TAG_VERSION" val="1.0"/>
  <p:tag name="KSO_WM_BEAUTIFY_FLAG" val="#wm#"/>
  <p:tag name="KSO_WM_TEMPLATE_CATEGORY" val="custom"/>
  <p:tag name="KSO_WM_TEMPLATE_INDEX" val="20204296"/>
  <p:tag name="KSO_WM_TEMPLATE_SUBCATEGORY" val="0"/>
  <p:tag name="KSO_WM_TEMPLATE_MASTER_TYPE" val="1"/>
  <p:tag name="KSO_WM_TEMPLATE_COLOR_TYPE" val="1"/>
  <p:tag name="KSO_WM_TEMPLATE_MASTER_THUMB_INDEX" val="12"/>
  <p:tag name="KSO_WM_TEMPLATE_THUMBS_INDEX" val="1、4、7、8、9、11、12、15、16、17、18、20、21、22、23、26、31、34、37"/>
</p:tagLst>
</file>

<file path=ppt/tags/tag353.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LAYERLEVEL" val="1_1_1"/>
  <p:tag name="KSO_WM_TAG_VERSION" val="1.0"/>
  <p:tag name="KSO_WM_BEAUTIFY_FLAG" val="#wm#"/>
  <p:tag name="KSO_WM_TEMPLATE_CATEGORY" val="custom"/>
  <p:tag name="KSO_WM_TEMPLATE_INDEX" val="20204296"/>
  <p:tag name="KSO_WM_UNIT_ID" val="custom20204296_4*l_h_i*1_1_1"/>
  <p:tag name="KSO_WM_UNIT_TEXT_FILL_FORE_SCHEMECOLOR_INDEX" val="5"/>
  <p:tag name="KSO_WM_UNIT_TEXT_FILL_TYPE" val="1"/>
  <p:tag name="KSO_WM_UNIT_USESOURCEFORMAT_APPLY" val="1"/>
</p:tagLst>
</file>

<file path=ppt/tags/tag355.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4296"/>
  <p:tag name="KSO_WM_UNIT_ID" val="custom20204296_4*l_h_f*1_1_1"/>
  <p:tag name="KSO_WM_UNIT_TEXT_FILL_FORE_SCHEMECOLOR_INDEX" val="13"/>
  <p:tag name="KSO_WM_UNIT_TEXT_FILL_TYPE" val="1"/>
  <p:tag name="KSO_WM_UNIT_USESOURCEFORMAT_APPLY"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LAYERLEVEL" val="1_1_1"/>
  <p:tag name="KSO_WM_TAG_VERSION" val="1.0"/>
  <p:tag name="KSO_WM_BEAUTIFY_FLAG" val="#wm#"/>
  <p:tag name="KSO_WM_TEMPLATE_CATEGORY" val="custom"/>
  <p:tag name="KSO_WM_TEMPLATE_INDEX" val="20204296"/>
  <p:tag name="KSO_WM_UNIT_ID" val="custom20204296_4*l_h_i*1_2_1"/>
  <p:tag name="KSO_WM_UNIT_TEXT_FILL_FORE_SCHEMECOLOR_INDEX" val="6"/>
  <p:tag name="KSO_WM_UNIT_TEXT_FILL_TYPE" val="1"/>
  <p:tag name="KSO_WM_UNIT_USESOURCEFORMAT_APPLY" val="1"/>
</p:tagLst>
</file>

<file path=ppt/tags/tag357.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4296"/>
  <p:tag name="KSO_WM_UNIT_ID" val="custom20204296_4*l_h_f*1_2_1"/>
  <p:tag name="KSO_WM_UNIT_TEXT_FILL_FORE_SCHEMECOLOR_INDEX" val="13"/>
  <p:tag name="KSO_WM_UNIT_TEXT_FILL_TYPE" val="1"/>
  <p:tag name="KSO_WM_UNIT_USESOURCEFORMAT_APPLY" val="1"/>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LAYERLEVEL" val="1_1_1"/>
  <p:tag name="KSO_WM_TAG_VERSION" val="1.0"/>
  <p:tag name="KSO_WM_BEAUTIFY_FLAG" val="#wm#"/>
  <p:tag name="KSO_WM_TEMPLATE_CATEGORY" val="custom"/>
  <p:tag name="KSO_WM_TEMPLATE_INDEX" val="20204296"/>
  <p:tag name="KSO_WM_UNIT_ID" val="custom20204296_4*l_h_i*1_3_1"/>
  <p:tag name="KSO_WM_UNIT_TEXT_FILL_FORE_SCHEMECOLOR_INDEX" val="5"/>
  <p:tag name="KSO_WM_UNIT_TEXT_FILL_TYPE" val="1"/>
  <p:tag name="KSO_WM_UNIT_USESOURCEFORMAT_APPLY" val="1"/>
</p:tagLst>
</file>

<file path=ppt/tags/tag359.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4296"/>
  <p:tag name="KSO_WM_UNIT_ID" val="custom20204296_4*l_h_f*1_3_1"/>
  <p:tag name="KSO_WM_UNIT_TEXT_FILL_FORE_SCHEMECOLOR_INDEX" val="13"/>
  <p:tag name="KSO_WM_UNIT_TEXT_FILL_TYPE" val="1"/>
  <p:tag name="KSO_WM_UNIT_USESOURCEFORMAT_APPLY"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LAYERLEVEL" val="1_1_1"/>
  <p:tag name="KSO_WM_TAG_VERSION" val="1.0"/>
  <p:tag name="KSO_WM_BEAUTIFY_FLAG" val="#wm#"/>
  <p:tag name="KSO_WM_TEMPLATE_CATEGORY" val="custom"/>
  <p:tag name="KSO_WM_TEMPLATE_INDEX" val="20204296"/>
  <p:tag name="KSO_WM_UNIT_ID" val="custom20204296_4*l_h_i*1_4_1"/>
  <p:tag name="KSO_WM_UNIT_TEXT_FILL_FORE_SCHEMECOLOR_INDEX" val="6"/>
  <p:tag name="KSO_WM_UNIT_TEXT_FILL_TYPE" val="1"/>
  <p:tag name="KSO_WM_UNIT_USESOURCEFORMAT_APPLY" val="1"/>
</p:tagLst>
</file>

<file path=ppt/tags/tag361.xml><?xml version="1.0" encoding="utf-8"?>
<p:tagLst xmlns:p="http://schemas.openxmlformats.org/presentationml/2006/main">
  <p:tag name="KSO_WM_UNIT_ISCONTENTSTITLE" val="0"/>
  <p:tag name="KSO_WM_UNIT_COLOR_SCHEME_SHAPE_ID" val="32"/>
  <p:tag name="KSO_WM_UNIT_COLOR_SCHEME_PARENT_PAGE" val="0_4"/>
  <p:tag name="KSO_WM_UNIT_NOCLEAR" val="0"/>
  <p:tag name="KSO_WM_UNIT_VALUE" val="2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LAYERLEVEL" val="1_1_1"/>
  <p:tag name="KSO_WM_TAG_VERSION" val="1.0"/>
  <p:tag name="KSO_WM_BEAUTIFY_FLAG" val="#wm#"/>
  <p:tag name="KSO_WM_UNIT_PRESET_TEXT" val="单击此处添加标题内容，文字是您思想的提炼"/>
  <p:tag name="KSO_WM_TEMPLATE_CATEGORY" val="custom"/>
  <p:tag name="KSO_WM_TEMPLATE_INDEX" val="20204296"/>
  <p:tag name="KSO_WM_UNIT_ID" val="custom20204296_4*l_h_f*1_4_1"/>
  <p:tag name="KSO_WM_UNIT_TEXT_FILL_FORE_SCHEMECOLOR_INDEX" val="13"/>
  <p:tag name="KSO_WM_UNIT_TEXT_FILL_TYPE" val="1"/>
  <p:tag name="KSO_WM_UNIT_USESOURCEFORMAT_APPLY" val="1"/>
</p:tagLst>
</file>

<file path=ppt/tags/tag362.xml><?xml version="1.0" encoding="utf-8"?>
<p:tagLst xmlns:p="http://schemas.openxmlformats.org/presentationml/2006/main">
  <p:tag name="KSO_WM_UNIT_ISCONTENTSTITLE" val="1"/>
  <p:tag name="KSO_WM_UNIT_NOCLEAR" val="0"/>
  <p:tag name="KSO_WM_UNIT_VALUE" val="3"/>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LAYERLEVEL" val="1"/>
  <p:tag name="KSO_WM_TAG_VERSION" val="1.0"/>
  <p:tag name="KSO_WM_BEAUTIFY_FLAG" val="#wm#"/>
  <p:tag name="KSO_WM_UNIT_PRESET_TEXT" val="目录"/>
  <p:tag name="KSO_WM_TEMPLATE_CATEGORY" val="custom"/>
  <p:tag name="KSO_WM_TEMPLATE_INDEX" val="20204296"/>
  <p:tag name="KSO_WM_UNIT_ID" val="custom20204296_4*a*1"/>
  <p:tag name="KSO_WM_UNIT_TEXT_FILL_FORE_SCHEMECOLOR_INDEX" val="13"/>
  <p:tag name="KSO_WM_UNIT_TEXT_FILL_TYPE" val="1"/>
  <p:tag name="KSO_WM_UNIT_USESOURCEFORMAT_APPLY" val="1"/>
</p:tagLst>
</file>

<file path=ppt/tags/tag363.xml><?xml version="1.0" encoding="utf-8"?>
<p:tagLst xmlns:p="http://schemas.openxmlformats.org/presentationml/2006/main">
  <p:tag name="KSO_WM_TEMPLATE_SUBCATEGORY" val="0"/>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SLIDE_LAYOUT" val="a_l"/>
  <p:tag name="KSO_WM_SLIDE_LAYOUT_CNT" val="1_1"/>
  <p:tag name="KSO_WM_TEMPLATE_MASTER_TYPE" val="1"/>
  <p:tag name="KSO_WM_TEMPLATE_COLOR_TYPE" val="1"/>
  <p:tag name="KSO_WM_TEMPLATE_CATEGORY" val="custom"/>
  <p:tag name="KSO_WM_TEMPLATE_INDEX" val="20204296"/>
  <p:tag name="KSO_WM_SLIDE_ID" val="custom20204296_4"/>
</p:tagLst>
</file>

<file path=ppt/tags/tag36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296"/>
  <p:tag name="KSO_WM_UNIT_ID" val="custom20204296_7*e*1"/>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296"/>
  <p:tag name="KSO_WM_UNIT_ID" val="custom20204296_7*a*1"/>
</p:tagLst>
</file>

<file path=ppt/tags/tag36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296"/>
  <p:tag name="KSO_WM_SLIDE_ID" val="custom20204296_7"/>
</p:tagLst>
</file>

<file path=ppt/tags/tag36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12ce64c-3576-421e-943c-e89088b7cfff}"/>
  <p:tag name="KSO_WM_UNIT_TYPE" val="i"/>
</p:tagLst>
</file>

<file path=ppt/tags/tag36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91e3b0e6-ebdd-4de7-9267-c1914799dcf0}"/>
  <p:tag name="KSO_WM_UNIT_TYPE" val="i"/>
</p:tagLst>
</file>

<file path=ppt/tags/tag369.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12ce64c-3576-421e-943c-e89088b7cfff}"/>
  <p:tag name="KSO_WM_UNIT_TYPE" val="i"/>
</p:tagLst>
</file>

<file path=ppt/tags/tag37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91e3b0e6-ebdd-4de7-9267-c1914799dcf0}"/>
  <p:tag name="KSO_WM_UNIT_TYPE" val="i"/>
</p:tagLst>
</file>

<file path=ppt/tags/tag372.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373.xml><?xml version="1.0" encoding="utf-8"?>
<p:tagLst xmlns:p="http://schemas.openxmlformats.org/presentationml/2006/main">
  <p:tag name="KSO_WM_UNIT_PLACING_PICTURE_USER_VIEWPORT" val="{&quot;height&quot;:5178,&quot;width&quot;:6388}"/>
</p:tagLst>
</file>

<file path=ppt/tags/tag374.xml><?xml version="1.0" encoding="utf-8"?>
<p:tagLst xmlns:p="http://schemas.openxmlformats.org/presentationml/2006/main">
  <p:tag name="KSO_WM_BEAUTIFY_FLAG" val="#wm#"/>
  <p:tag name="KSO_WM_TEMPLATE_CATEGORY" val="custom"/>
  <p:tag name="KSO_WM_TEMPLATE_INDEX" val="20220596"/>
</p:tagLst>
</file>

<file path=ppt/tags/tag375.xml><?xml version="1.0" encoding="utf-8"?>
<p:tagLst xmlns:p="http://schemas.openxmlformats.org/presentationml/2006/main">
  <p:tag name="KSO_WM_BEAUTIFY_FLAG" val="#wm#"/>
  <p:tag name="KSO_WM_TEMPLATE_CATEGORY" val="custom"/>
  <p:tag name="KSO_WM_TEMPLATE_INDEX" val="20220596"/>
</p:tagLst>
</file>

<file path=ppt/tags/tag376.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296"/>
  <p:tag name="KSO_WM_UNIT_ID" val="custom20204296_7*e*1"/>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296"/>
  <p:tag name="KSO_WM_UNIT_ID" val="custom20204296_7*a*1"/>
</p:tagLst>
</file>

<file path=ppt/tags/tag378.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296"/>
  <p:tag name="KSO_WM_SLIDE_ID" val="custom20204296_7"/>
</p:tagLst>
</file>

<file path=ppt/tags/tag379.xml><?xml version="1.0" encoding="utf-8"?>
<p:tagLst xmlns:p="http://schemas.openxmlformats.org/presentationml/2006/main">
  <p:tag name="KSO_WM_BEAUTIFY_FLAG" val="#wm#"/>
  <p:tag name="KSO_WM_TEMPLATE_CATEGORY" val="custom"/>
  <p:tag name="KSO_WM_TEMPLATE_INDEX" val="20220596"/>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12ce64c-3576-421e-943c-e89088b7cfff}"/>
  <p:tag name="KSO_WM_UNIT_TYPE" val="i"/>
</p:tagLst>
</file>

<file path=ppt/tags/tag381.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91e3b0e6-ebdd-4de7-9267-c1914799dcf0}"/>
  <p:tag name="KSO_WM_UNIT_TYPE" val="i"/>
</p:tagLst>
</file>

<file path=ppt/tags/tag382.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383.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12ce64c-3576-421e-943c-e89088b7cfff}"/>
  <p:tag name="KSO_WM_UNIT_TYPE" val="i"/>
</p:tagLst>
</file>

<file path=ppt/tags/tag38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91e3b0e6-ebdd-4de7-9267-c1914799dcf0}"/>
  <p:tag name="KSO_WM_UNIT_TYPE" val="i"/>
</p:tagLst>
</file>

<file path=ppt/tags/tag385.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386.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b12ce64c-3576-421e-943c-e89088b7cfff}"/>
  <p:tag name="KSO_WM_UNIT_TYPE" val="i"/>
</p:tagLst>
</file>

<file path=ppt/tags/tag387.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91e3b0e6-ebdd-4de7-9267-c1914799dcf0}"/>
  <p:tag name="KSO_WM_UNIT_TYPE" val="i"/>
</p:tagLst>
</file>

<file path=ppt/tags/tag388.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38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e39a83d4-9443-4185-9642-0620bbac164a}"/>
  <p:tag name="KSO_WM_UNIT_TYPE" val="i"/>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f37812fb-73b4-4d52-8fa4-a8ff059dfb28}"/>
  <p:tag name="KSO_WM_UNIT_TYPE" val="i"/>
</p:tagLst>
</file>

<file path=ppt/tags/tag391.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392.xml><?xml version="1.0" encoding="utf-8"?>
<p:tagLst xmlns:p="http://schemas.openxmlformats.org/presentationml/2006/main">
  <p:tag name="KSO_WM_BEAUTIFY_FLAG" val="#wm#"/>
  <p:tag name="KSO_WM_TEMPLATE_CATEGORY" val="custom"/>
  <p:tag name="KSO_WM_TEMPLATE_INDEX" val="20220596"/>
</p:tagLst>
</file>

<file path=ppt/tags/tag393.xml><?xml version="1.0" encoding="utf-8"?>
<p:tagLst xmlns:p="http://schemas.openxmlformats.org/presentationml/2006/main">
  <p:tag name="KSO_WM_BEAUTIFY_FLAG" val="#wm#"/>
  <p:tag name="KSO_WM_TEMPLATE_CATEGORY" val="custom"/>
  <p:tag name="KSO_WM_TEMPLATE_INDEX" val="20220596"/>
</p:tagLst>
</file>

<file path=ppt/tags/tag39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296"/>
  <p:tag name="KSO_WM_UNIT_ID" val="custom20204296_7*e*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296"/>
  <p:tag name="KSO_WM_UNIT_ID" val="custom20204296_7*a*1"/>
</p:tagLst>
</file>

<file path=ppt/tags/tag396.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296"/>
  <p:tag name="KSO_WM_SLIDE_ID" val="custom20204296_7"/>
</p:tagLst>
</file>

<file path=ppt/tags/tag397.xml><?xml version="1.0" encoding="utf-8"?>
<p:tagLst xmlns:p="http://schemas.openxmlformats.org/presentationml/2006/main">
  <p:tag name="KSO_WM_BEAUTIFY_FLAG" val="#wm#"/>
  <p:tag name="KSO_WM_TEMPLATE_CATEGORY" val="custom"/>
  <p:tag name="KSO_WM_TEMPLATE_INDEX" val="20220596"/>
</p:tagLst>
</file>

<file path=ppt/tags/tag398.xml><?xml version="1.0" encoding="utf-8"?>
<p:tagLst xmlns:p="http://schemas.openxmlformats.org/presentationml/2006/main">
  <p:tag name="KSO_WM_BEAUTIFY_FLAG" val="#wm#"/>
  <p:tag name="KSO_WM_TEMPLATE_CATEGORY" val="custom"/>
  <p:tag name="KSO_WM_TEMPLATE_INDEX" val="20220596"/>
</p:tagLst>
</file>

<file path=ppt/tags/tag399.xml><?xml version="1.0" encoding="utf-8"?>
<p:tagLst xmlns:p="http://schemas.openxmlformats.org/presentationml/2006/main">
  <p:tag name="KSO_WM_BEAUTIFY_FLAG" val="#wm#"/>
  <p:tag name="KSO_WM_TEMPLATE_CATEGORY" val="custom"/>
  <p:tag name="KSO_WM_TEMPLATE_INDEX" val="2022059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 name="KSO_WM_TEMPLATE_CATEGORY" val="custom"/>
  <p:tag name="KSO_WM_TEMPLATE_INDEX" val="20204296"/>
  <p:tag name="KSO_WM_UNIT_ID" val="custom20204296_7*e*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TEMPLATE_CATEGORY" val="custom"/>
  <p:tag name="KSO_WM_TEMPLATE_INDEX" val="20204296"/>
  <p:tag name="KSO_WM_UNIT_ID" val="custom20204296_7*a*1"/>
</p:tagLst>
</file>

<file path=ppt/tags/tag402.xml><?xml version="1.0" encoding="utf-8"?>
<p:tagLst xmlns:p="http://schemas.openxmlformats.org/presentationml/2006/main">
  <p:tag name="KSO_WM_TEMPLATE_SUBCATEGORY" val="0"/>
  <p:tag name="KSO_WM_SLIDE_ITEM_CNT" val="0"/>
  <p:tag name="KSO_WM_SLIDE_INDEX" val="7"/>
  <p:tag name="KSO_WM_TAG_VERSION" val="1.0"/>
  <p:tag name="KSO_WM_BEAUTIFY_FLAG" val="#wm#"/>
  <p:tag name="KSO_WM_SLIDE_LAYOUT" val="a_b_e"/>
  <p:tag name="KSO_WM_SLIDE_LAYOUT_CNT" val="1_1_1"/>
  <p:tag name="KSO_WM_SLIDE_TYPE" val="sectionTitle"/>
  <p:tag name="KSO_WM_SLIDE_SUBTYPE" val="pureTxt"/>
  <p:tag name="KSO_WM_TEMPLATE_MASTER_TYPE" val="1"/>
  <p:tag name="KSO_WM_TEMPLATE_COLOR_TYPE" val="1"/>
  <p:tag name="KSO_WM_TEMPLATE_CATEGORY" val="custom"/>
  <p:tag name="KSO_WM_TEMPLATE_INDEX" val="20204296"/>
  <p:tag name="KSO_WM_SLIDE_ID" val="custom20204296_7"/>
</p:tagLst>
</file>

<file path=ppt/tags/tag403.xml><?xml version="1.0" encoding="utf-8"?>
<p:tagLst xmlns:p="http://schemas.openxmlformats.org/presentationml/2006/main">
  <p:tag name="KSO_WM_BEAUTIFY_FLAG" val="#wm#"/>
  <p:tag name="KSO_WM_TEMPLATE_CATEGORY" val="custom"/>
  <p:tag name="KSO_WM_TEMPLATE_INDEX" val="20204296"/>
</p:tagLst>
</file>

<file path=ppt/tags/tag404.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2e4b96b7-44b1-46f7-a142-ac0f3d4dc5ac}"/>
  <p:tag name="KSO_WM_UNIT_TYPE" val="i"/>
</p:tagLst>
</file>

<file path=ppt/tags/tag405.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d4eab20-e0cd-4d76-8e55-42a7e6e375a6}"/>
  <p:tag name="KSO_WM_UNIT_TYPE" val="i"/>
</p:tagLst>
</file>

<file path=ppt/tags/tag406.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407.xml><?xml version="1.0" encoding="utf-8"?>
<p:tagLst xmlns:p="http://schemas.openxmlformats.org/presentationml/2006/main">
  <p:tag name="KSO_WM_BEAUTIFY_FLAG" val="#wm#"/>
  <p:tag name="KSO_WM_TEMPLATE_CATEGORY" val="custom"/>
  <p:tag name="KSO_WM_TEMPLATE_INDEX" val="20204296"/>
</p:tagLst>
</file>

<file path=ppt/tags/tag408.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2e4b96b7-44b1-46f7-a142-ac0f3d4dc5ac}"/>
  <p:tag name="KSO_WM_UNIT_TYPE" val="i"/>
</p:tagLst>
</file>

<file path=ppt/tags/tag409.xml><?xml version="1.0" encoding="utf-8"?>
<p:tagLst xmlns:p="http://schemas.openxmlformats.org/presentationml/2006/main">
  <p:tag name="KSO_WM_SLIDE_BACKGROUND_TYPE" val="general"/>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K_DARK_LIGHT" val="2"/>
  <p:tag name="WM_BEAUTIFY_SHAPE_IDENTITY" val="{0d4eab20-e0cd-4d76-8e55-42a7e6e375a6}"/>
  <p:tag name="KSO_WM_UNIT_TYPE" val="i"/>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wm#"/>
  <p:tag name="KSO_WM_TEMPLATE_CATEGORY" val="custom"/>
  <p:tag name="KSO_WM_TEMPLATE_INDEX" val="20220596"/>
  <p:tag name="KSO_WM_SLIDE_BK_DARK_LIGHT" val="2"/>
  <p:tag name="KSO_WM_SLIDE_BACKGROUND_TYPE" val="general"/>
</p:tagLst>
</file>

<file path=ppt/tags/tag411.xml><?xml version="1.0" encoding="utf-8"?>
<p:tagLst xmlns:p="http://schemas.openxmlformats.org/presentationml/2006/main">
  <p:tag name="KSO_WM_BEAUTIFY_FLAG" val="#wm#"/>
  <p:tag name="KSO_WM_TEMPLATE_CATEGORY" val="custom"/>
  <p:tag name="KSO_WM_TEMPLATE_INDEX" val="20204296"/>
</p:tagLst>
</file>

<file path=ppt/tags/tag412.xml><?xml version="1.0" encoding="utf-8"?>
<p:tagLst xmlns:p="http://schemas.openxmlformats.org/presentationml/2006/main">
  <p:tag name="KSO_WM_BEAUTIFY_FLAG" val="#wm#"/>
  <p:tag name="KSO_WM_TEMPLATE_CATEGORY" val="custom"/>
  <p:tag name="KSO_WM_TEMPLATE_INDEX" val="20220596"/>
</p:tagLst>
</file>

<file path=ppt/tags/tag413.xml><?xml version="1.0" encoding="utf-8"?>
<p:tagLst xmlns:p="http://schemas.openxmlformats.org/presentationml/2006/main">
  <p:tag name="KSO_WM_BEAUTIFY_FLAG" val="#wm#"/>
  <p:tag name="KSO_WM_TEMPLATE_CATEGORY" val="custom"/>
  <p:tag name="KSO_WM_TEMPLATE_INDEX" val="20220596"/>
</p:tagLst>
</file>

<file path=ppt/tags/tag414.xml><?xml version="1.0" encoding="utf-8"?>
<p:tagLst xmlns:p="http://schemas.openxmlformats.org/presentationml/2006/main">
  <p:tag name="KSO_WM_BEAUTIFY_FLAG" val="#wm#"/>
  <p:tag name="KSO_WM_TEMPLATE_CATEGORY" val="custom"/>
  <p:tag name="KSO_WM_TEMPLATE_INDEX" val="20220596"/>
</p:tagLst>
</file>

<file path=ppt/tags/tag415.xml><?xml version="1.0" encoding="utf-8"?>
<p:tagLst xmlns:p="http://schemas.openxmlformats.org/presentationml/2006/main">
  <p:tag name="KSO_WM_BEAUTIFY_FLAG" val="#wm#"/>
  <p:tag name="KSO_WM_TEMPLATE_CATEGORY" val="custom"/>
  <p:tag name="KSO_WM_TEMPLATE_INDEX" val="20220596"/>
</p:tagLst>
</file>

<file path=ppt/tags/tag416.xml><?xml version="1.0" encoding="utf-8"?>
<p:tagLst xmlns:p="http://schemas.openxmlformats.org/presentationml/2006/main">
  <p:tag name="KSO_WM_BEAUTIFY_FLAG" val="#wm#"/>
  <p:tag name="KSO_WM_TEMPLATE_CATEGORY" val="custom"/>
  <p:tag name="KSO_WM_TEMPLATE_INDEX" val="20220596"/>
</p:tagLst>
</file>

<file path=ppt/tags/tag417.xml><?xml version="1.0" encoding="utf-8"?>
<p:tagLst xmlns:p="http://schemas.openxmlformats.org/presentationml/2006/main">
  <p:tag name="KSO_WM_BEAUTIFY_FLAG" val="#wm#"/>
  <p:tag name="KSO_WM_TEMPLATE_CATEGORY" val="custom"/>
  <p:tag name="KSO_WM_TEMPLATE_INDEX" val="20220596"/>
</p:tagLst>
</file>

<file path=ppt/tags/tag418.xml><?xml version="1.0" encoding="utf-8"?>
<p:tagLst xmlns:p="http://schemas.openxmlformats.org/presentationml/2006/main">
  <p:tag name="KSO_WM_BEAUTIFY_FLAG" val="#wm#"/>
  <p:tag name="KSO_WM_TEMPLATE_CATEGORY" val="custom"/>
  <p:tag name="KSO_WM_TEMPLATE_INDEX" val="20202588"/>
</p:tagLst>
</file>

<file path=ppt/tags/tag419.xml><?xml version="1.0" encoding="utf-8"?>
<p:tagLst xmlns:p="http://schemas.openxmlformats.org/presentationml/2006/main">
  <p:tag name="KSO_WM_BEAUTIFY_FLAG" val="#wm#"/>
  <p:tag name="KSO_WM_TEMPLATE_CATEGORY" val="custom"/>
  <p:tag name="KSO_WM_TEMPLATE_INDEX" val="20202588"/>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COMMONDATA" val="eyJoZGlkIjoiYjg1NTE3Yjg1Njg5Mzg5MGFlZjE0ZmY3MjM5MDI4YzIifQ=="/>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y"/>
  <p:tag name="KSO_WM_UNIT_INDEX" val="1"/>
  <p:tag name="KSO_WM_UNIT_ID" val="_1*y*1"/>
  <p:tag name="KSO_WM_SLIDE_BACKGROUND_MASK_FLAG"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i*1"/>
  <p:tag name="KSO_WM_UNIT_LAYERLEVEL" val="1"/>
  <p:tag name="KSO_WM_TAG_VERSION" val="1.0"/>
  <p:tag name="KSO_WM_BEAUTIFY_FLAG" val="#wm#"/>
  <p:tag name="KSO_WM_UNIT_TYPE" val="i"/>
  <p:tag name="KSO_WM_UNIT_INDEX"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WPS主题色">
      <a:dk1>
        <a:srgbClr val="000000"/>
      </a:dk1>
      <a:lt1>
        <a:srgbClr val="FFFFFF"/>
      </a:lt1>
      <a:dk2>
        <a:srgbClr val="E9EFF0"/>
      </a:dk2>
      <a:lt2>
        <a:srgbClr val="FBFCFC"/>
      </a:lt2>
      <a:accent1>
        <a:srgbClr val="22B1C2"/>
      </a:accent1>
      <a:accent2>
        <a:srgbClr val="1298E9"/>
      </a:accent2>
      <a:accent3>
        <a:srgbClr val="207AFE"/>
      </a:accent3>
      <a:accent4>
        <a:srgbClr val="4F59EB"/>
      </a:accent4>
      <a:accent5>
        <a:srgbClr val="8F39AE"/>
      </a:accent5>
      <a:accent6>
        <a:srgbClr val="C1216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WPS主题色">
      <a:dk1>
        <a:srgbClr val="000000"/>
      </a:dk1>
      <a:lt1>
        <a:srgbClr val="FFFFFF"/>
      </a:lt1>
      <a:dk2>
        <a:srgbClr val="E9EFF0"/>
      </a:dk2>
      <a:lt2>
        <a:srgbClr val="FBFCFC"/>
      </a:lt2>
      <a:accent1>
        <a:srgbClr val="22B1C2"/>
      </a:accent1>
      <a:accent2>
        <a:srgbClr val="1298E9"/>
      </a:accent2>
      <a:accent3>
        <a:srgbClr val="207AFE"/>
      </a:accent3>
      <a:accent4>
        <a:srgbClr val="4F59EB"/>
      </a:accent4>
      <a:accent5>
        <a:srgbClr val="8F39AE"/>
      </a:accent5>
      <a:accent6>
        <a:srgbClr val="C1216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3646</Words>
  <Application>WPS 演示</Application>
  <PresentationFormat>宽屏</PresentationFormat>
  <Paragraphs>198</Paragraphs>
  <Slides>33</Slides>
  <Notes>4</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33</vt:i4>
      </vt:variant>
    </vt:vector>
  </HeadingPairs>
  <TitlesOfParts>
    <vt:vector size="45" baseType="lpstr">
      <vt:lpstr>Arial</vt:lpstr>
      <vt:lpstr>宋体</vt:lpstr>
      <vt:lpstr>Wingdings</vt:lpstr>
      <vt:lpstr>微软雅黑</vt:lpstr>
      <vt:lpstr>Wingdings</vt:lpstr>
      <vt:lpstr>汉仪旗黑-85S</vt:lpstr>
      <vt:lpstr>黑体</vt:lpstr>
      <vt:lpstr>Arial Unicode MS</vt:lpstr>
      <vt:lpstr>Calibri</vt:lpstr>
      <vt:lpstr>Office 主题​​</vt:lpstr>
      <vt:lpstr>1_Office 主题​​</vt:lpstr>
      <vt:lpstr>2_Office 主题​​</vt:lpstr>
      <vt:lpstr>加油吧，海马体！ 学习方法大揭秘！</vt:lpstr>
      <vt:lpstr>PowerPoint 演示文稿</vt:lpstr>
      <vt:lpstr>记忆的秘密</vt:lpstr>
      <vt:lpstr>【进击的大脑】</vt:lpstr>
      <vt:lpstr>【互动分享】</vt:lpstr>
      <vt:lpstr>记忆的秘密--长期记忆与短期记忆</vt:lpstr>
      <vt:lpstr>记忆的秘密--长期记忆与短期记忆</vt:lpstr>
      <vt:lpstr>“欺骗”海马体</vt:lpstr>
      <vt:lpstr>如何才能取得海马体的信赖？</vt:lpstr>
      <vt:lpstr>如何才能取得海马体的信赖？ </vt:lpstr>
      <vt:lpstr>遗忘曲线</vt:lpstr>
      <vt:lpstr>【互动分享】</vt:lpstr>
      <vt:lpstr>高效复习的秘密--科学的复习节奏</vt:lpstr>
      <vt:lpstr>2.复习同样的内容才有效果</vt:lpstr>
      <vt:lpstr>3.人脑更重视输出，而不是输入。</vt:lpstr>
      <vt:lpstr>狮子记忆法</vt:lpstr>
      <vt:lpstr>狮子记忆法：饥饿、走动和寒冷。</vt:lpstr>
      <vt:lpstr>狮子记忆法：饥饿、走动和寒冷。</vt:lpstr>
      <vt:lpstr>小结：能有效利用全天时间的学习方案</vt:lpstr>
      <vt:lpstr>高效学习小技巧</vt:lpstr>
      <vt:lpstr>【学生互动】</vt:lpstr>
      <vt:lpstr>1.组块化学习--将信息分类整理</vt:lpstr>
      <vt:lpstr>【学生互动】</vt:lpstr>
      <vt:lpstr>2.合理设定短期目标</vt:lpstr>
      <vt:lpstr>【学生互动】</vt:lpstr>
      <vt:lpstr>3.充分利用碎片化时间复习</vt:lpstr>
      <vt:lpstr>4.在桌面上贴上鼓励语</vt:lpstr>
      <vt:lpstr>5.睡眠让大脑休息，让知识提质</vt:lpstr>
      <vt:lpstr>6.运动可以让大脑快速放松</vt:lpstr>
      <vt:lpstr>学习的终极秘密--成绩会在某个时间跃升</vt:lpstr>
      <vt:lpstr>小结：学习方法敲重点</vt:lpstr>
      <vt:lpstr>版权声明：</vt:lpstr>
      <vt:lpstr>扫码关注：“孙钦强名班主任工作室”公众号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昆明湖</cp:lastModifiedBy>
  <cp:revision>233</cp:revision>
  <dcterms:created xsi:type="dcterms:W3CDTF">2019-06-19T02:08:00Z</dcterms:created>
  <dcterms:modified xsi:type="dcterms:W3CDTF">2022-10-11T03:53:56Z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ICV">
    <vt:lpwstr>8631F23ACC504F8B8E73C516C943B32A</vt:lpwstr>
  </property>
</Properties>
</file>