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84" r:id="rId10"/>
    <p:sldId id="290" r:id="rId11"/>
    <p:sldId id="291" r:id="rId12"/>
    <p:sldId id="292" r:id="rId13"/>
    <p:sldId id="289" r:id="rId14"/>
    <p:sldId id="271" r:id="rId15"/>
    <p:sldId id="269" r:id="rId16"/>
    <p:sldId id="262" r:id="rId17"/>
    <p:sldId id="263" r:id="rId19"/>
    <p:sldId id="266" r:id="rId20"/>
    <p:sldId id="265" r:id="rId21"/>
    <p:sldId id="303" r:id="rId22"/>
    <p:sldId id="267" r:id="rId23"/>
    <p:sldId id="268" r:id="rId24"/>
    <p:sldId id="306" r:id="rId25"/>
    <p:sldId id="30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魏耀辉" initials="魏耀辉" lastIdx="6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4472C4"/>
    <a:srgbClr val="FFC000"/>
    <a:srgbClr val="00B0F0"/>
    <a:srgbClr val="CACACA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90" autoAdjust="0"/>
  </p:normalViewPr>
  <p:slideViewPr>
    <p:cSldViewPr snapToGrid="0">
      <p:cViewPr varScale="1">
        <p:scale>
          <a:sx n="56" d="100"/>
          <a:sy n="56" d="100"/>
        </p:scale>
        <p:origin x="10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486B-4F6B-411A-A03E-BA7A1FAD7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EB2AA-2B1B-4B22-B617-5A523AB4F5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EB2AA-2B1B-4B22-B617-5A523AB4F5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EB2AA-2B1B-4B22-B617-5A523AB4F5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阿尔法男”指的是那些位于社会顶层的男性。他们通常可以利用自己的生理优势和强大的控制欲获得更多的资源。“阿尔法男”也常常被称为“真男人”。而相反的，“贝塔男”则指的是那些软弱、顺从和地位较低的男性，他们一般位于社会底层。在感情上，他们的选择也很有限，通常只有那些想要稳定下来找个“老实人”嫁了的女性才会选择“贝塔男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EB2AA-2B1B-4B22-B617-5A523AB4F5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6E829-CCD6-435B-8967-AA7B91F654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F17AC-D8C0-4391-BDB5-A5B3044CCF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tags" Target="../tags/tag2.xml"/><Relationship Id="rId2" Type="http://schemas.microsoft.com/office/2007/relationships/media" Target="file:///C:\Users\Administrator\Desktop\&#26657;&#22253;&#27450;&#20940;&#35838;&#20214;&#21450;&#35270;&#39057;\&#35270;&#39057;1&#65306;&#22914;&#20309;&#24212;&#23545;&#35328;&#35821;&#38712;&#20940;.mp4" TargetMode="External"/><Relationship Id="rId1" Type="http://schemas.openxmlformats.org/officeDocument/2006/relationships/video" Target="file:///C:\Users\Administrator\Desktop\&#26657;&#22253;&#27450;&#20940;&#35838;&#20214;&#21450;&#35270;&#39057;\&#35270;&#39057;1&#65306;&#22914;&#20309;&#24212;&#23545;&#35328;&#35821;&#38712;&#20940;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tags" Target="../tags/tag3.xml"/><Relationship Id="rId2" Type="http://schemas.microsoft.com/office/2007/relationships/media" Target="file:///C:\Users\Administrator\Desktop\&#26657;&#22253;&#27450;&#20940;&#35838;&#20214;&#21450;&#35270;&#39057;\&#35270;&#39057;2&#65306;&#36831;&#21040;&#20102;&#19977;&#21313;&#19977;&#24180;&#30340;&#36947;&#27465;.mp4" TargetMode="External"/><Relationship Id="rId1" Type="http://schemas.openxmlformats.org/officeDocument/2006/relationships/video" Target="file:///C:\Users\Administrator\Desktop\&#26657;&#22253;&#27450;&#20940;&#35838;&#20214;&#21450;&#35270;&#39057;\&#35270;&#39057;2&#65306;&#36831;&#21040;&#20102;&#19977;&#21313;&#19977;&#24180;&#30340;&#36947;&#27465;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809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46655" y="2037715"/>
            <a:ext cx="79006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拒绝欺凌，从我做起</a:t>
            </a:r>
            <a:r>
              <a:rPr lang="zh-CN" altLang="en-US" sz="66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！</a:t>
            </a:r>
            <a:endParaRPr lang="zh-CN" altLang="en-US" sz="6600" b="1" dirty="0">
              <a:solidFill>
                <a:srgbClr val="7030A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407035"/>
            <a:ext cx="10515600" cy="1325563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常见的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种欺凌行为之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网络欺凌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/>
          <a:p>
            <a:pPr algn="l" fontAlgn="auto">
              <a:lnSpc>
                <a:spcPct val="150000"/>
              </a:lnSpc>
            </a:pP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在社交媒体上，通过文字、声音、图片、视频等形式，攻击、侮辱受害者，或者散布关于受害者的谣言，或者公布受害者的隐私。</a:t>
            </a:r>
            <a:endParaRPr lang="zh-CN" altLang="en-US"/>
          </a:p>
        </p:txBody>
      </p:sp>
      <p:pic>
        <p:nvPicPr>
          <p:cNvPr id="3" name="内容占位符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67145" y="2131695"/>
            <a:ext cx="476250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407035"/>
            <a:ext cx="10515600" cy="1325563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常见的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种欺凌行为之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性欺凌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未经对方允许或在威胁、恐吓下搂抱、亲吻、触摸对方；进行性器官接触或侵犯；逼迫或威胁对方脱衣服、做出性行为、为</a:t>
            </a:r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ta</a:t>
            </a: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人提供性服务等行为。</a:t>
            </a:r>
            <a:endParaRPr lang="zh-CN" altLang="en-US"/>
          </a:p>
        </p:txBody>
      </p:sp>
      <p:pic>
        <p:nvPicPr>
          <p:cNvPr id="8" name="内容占位符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31940" y="2148205"/>
            <a:ext cx="4388485" cy="34232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560841" y="397688"/>
            <a:ext cx="1848809" cy="1800000"/>
            <a:chOff x="3929019" y="1285903"/>
            <a:chExt cx="1848809" cy="1800000"/>
          </a:xfrm>
        </p:grpSpPr>
        <p:sp>
          <p:nvSpPr>
            <p:cNvPr id="9" name="íṥľiḍê"/>
            <p:cNvSpPr/>
            <p:nvPr/>
          </p:nvSpPr>
          <p:spPr>
            <a:xfrm>
              <a:off x="4034735" y="1411457"/>
              <a:ext cx="1637377" cy="1512000"/>
            </a:xfrm>
            <a:prstGeom prst="roundRect">
              <a:avLst>
                <a:gd name="adj" fmla="val 663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</a:rPr>
                <a:t>肢体</a:t>
              </a:r>
              <a:endParaRPr lang="zh-CN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íṡ1ïdé"/>
            <p:cNvSpPr/>
            <p:nvPr/>
          </p:nvSpPr>
          <p:spPr>
            <a:xfrm>
              <a:off x="3929019" y="1285903"/>
              <a:ext cx="1848809" cy="1800000"/>
            </a:xfrm>
            <a:prstGeom prst="roundRect">
              <a:avLst>
                <a:gd name="adj" fmla="val 6631"/>
              </a:avLst>
            </a:prstGeom>
            <a:noFill/>
            <a:ln w="12700" cap="flat" cmpd="sng" algn="ctr">
              <a:solidFill>
                <a:schemeClr val="accent1">
                  <a:lumMod val="100000"/>
                </a:schemeClr>
              </a:solidFill>
              <a:prstDash val="dash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970506" y="420784"/>
            <a:ext cx="1848809" cy="1800000"/>
            <a:chOff x="6309461" y="1285903"/>
            <a:chExt cx="1848809" cy="1800000"/>
          </a:xfrm>
        </p:grpSpPr>
        <p:sp>
          <p:nvSpPr>
            <p:cNvPr id="11" name="îṥḻïḋê"/>
            <p:cNvSpPr/>
            <p:nvPr/>
          </p:nvSpPr>
          <p:spPr>
            <a:xfrm>
              <a:off x="6415176" y="1411457"/>
              <a:ext cx="1637377" cy="1512000"/>
            </a:xfrm>
            <a:prstGeom prst="roundRect">
              <a:avLst>
                <a:gd name="adj" fmla="val 6631"/>
              </a:avLst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</a:rPr>
                <a:t>言语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ïŝļíḋê"/>
            <p:cNvSpPr/>
            <p:nvPr/>
          </p:nvSpPr>
          <p:spPr>
            <a:xfrm>
              <a:off x="6309461" y="1285903"/>
              <a:ext cx="1848809" cy="1800000"/>
            </a:xfrm>
            <a:prstGeom prst="roundRect">
              <a:avLst>
                <a:gd name="adj" fmla="val 6631"/>
              </a:avLst>
            </a:prstGeom>
            <a:noFill/>
            <a:ln w="12700" cap="flat" cmpd="sng" algn="ctr">
              <a:solidFill>
                <a:schemeClr val="accent2">
                  <a:lumMod val="100000"/>
                </a:schemeClr>
              </a:solidFill>
              <a:prstDash val="dash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357548" y="3066919"/>
            <a:ext cx="1848809" cy="1800000"/>
            <a:chOff x="3929019" y="3820901"/>
            <a:chExt cx="1848809" cy="1800000"/>
          </a:xfrm>
        </p:grpSpPr>
        <p:sp>
          <p:nvSpPr>
            <p:cNvPr id="13" name="ísľïḑé"/>
            <p:cNvSpPr/>
            <p:nvPr/>
          </p:nvSpPr>
          <p:spPr>
            <a:xfrm>
              <a:off x="4034735" y="3946455"/>
              <a:ext cx="1637377" cy="1512000"/>
            </a:xfrm>
            <a:prstGeom prst="roundRect">
              <a:avLst>
                <a:gd name="adj" fmla="val 6631"/>
              </a:avLst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</a:rPr>
                <a:t>关系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íśḷiḋe"/>
            <p:cNvSpPr/>
            <p:nvPr/>
          </p:nvSpPr>
          <p:spPr>
            <a:xfrm>
              <a:off x="3929019" y="3820901"/>
              <a:ext cx="1848809" cy="1800000"/>
            </a:xfrm>
            <a:prstGeom prst="roundRect">
              <a:avLst>
                <a:gd name="adj" fmla="val 6631"/>
              </a:avLst>
            </a:prstGeom>
            <a:noFill/>
            <a:ln w="12700" cap="flat" cmpd="sng" algn="ctr">
              <a:solidFill>
                <a:schemeClr val="accent3">
                  <a:lumMod val="100000"/>
                </a:schemeClr>
              </a:solidFill>
              <a:prstDash val="dash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138540" y="3048473"/>
            <a:ext cx="1848809" cy="1800000"/>
            <a:chOff x="6309461" y="3820901"/>
            <a:chExt cx="1848809" cy="1800000"/>
          </a:xfrm>
        </p:grpSpPr>
        <p:sp>
          <p:nvSpPr>
            <p:cNvPr id="15" name="iṡḷîḋê"/>
            <p:cNvSpPr/>
            <p:nvPr/>
          </p:nvSpPr>
          <p:spPr>
            <a:xfrm>
              <a:off x="6415176" y="3946455"/>
              <a:ext cx="1637377" cy="1512000"/>
            </a:xfrm>
            <a:prstGeom prst="roundRect">
              <a:avLst>
                <a:gd name="adj" fmla="val 6631"/>
              </a:avLst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</a:rPr>
                <a:t>性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îṡľiḍê"/>
            <p:cNvSpPr/>
            <p:nvPr/>
          </p:nvSpPr>
          <p:spPr>
            <a:xfrm>
              <a:off x="6309461" y="3820901"/>
              <a:ext cx="1848809" cy="1800000"/>
            </a:xfrm>
            <a:prstGeom prst="roundRect">
              <a:avLst>
                <a:gd name="adj" fmla="val 6631"/>
              </a:avLst>
            </a:prstGeom>
            <a:noFill/>
            <a:ln w="12700" cap="flat" cmpd="sng" algn="ctr">
              <a:solidFill>
                <a:schemeClr val="accent4">
                  <a:lumMod val="100000"/>
                </a:schemeClr>
              </a:solidFill>
              <a:prstDash val="dash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5" name="íSlîḓè"/>
          <p:cNvSpPr/>
          <p:nvPr/>
        </p:nvSpPr>
        <p:spPr>
          <a:xfrm>
            <a:off x="8552848" y="813851"/>
            <a:ext cx="3198495" cy="1629410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/>
          <a:p>
            <a:pPr algn="r">
              <a:lnSpc>
                <a:spcPct val="120000"/>
              </a:lnSpc>
            </a:pPr>
            <a:endParaRPr lang="zh-CN" altLang="en-US" sz="1050">
              <a:solidFill>
                <a:sysClr val="windowText" lastClr="000000"/>
              </a:solidFill>
            </a:endParaRPr>
          </a:p>
        </p:txBody>
      </p:sp>
      <p:sp>
        <p:nvSpPr>
          <p:cNvPr id="6" name="ïṥlïḑê"/>
          <p:cNvSpPr/>
          <p:nvPr/>
        </p:nvSpPr>
        <p:spPr>
          <a:xfrm>
            <a:off x="9178078" y="2894977"/>
            <a:ext cx="2831053" cy="2070100"/>
          </a:xfrm>
          <a:prstGeom prst="wedgeRectCallout">
            <a:avLst>
              <a:gd name="adj1" fmla="val -60310"/>
              <a:gd name="adj2" fmla="val -17991"/>
            </a:avLst>
          </a:prstGeom>
          <a:ln>
            <a:solidFill>
              <a:srgbClr val="FFC000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未经对方允许或在威胁、恐吓下搂抱、亲吻、触摸对方；进行性器官接触或侵犯；逼迫或威胁对方脱衣服、做出性行为、为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ta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人提供性服务等行为。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í$ḷîḓè"/>
          <p:cNvSpPr/>
          <p:nvPr/>
        </p:nvSpPr>
        <p:spPr>
          <a:xfrm>
            <a:off x="8987349" y="397688"/>
            <a:ext cx="2940491" cy="1800000"/>
          </a:xfrm>
          <a:prstGeom prst="wedgeRectCallout">
            <a:avLst>
              <a:gd name="adj1" fmla="val -59298"/>
              <a:gd name="adj2" fmla="val -18216"/>
            </a:avLst>
          </a:prstGeom>
          <a:ln>
            <a:solidFill>
              <a:srgbClr val="ED7D31"/>
            </a:solidFill>
          </a:ln>
        </p:spPr>
        <p:txBody>
          <a:bodyPr wrap="square" lIns="0" tIns="0" rIns="0" bIns="0" anchor="ctr"/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粗鄙的语言侮辱受害者、故意编造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传播对受害者不利的谣言、画侮辱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猥亵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负面的图案、书写脏话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侮辱性文字，诋毁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中伤他人。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îṣḷíḋê"/>
          <p:cNvSpPr/>
          <p:nvPr/>
        </p:nvSpPr>
        <p:spPr>
          <a:xfrm>
            <a:off x="152550" y="3268911"/>
            <a:ext cx="3152140" cy="1780539"/>
          </a:xfrm>
          <a:prstGeom prst="wedgeRectCallout">
            <a:avLst>
              <a:gd name="adj1" fmla="val 54268"/>
              <a:gd name="adj2" fmla="val -17957"/>
            </a:avLst>
          </a:prstGeom>
          <a:ln>
            <a:solidFill>
              <a:srgbClr val="A5A5A5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以羞辱他人或取乐为目的，故意排斥、孤立受害者，不让其加入某一群体或组织，或者阻止他人与受害者交往，或者在分组活动时拒绝与受害者同组。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033" y="600798"/>
            <a:ext cx="3409950" cy="1938019"/>
          </a:xfrm>
          <a:prstGeom prst="wedgeRectCallout">
            <a:avLst>
              <a:gd name="adj1" fmla="val 54549"/>
              <a:gd name="adj2" fmla="val -17685"/>
            </a:avLst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对受害者进行身体攻击、物品攻击、勒索财物、威胁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强迫去做有损其人格尊严的事情、威胁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强迫其为加害者提供劳动等。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248000" y="2035242"/>
            <a:ext cx="1848809" cy="1800000"/>
            <a:chOff x="9377781" y="765671"/>
            <a:chExt cx="1848809" cy="1800000"/>
          </a:xfrm>
        </p:grpSpPr>
        <p:sp>
          <p:nvSpPr>
            <p:cNvPr id="19" name="ïŝļíḋê"/>
            <p:cNvSpPr/>
            <p:nvPr/>
          </p:nvSpPr>
          <p:spPr>
            <a:xfrm>
              <a:off x="9377781" y="765671"/>
              <a:ext cx="1848809" cy="1800000"/>
            </a:xfrm>
            <a:prstGeom prst="roundRect">
              <a:avLst>
                <a:gd name="adj" fmla="val 6631"/>
              </a:avLst>
            </a:prstGeom>
            <a:noFill/>
            <a:ln w="12700" cap="flat" cmpd="sng" algn="ctr">
              <a:solidFill>
                <a:schemeClr val="accent2">
                  <a:lumMod val="100000"/>
                </a:schemeClr>
              </a:solidFill>
              <a:prstDash val="dash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20" name="îṥḻïḋê"/>
            <p:cNvSpPr/>
            <p:nvPr/>
          </p:nvSpPr>
          <p:spPr>
            <a:xfrm>
              <a:off x="9483496" y="891225"/>
              <a:ext cx="1637377" cy="1512000"/>
            </a:xfrm>
            <a:prstGeom prst="roundRect">
              <a:avLst>
                <a:gd name="adj" fmla="val 6631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</a:rPr>
                <a:t>网络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ïṥlïḑê"/>
          <p:cNvSpPr/>
          <p:nvPr/>
        </p:nvSpPr>
        <p:spPr>
          <a:xfrm>
            <a:off x="5100955" y="4147820"/>
            <a:ext cx="2431415" cy="2287905"/>
          </a:xfrm>
          <a:prstGeom prst="wedgeRectCallout">
            <a:avLst>
              <a:gd name="adj1" fmla="val -3667"/>
              <a:gd name="adj2" fmla="val -71184"/>
            </a:avLst>
          </a:prstGeom>
          <a:ln>
            <a:solidFill>
              <a:srgbClr val="00B0F0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在社交媒体上，通过文字、声音、图片、视频等形式，攻击、侮辱受害者，或者散布关于受害者的谣言，或者公布受害者的隐私。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77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2240" y="2508281"/>
            <a:ext cx="9621520" cy="326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A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同学因为说话轻声细语总是被人叫“娘娘腔”；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B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同学总是被舍友脱裤子检查看是不是男生；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C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同学总是被其他人在背后议论，很多人因此不和</a:t>
            </a: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C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说话；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D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同学和别人闹翻后总是大打出手，并煽动他人孤立对方；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E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同学因为喜欢同性而被人在网上骂“死基佬” 。</a:t>
            </a:r>
            <a:endParaRPr lang="zh-CN" altLang="en-US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25285" y="361702"/>
            <a:ext cx="47853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【学生互动】</a:t>
            </a:r>
            <a:r>
              <a:rPr lang="zh-CN" altLang="en-US" sz="40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这些都是校园欺凌！说说属于哪一类？</a:t>
            </a:r>
            <a:endParaRPr lang="zh-CN" altLang="en-US" sz="4000" b="1" dirty="0">
              <a:solidFill>
                <a:schemeClr val="accent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01000" y="2653368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言语欺凌！</a:t>
            </a:r>
            <a:endParaRPr lang="zh-CN" altLang="en-US" sz="2800" b="1" dirty="0">
              <a:solidFill>
                <a:srgbClr val="7030A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43140" y="3283976"/>
            <a:ext cx="250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肢体、性欺凌！</a:t>
            </a:r>
            <a:endParaRPr lang="zh-CN" altLang="en-US" sz="2800" b="1" dirty="0">
              <a:solidFill>
                <a:srgbClr val="7030A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74480" y="3923318"/>
            <a:ext cx="287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言语、关系欺凌！</a:t>
            </a:r>
            <a:endParaRPr lang="zh-CN" altLang="en-US" sz="2800" b="1" dirty="0">
              <a:solidFill>
                <a:srgbClr val="7030A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16720" y="4577302"/>
            <a:ext cx="287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肢体、关系欺凌！</a:t>
            </a:r>
            <a:endParaRPr lang="zh-CN" altLang="en-US" sz="2800" b="1" dirty="0">
              <a:solidFill>
                <a:srgbClr val="7030A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02600" y="5216644"/>
            <a:ext cx="287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网络、性欺凌！</a:t>
            </a:r>
            <a:endParaRPr lang="zh-CN" altLang="en-US" sz="2800" b="1" dirty="0">
              <a:solidFill>
                <a:srgbClr val="7030A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2720" y="218728"/>
            <a:ext cx="1184656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0" i="0" dirty="0">
                <a:solidFill>
                  <a:srgbClr val="222222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儿子在学校上厕所时，两名同班男生进入厕所。其中一人堵住门口提出“我要开门看你的屁股”，</a:t>
            </a:r>
            <a:r>
              <a:rPr lang="zh-CN" altLang="en-US" sz="2800" b="0" i="0" dirty="0">
                <a:solidFill>
                  <a:srgbClr val="0052FF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另一人则将有厕纸、尿液的垃圾筐扔下来，“正砸在儿子的头上，尿和擦过屎的纸洒了他一脸一身</a:t>
            </a:r>
            <a:r>
              <a:rPr lang="zh-CN" altLang="en-US" sz="2800" b="0" i="0" dirty="0">
                <a:solidFill>
                  <a:srgbClr val="222222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。那两个男生见状，哈哈哈一阵嘲笑跑走了，全程不到一分钟。”事发后，她的儿子满脸污秽，哭着进行了自我清理。当日，孩子并未向老师报告。她和丈夫则在当晚得知此事。</a:t>
            </a:r>
            <a:endParaRPr lang="zh-CN" altLang="en-US" sz="2800" b="0" i="0" dirty="0">
              <a:solidFill>
                <a:srgbClr val="222222"/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5600" y="2812403"/>
            <a:ext cx="802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0" dirty="0">
                <a:solidFill>
                  <a:srgbClr val="FF000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2000" b="1" i="0" dirty="0">
                <a:solidFill>
                  <a:srgbClr val="FF000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来自文章</a:t>
            </a:r>
            <a:r>
              <a:rPr lang="en-US" altLang="zh-CN" sz="2000" b="1" i="0" dirty="0">
                <a:solidFill>
                  <a:srgbClr val="FF000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《</a:t>
            </a:r>
            <a:r>
              <a:rPr lang="zh-CN" altLang="en-US" sz="2000" b="1" i="0" dirty="0">
                <a:solidFill>
                  <a:srgbClr val="FF000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每对母子都是生死之交，我要陪他向校园霸凌说</a:t>
            </a:r>
            <a:r>
              <a:rPr lang="en-US" altLang="zh-CN" sz="20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NO》</a:t>
            </a:r>
            <a:endParaRPr lang="zh-CN" altLang="en-US" sz="200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2720" y="3320546"/>
            <a:ext cx="11531600" cy="104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600" b="1" i="0" u="none" strike="noStrike" baseline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【学生互动】</a:t>
            </a:r>
            <a:endParaRPr lang="zh-CN" altLang="en-US" sz="3600" b="1" i="0" u="none" strike="noStrike" baseline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600" b="1" i="0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用简洁的词语形容受害者及其父母的感受，并提出解决方案。</a:t>
            </a:r>
            <a:endParaRPr lang="en-US" altLang="zh-CN" sz="2600" b="1" i="0" u="none" strike="noStrike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9720" y="4922651"/>
            <a:ext cx="11531600" cy="14452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zh-CN" altLang="en-US" sz="3600" b="1" i="0" u="none" strike="noStrike" baseline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【解决方案】</a:t>
            </a:r>
            <a:endParaRPr lang="zh-CN" altLang="en-US" sz="3600" b="1" i="0" u="none" strike="noStrike" baseline="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父母提出四点要求：处理、惩戒施暴的孩子；保护我儿子不受二度伤害；让施暴者的家长道歉；对方承担相应的治疗费用。</a:t>
            </a:r>
            <a:endParaRPr lang="en-US" altLang="zh-CN" sz="2600" b="1" i="0" u="none" strike="noStrike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3840" y="179755"/>
            <a:ext cx="6360160" cy="26765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 b="1" i="0">
                <a:solidFill>
                  <a:srgbClr val="FF0000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【学生互动】</a:t>
            </a:r>
            <a:endParaRPr lang="zh-CN" alt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如果你是心理医生，受害者求助于你，为了帮</a:t>
            </a:r>
            <a:r>
              <a:rPr lang="en-US" altLang="zh-CN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TA</a:t>
            </a:r>
            <a:r>
              <a:rPr lang="zh-CN" alt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走出阴影，你会说些什么？</a:t>
            </a:r>
            <a:endParaRPr lang="en-US" altLang="zh-CN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面对欺凌，我们可以怎么做？</a:t>
            </a:r>
            <a:endParaRPr lang="zh-CN" alt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视频1：如何应对言语霸凌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1460" y="1594485"/>
            <a:ext cx="9102090" cy="50431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5155" y="405765"/>
            <a:ext cx="104432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【视频拓展】</a:t>
            </a:r>
            <a:r>
              <a:rPr lang="zh-CN" altLang="en-US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霸凌</a:t>
            </a:r>
            <a:r>
              <a:rPr lang="en-US" altLang="zh-CN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欺凌：是一种优势上的不平衡。（</a:t>
            </a:r>
            <a:r>
              <a:rPr lang="en-US" altLang="zh-CN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5</a:t>
            </a:r>
            <a:r>
              <a:rPr lang="zh-CN" altLang="en-US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分钟）</a:t>
            </a:r>
            <a:r>
              <a:rPr lang="zh-CN" altLang="en-US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说说你</a:t>
            </a:r>
            <a:r>
              <a:rPr lang="en-US" altLang="zh-CN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</a:t>
            </a:r>
            <a:r>
              <a:rPr lang="zh-CN" altLang="en-US" sz="2800" b="1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的感受。</a:t>
            </a:r>
            <a:endParaRPr lang="zh-CN" altLang="en-US" sz="2800" b="1" dirty="0">
              <a:solidFill>
                <a:srgbClr val="7030A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6700" y="4377035"/>
            <a:ext cx="7508240" cy="1327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sz="2000" b="0" i="0">
                <a:solidFill>
                  <a:srgbClr val="222222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</a:rPr>
              <a:t>“愿每个善良的人都能被这个世界温柔以待”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</a:rPr>
              <a:t>“用你希望别人对待你的方式对待</a:t>
            </a:r>
            <a:r>
              <a:rPr lang="en-US" altLang="zh-CN" sz="2800" b="1" dirty="0">
                <a:solidFill>
                  <a:schemeClr val="bg1"/>
                </a:solidFill>
              </a:rPr>
              <a:t>TA</a:t>
            </a:r>
            <a:r>
              <a:rPr lang="zh-CN" altLang="en-US" sz="2800" b="1" dirty="0">
                <a:solidFill>
                  <a:schemeClr val="bg1"/>
                </a:solidFill>
              </a:rPr>
              <a:t>人”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5155" y="405765"/>
            <a:ext cx="10443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【视频拓展】</a:t>
            </a:r>
            <a:r>
              <a:rPr lang="zh-CN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迟到了</a:t>
            </a:r>
            <a:r>
              <a:rPr lang="en-US" altLang="zh-CN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30</a:t>
            </a:r>
            <a:r>
              <a:rPr lang="zh-CN" altLang="en-US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年的道歉。（</a:t>
            </a:r>
            <a:r>
              <a:rPr lang="en-US" altLang="zh-CN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</a:t>
            </a:r>
            <a:r>
              <a:rPr lang="zh-CN" altLang="en-US" sz="2800" b="1" dirty="0">
                <a:solidFill>
                  <a:schemeClr val="accent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分钟）</a:t>
            </a:r>
            <a:r>
              <a:rPr lang="zh-CN" altLang="en-US" sz="2800" b="1" dirty="0">
                <a:solidFill>
                  <a:schemeClr val="accent1"/>
                </a:solidFill>
                <a:highlight>
                  <a:srgbClr val="FFFF00"/>
                </a:highligh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说说你的感受</a:t>
            </a:r>
            <a:endParaRPr lang="zh-CN" altLang="en-US" sz="2800" b="1" dirty="0">
              <a:solidFill>
                <a:schemeClr val="accent1"/>
              </a:solidFill>
              <a:highlight>
                <a:srgbClr val="FFFF00"/>
              </a:highligh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4" name="视频2：迟到了三十三年的道歉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5270" y="1230630"/>
            <a:ext cx="9399905" cy="5236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>
            <a:fillRect/>
          </a:stretch>
        </p:blipFill>
        <p:spPr>
          <a:xfrm>
            <a:off x="0" y="0"/>
            <a:ext cx="12192000" cy="68413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3040" y="270995"/>
            <a:ext cx="6550660" cy="47999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400" b="0" i="0">
                <a:solidFill>
                  <a:srgbClr val="222222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sz="3600" dirty="0">
                <a:solidFill>
                  <a:srgbClr val="FF0000"/>
                </a:solidFill>
              </a:rPr>
              <a:t>【学生互动】</a:t>
            </a:r>
            <a:endParaRPr lang="zh-CN" altLang="en-US" sz="3600" dirty="0">
              <a:solidFill>
                <a:srgbClr val="FF0000"/>
              </a:solidFill>
            </a:endParaRPr>
          </a:p>
          <a:p>
            <a:r>
              <a:rPr lang="zh-CN" altLang="en-US" sz="2800" b="1" dirty="0">
                <a:solidFill>
                  <a:srgbClr val="002060"/>
                </a:solidFill>
              </a:rPr>
              <a:t>以“谢谢你”为主题向曾经</a:t>
            </a:r>
            <a:r>
              <a:rPr lang="zh-CN" altLang="en-US" sz="2800" b="1" u="sng" dirty="0">
                <a:solidFill>
                  <a:srgbClr val="002060"/>
                </a:solidFill>
              </a:rPr>
              <a:t>在你或身边的人被欺凌时伸出援手的人</a:t>
            </a:r>
            <a:r>
              <a:rPr lang="zh-CN" altLang="en-US" sz="2800" b="1" dirty="0">
                <a:solidFill>
                  <a:srgbClr val="002060"/>
                </a:solidFill>
              </a:rPr>
              <a:t>说一段简短的心里话。</a:t>
            </a:r>
            <a:endParaRPr lang="zh-CN" altLang="en-US" sz="2800" b="1" dirty="0">
              <a:solidFill>
                <a:srgbClr val="002060"/>
              </a:solidFill>
            </a:endParaRPr>
          </a:p>
          <a:p>
            <a:r>
              <a:rPr lang="zh-CN" altLang="en-US" sz="2800" b="1" dirty="0">
                <a:solidFill>
                  <a:srgbClr val="002060"/>
                </a:solidFill>
              </a:rPr>
              <a:t>以“对不起”为主题</a:t>
            </a:r>
            <a:r>
              <a:rPr lang="zh-CN" altLang="en-US" sz="2800" b="1" u="sng" dirty="0">
                <a:solidFill>
                  <a:srgbClr val="002060"/>
                </a:solidFill>
              </a:rPr>
              <a:t>向你曾经有意无意欺凌过的对象</a:t>
            </a:r>
            <a:r>
              <a:rPr lang="zh-CN" altLang="en-US" sz="2800" b="1" dirty="0">
                <a:solidFill>
                  <a:srgbClr val="002060"/>
                </a:solidFill>
              </a:rPr>
              <a:t>说一段简短的心里话。</a:t>
            </a:r>
            <a:endParaRPr lang="en-US" altLang="zh-CN" sz="2800" b="1" dirty="0">
              <a:solidFill>
                <a:srgbClr val="002060"/>
              </a:solidFill>
            </a:endParaRPr>
          </a:p>
          <a:p>
            <a:r>
              <a:rPr lang="zh-CN" altLang="en-US" sz="2800" b="1" dirty="0">
                <a:solidFill>
                  <a:srgbClr val="002060"/>
                </a:solidFill>
              </a:rPr>
              <a:t>（相信文字的力量，可实名可匿名）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77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97200" y="2875280"/>
            <a:ext cx="9083040" cy="326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A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同学因为说话轻声细语总是被人叫“娘娘腔”；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B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同学总是被舍友脱裤子检查看是不是男生；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C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同学总是被其他人在背后议论，很多人因此不和</a:t>
            </a: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C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说话；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D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同学和别人闹翻后总是大打出手，并煽动他人孤立对方；</a:t>
            </a:r>
            <a:endParaRPr lang="en-US" altLang="zh-CN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E</a:t>
            </a:r>
            <a:r>
              <a:rPr lang="zh-CN" altLang="en-US" sz="28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同学因为喜欢同性而被人在网上骂“死基佬”。</a:t>
            </a:r>
            <a:endParaRPr lang="zh-CN" altLang="en-US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08800" y="1083697"/>
            <a:ext cx="478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这些是校园欺凌吗？</a:t>
            </a:r>
            <a:endParaRPr lang="zh-CN" altLang="en-US" sz="4000" b="1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35" y="0"/>
            <a:ext cx="756093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20720" y="1933694"/>
            <a:ext cx="6096000" cy="22585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2400" b="0" i="0">
                <a:solidFill>
                  <a:srgbClr val="222222"/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FF0000"/>
                </a:solidFill>
              </a:rPr>
              <a:t>不是每一句对不起都能换来一句没关系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zh-CN" altLang="en-US" dirty="0"/>
              <a:t>希望大家从今天起</a:t>
            </a:r>
            <a:endParaRPr lang="en-US" altLang="zh-CN" dirty="0"/>
          </a:p>
          <a:p>
            <a:pPr algn="ctr"/>
            <a:r>
              <a:rPr lang="zh-CN" altLang="en-US" dirty="0"/>
              <a:t>谨言慎行，与人为善</a:t>
            </a:r>
            <a:endParaRPr lang="en-US" altLang="zh-CN" dirty="0"/>
          </a:p>
          <a:p>
            <a:pPr algn="ctr"/>
            <a:r>
              <a:rPr lang="zh-CN" altLang="en-US" dirty="0"/>
              <a:t>拒绝欺凌，从我做起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4890">
                <a:solidFill>
                  <a:srgbClr val="FF0000"/>
                </a:solidFill>
              </a:rPr>
              <a:t>版权声明：</a:t>
            </a:r>
            <a:endParaRPr lang="zh-CN" altLang="en-US" sz="4890">
              <a:solidFill>
                <a:srgbClr val="FF0000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666750" y="1588135"/>
            <a:ext cx="10361295" cy="440436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本人发表在公众号的原创文章、课件、图片等内容，</a:t>
            </a:r>
            <a:r>
              <a:rPr lang="zh-CN" altLang="en-US" sz="27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仅做日常使用，禁止其他用户拿来做商业用途，禁止用来上公开课或比赛课，否则将举报维权。</a:t>
            </a:r>
            <a:endParaRPr lang="zh-CN" altLang="en-US" sz="27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转载本文需经本人同意，引用需注明出处。</a:t>
            </a:r>
            <a:endParaRPr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本节班会部分图文来自网络等，如有侵权请联系删除。</a:t>
            </a:r>
            <a:endParaRPr lang="zh-CN" altLang="en-US"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本班会版权归工作室所有。</a:t>
            </a:r>
            <a:endParaRPr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27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9882" y="808359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 sz="3555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扫码关注：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555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孙钦强名班主任工作室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355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公众号</a:t>
            </a:r>
            <a:endParaRPr lang="zh-CN" altLang="en-US" sz="355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866775" y="2176780"/>
            <a:ext cx="6343015" cy="3404235"/>
          </a:xfrm>
        </p:spPr>
        <p:txBody>
          <a:bodyPr>
            <a:normAutofit/>
          </a:bodyPr>
          <a:p>
            <a:pPr fontAlgn="auto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更多内容请扫描关注公众号，让我们共同成长！</a:t>
            </a:r>
            <a:endParaRPr lang="zh-CN" altLang="en-US" sz="4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 dir="d"/>
      </p:transition>
    </mc:Choice>
    <mc:Fallback>
      <p:transition spd="slow">
        <p:wipe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8280" y="389706"/>
            <a:ext cx="11633200" cy="303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sz="2600" dirty="0"/>
              <a:t>当一个</a:t>
            </a:r>
            <a:r>
              <a:rPr lang="en-US" altLang="zh-CN" sz="2600" dirty="0"/>
              <a:t>/</a:t>
            </a:r>
            <a:r>
              <a:rPr lang="zh-CN" altLang="en-US" sz="2600" dirty="0"/>
              <a:t>一些人对待某个人的言行是出于</a:t>
            </a:r>
            <a:r>
              <a:rPr lang="zh-CN" altLang="en-US" sz="2600" dirty="0">
                <a:solidFill>
                  <a:srgbClr val="FF0000"/>
                </a:solidFill>
              </a:rPr>
              <a:t>恶意、故意</a:t>
            </a:r>
            <a:r>
              <a:rPr lang="zh-CN" altLang="en-US" sz="2600" dirty="0"/>
              <a:t>（看到对方尴尬、难受、痛苦、害怕就觉得好玩、开心），而且占据着</a:t>
            </a:r>
            <a:r>
              <a:rPr lang="zh-CN" altLang="en-US" sz="2600" dirty="0">
                <a:solidFill>
                  <a:srgbClr val="FF0000"/>
                </a:solidFill>
              </a:rPr>
              <a:t>某种优势</a:t>
            </a:r>
            <a:r>
              <a:rPr lang="zh-CN" altLang="en-US" sz="2600" dirty="0"/>
              <a:t>（可能是出于家庭背景、身材、成绩、年龄、人际关系、权力地位、心理等），致使双方</a:t>
            </a:r>
            <a:r>
              <a:rPr lang="zh-CN" altLang="en-US" sz="2600" dirty="0">
                <a:solidFill>
                  <a:srgbClr val="FF0000"/>
                </a:solidFill>
              </a:rPr>
              <a:t>不能处于对等关系</a:t>
            </a:r>
            <a:r>
              <a:rPr lang="zh-CN" altLang="en-US" sz="2600" dirty="0"/>
              <a:t>，令对方不能反抗、不能得到支持，受到</a:t>
            </a:r>
            <a:r>
              <a:rPr lang="zh-CN" altLang="en-US" sz="2600" dirty="0">
                <a:solidFill>
                  <a:srgbClr val="FF0000"/>
                </a:solidFill>
              </a:rPr>
              <a:t>肉体上或心灵上的伤害</a:t>
            </a:r>
            <a:r>
              <a:rPr lang="zh-CN" altLang="en-US" sz="2600" dirty="0"/>
              <a:t>，这些言行</a:t>
            </a:r>
            <a:r>
              <a:rPr lang="zh-CN" altLang="en-US" sz="2600" dirty="0">
                <a:solidFill>
                  <a:srgbClr val="FF0000"/>
                </a:solidFill>
              </a:rPr>
              <a:t>可能是反复发生或是一次就令对方感受到威胁</a:t>
            </a:r>
            <a:r>
              <a:rPr lang="zh-CN" altLang="en-US" sz="2600" dirty="0"/>
              <a:t>，这就是</a:t>
            </a:r>
            <a:r>
              <a:rPr lang="zh-CN" altLang="en-US" sz="2600" b="1" u="sng" dirty="0"/>
              <a:t>校园欺凌</a:t>
            </a:r>
            <a:r>
              <a:rPr lang="zh-CN" altLang="en-US" sz="2600" dirty="0"/>
              <a:t>。</a:t>
            </a:r>
            <a:endParaRPr lang="zh-CN" altLang="en-US" sz="2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10" y="3708400"/>
            <a:ext cx="4914670" cy="29667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/>
          <a:stretch>
            <a:fillRect/>
          </a:stretch>
        </p:blipFill>
        <p:spPr>
          <a:xfrm>
            <a:off x="868702" y="3708400"/>
            <a:ext cx="4861538" cy="29667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5280" y="893703"/>
            <a:ext cx="11521440" cy="261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dirty="0"/>
              <a:t>学生欺凌，是指发生在</a:t>
            </a:r>
            <a:r>
              <a:rPr lang="zh-CN" altLang="en-US" dirty="0">
                <a:solidFill>
                  <a:srgbClr val="FF0000"/>
                </a:solidFill>
              </a:rPr>
              <a:t>学生之间</a:t>
            </a:r>
            <a:r>
              <a:rPr lang="zh-CN" altLang="en-US" dirty="0"/>
              <a:t>，一方</a:t>
            </a:r>
            <a:r>
              <a:rPr lang="zh-CN" altLang="en-US" dirty="0">
                <a:solidFill>
                  <a:srgbClr val="FF0000"/>
                </a:solidFill>
              </a:rPr>
              <a:t>蓄意或者恶意</a:t>
            </a:r>
            <a:r>
              <a:rPr lang="zh-CN" altLang="en-US" dirty="0"/>
              <a:t>通过</a:t>
            </a:r>
            <a:r>
              <a:rPr lang="zh-CN" altLang="en-US" dirty="0">
                <a:solidFill>
                  <a:srgbClr val="FF0000"/>
                </a:solidFill>
              </a:rPr>
              <a:t>肢体、语言及网络等手段</a:t>
            </a:r>
            <a:r>
              <a:rPr lang="zh-CN" altLang="en-US" dirty="0"/>
              <a:t>实施欺压、侮辱，造成</a:t>
            </a:r>
            <a:r>
              <a:rPr lang="zh-CN" altLang="en-US" dirty="0">
                <a:solidFill>
                  <a:srgbClr val="FF0000"/>
                </a:solidFill>
              </a:rPr>
              <a:t>另一方人身伤害、财产损失或者精神损害的行为</a:t>
            </a:r>
            <a:r>
              <a:rPr lang="zh-CN" altLang="en-US" dirty="0"/>
              <a:t>。</a:t>
            </a:r>
            <a:endParaRPr lang="zh-CN" altLang="en-US" dirty="0"/>
          </a:p>
          <a:p>
            <a:pPr algn="r"/>
            <a:r>
              <a:rPr lang="en-US" altLang="zh-CN" dirty="0"/>
              <a:t>——《</a:t>
            </a:r>
            <a:r>
              <a:rPr lang="zh-CN" altLang="en-US" dirty="0"/>
              <a:t>未成年人保护法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" b="1087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4660" y="484555"/>
            <a:ext cx="106324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【学生互动】</a:t>
            </a:r>
            <a:r>
              <a:rPr lang="zh-CN" altLang="en-US" dirty="0">
                <a:solidFill>
                  <a:srgbClr val="FFFF00"/>
                </a:solidFill>
              </a:rPr>
              <a:t>有人认为：校园欺凌只是一个“开过分了的玩笑”，就是学生之间的打闹嬉戏、恶作剧。请谈谈你的看法。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73860" y="1906955"/>
            <a:ext cx="8844280" cy="261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en-US" altLang="zh-CN" dirty="0"/>
              <a:t>2018</a:t>
            </a:r>
            <a:r>
              <a:rPr lang="zh-CN" altLang="en-US" dirty="0"/>
              <a:t>年，广东省教育厅等</a:t>
            </a:r>
            <a:r>
              <a:rPr lang="en-US" altLang="zh-CN" dirty="0"/>
              <a:t>13</a:t>
            </a:r>
            <a:r>
              <a:rPr lang="zh-CN" altLang="en-US" dirty="0"/>
              <a:t>部门制定出台</a:t>
            </a:r>
            <a:r>
              <a:rPr lang="en-US" altLang="zh-CN" dirty="0"/>
              <a:t>《</a:t>
            </a:r>
            <a:r>
              <a:rPr lang="zh-CN" altLang="en-US" dirty="0"/>
              <a:t>关于加强中小学生欺凌综合治理方案的实施办法（试行）</a:t>
            </a:r>
            <a:r>
              <a:rPr lang="en-US" altLang="zh-CN" dirty="0"/>
              <a:t>》</a:t>
            </a:r>
            <a:r>
              <a:rPr lang="zh-CN" altLang="en-US" dirty="0"/>
              <a:t>，将给同学</a:t>
            </a:r>
            <a:r>
              <a:rPr lang="zh-CN" altLang="en-US" dirty="0">
                <a:solidFill>
                  <a:srgbClr val="FF0000"/>
                </a:solidFill>
              </a:rPr>
              <a:t>起侮辱性绰号、传八卦消息、网络谩骂等</a:t>
            </a:r>
            <a:r>
              <a:rPr lang="zh-CN" altLang="en-US" dirty="0"/>
              <a:t>列入校园欺凌范畴。</a:t>
            </a:r>
            <a:endParaRPr lang="en-US" altLang="zh-C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407035"/>
            <a:ext cx="10515600" cy="1325563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常见的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种欺凌行为之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肢体欺凌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对受害者进行身体攻击、物品攻击、勒索财物、威胁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强迫去做有损其人格尊严的事情、威胁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强迫其为加害者提供劳动等。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2200" y="2067560"/>
            <a:ext cx="5181600" cy="38665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407035"/>
            <a:ext cx="10515600" cy="1325563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常见的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种欺凌行为之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言语欺凌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粗鄙的语言侮辱受害者、故意编造</a:t>
            </a:r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传播对受害者不利的谣言、画侮辱</a:t>
            </a:r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猥亵</a:t>
            </a:r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负面的图案、书写脏话</a:t>
            </a:r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侮辱性文字，诋毁</a:t>
            </a:r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中伤他人。</a:t>
            </a:r>
            <a:endParaRPr lang="zh-CN" altLang="en-US"/>
          </a:p>
        </p:txBody>
      </p:sp>
      <p:pic>
        <p:nvPicPr>
          <p:cNvPr id="3" name="内容占位符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98235" y="1825625"/>
            <a:ext cx="51288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407035"/>
            <a:ext cx="10515600" cy="1325563"/>
          </a:xfrm>
        </p:spPr>
        <p:txBody>
          <a:bodyPr>
            <a:normAutofit/>
          </a:bodyPr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常见的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种欺凌行为之</a:t>
            </a: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关系欺凌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/>
          <a:p>
            <a:pPr algn="l" fontAlgn="auto">
              <a:lnSpc>
                <a:spcPct val="150000"/>
              </a:lnSpc>
            </a:pP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以羞辱他人或取乐为目的，故意排斥、孤立受害者，不让其加入某一群体或组织，或者阻止他人与受害者交往，或者在分组活动时拒绝与受害者同组。</a:t>
            </a:r>
            <a:endParaRPr lang="zh-CN" altLang="en-US"/>
          </a:p>
        </p:txBody>
      </p:sp>
      <p:pic>
        <p:nvPicPr>
          <p:cNvPr id="3" name="内容占位符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55715" y="1825625"/>
            <a:ext cx="5181600" cy="35623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6089,&quot;width&quot;:8160}"/>
</p:tagLst>
</file>

<file path=ppt/tags/tag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6620*3424*1093*1093"/>
</p:tagLst>
</file>

<file path=ppt/tags/tag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7078*3799*646*646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2129</Words>
  <Application>WPS 演示</Application>
  <PresentationFormat>宽屏</PresentationFormat>
  <Paragraphs>120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方正粗黑宋简体</vt:lpstr>
      <vt:lpstr>微软雅黑</vt:lpstr>
      <vt:lpstr>等线 Light</vt:lpstr>
      <vt:lpstr>等线</vt:lpstr>
      <vt:lpstr>Calibri</vt:lpstr>
      <vt:lpstr>Arial Unicode MS</vt:lpstr>
      <vt:lpstr>-apple-system</vt:lpstr>
      <vt:lpstr>Segoe Print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常见的5种欺凌行为之肢体欺凌</vt:lpstr>
      <vt:lpstr>常见的5种欺凌行为之言语欺凌</vt:lpstr>
      <vt:lpstr>常见的5种欺凌行为之关系欺凌</vt:lpstr>
      <vt:lpstr>常见的5种欺凌行为之网络欺凌</vt:lpstr>
      <vt:lpstr>常见的5种欺凌行为之性欺凌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版权声明：</vt:lpstr>
      <vt:lpstr>扫码关注：“孙钦强名班主任工作室”公众号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昆明湖</cp:lastModifiedBy>
  <cp:revision>30</cp:revision>
  <dcterms:created xsi:type="dcterms:W3CDTF">2022-03-27T10:45:00Z</dcterms:created>
  <dcterms:modified xsi:type="dcterms:W3CDTF">2022-03-31T00:55:29Z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7FAD1F35C2B2409D972C36FF3AD9B832</vt:lpwstr>
  </property>
  <property fmtid="{D5CDD505-2E9C-101B-9397-08002B2CF9AE}" pid="3" name="KSOProductBuildVer">
    <vt:lpwstr>2052-11.1.0.11365</vt:lpwstr>
  </property>
</Properties>
</file>