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tags/tag7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56" r:id="rId2"/>
    <p:sldId id="263" r:id="rId3"/>
    <p:sldId id="261" r:id="rId4"/>
    <p:sldId id="264" r:id="rId5"/>
    <p:sldId id="266" r:id="rId6"/>
    <p:sldId id="268" r:id="rId7"/>
    <p:sldId id="269" r:id="rId8"/>
    <p:sldId id="270" r:id="rId9"/>
    <p:sldId id="272" r:id="rId10"/>
    <p:sldId id="273" r:id="rId11"/>
    <p:sldId id="274" r:id="rId12"/>
    <p:sldId id="275" r:id="rId13"/>
    <p:sldId id="283" r:id="rId14"/>
    <p:sldId id="276" r:id="rId15"/>
    <p:sldId id="277" r:id="rId16"/>
    <p:sldId id="278" r:id="rId17"/>
    <p:sldId id="279" r:id="rId18"/>
    <p:sldId id="284" r:id="rId19"/>
    <p:sldId id="280" r:id="rId20"/>
    <p:sldId id="281" r:id="rId21"/>
    <p:sldId id="282" r:id="rId22"/>
    <p:sldId id="260"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4B9DE"/>
    <a:srgbClr val="284B90"/>
    <a:srgbClr val="404040"/>
    <a:srgbClr val="DCDCDC"/>
    <a:srgbClr val="F0F0F0"/>
    <a:srgbClr val="E6E6E6"/>
    <a:srgbClr val="C8C8C8"/>
    <a:srgbClr val="FAFAFA"/>
    <a:srgbClr val="BEBEB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31" autoAdjust="0"/>
    <p:restoredTop sz="94660"/>
  </p:normalViewPr>
  <p:slideViewPr>
    <p:cSldViewPr snapToGrid="0">
      <p:cViewPr varScale="1">
        <p:scale>
          <a:sx n="66" d="100"/>
          <a:sy n="66" d="100"/>
        </p:scale>
        <p:origin x="-132" y="-258"/>
      </p:cViewPr>
      <p:guideLst>
        <p:guide orient="horz" pos="2208"/>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2023/2/8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2023/2/8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pPr/>
              <a:t>2023/2/8</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7" name="图片 46" descr="角标-04"/>
          <p:cNvPicPr>
            <a:picLocks noChangeAspect="1"/>
          </p:cNvPicPr>
          <p:nvPr userDrawn="1"/>
        </p:nvPicPr>
        <p:blipFill>
          <a:blip r:embed="rId5" cstate="print"/>
          <a:srcRect l="69457"/>
          <a:stretch>
            <a:fillRect/>
          </a:stretch>
        </p:blipFill>
        <p:spPr>
          <a:xfrm rot="16200000" flipH="1">
            <a:off x="99695" y="-99695"/>
            <a:ext cx="687070" cy="886460"/>
          </a:xfrm>
          <a:prstGeom prst="rect">
            <a:avLst/>
          </a:prstGeom>
        </p:spPr>
      </p:pic>
      <p:pic>
        <p:nvPicPr>
          <p:cNvPr id="3" name="图片 2" descr="logo与理念结合_画板 1"/>
          <p:cNvPicPr>
            <a:picLocks noChangeAspect="1"/>
          </p:cNvPicPr>
          <p:nvPr userDrawn="1"/>
        </p:nvPicPr>
        <p:blipFill>
          <a:blip r:embed="rId6" cstate="print"/>
          <a:stretch>
            <a:fillRect/>
          </a:stretch>
        </p:blipFill>
        <p:spPr>
          <a:xfrm>
            <a:off x="7607935" y="139383"/>
            <a:ext cx="4370705" cy="4083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slideLayout" Target="../slideLayouts/slideLayout3.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7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tags" Target="../tags/tag38.xml"/><Relationship Id="rId26" Type="http://schemas.openxmlformats.org/officeDocument/2006/relationships/slideLayout" Target="../slideLayouts/slideLayout3.xml"/><Relationship Id="rId3" Type="http://schemas.openxmlformats.org/officeDocument/2006/relationships/tags" Target="../tags/tag23.xml"/><Relationship Id="rId21" Type="http://schemas.openxmlformats.org/officeDocument/2006/relationships/tags" Target="../tags/tag41.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tags" Target="../tags/tag37.xml"/><Relationship Id="rId25" Type="http://schemas.openxmlformats.org/officeDocument/2006/relationships/tags" Target="../tags/tag45.xml"/><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tags" Target="../tags/tag40.xml"/><Relationship Id="rId29" Type="http://schemas.openxmlformats.org/officeDocument/2006/relationships/image" Target="../media/image11.pn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24" Type="http://schemas.openxmlformats.org/officeDocument/2006/relationships/tags" Target="../tags/tag44.xml"/><Relationship Id="rId5" Type="http://schemas.openxmlformats.org/officeDocument/2006/relationships/tags" Target="../tags/tag25.xml"/><Relationship Id="rId15" Type="http://schemas.openxmlformats.org/officeDocument/2006/relationships/tags" Target="../tags/tag35.xml"/><Relationship Id="rId23" Type="http://schemas.openxmlformats.org/officeDocument/2006/relationships/tags" Target="../tags/tag43.xml"/><Relationship Id="rId28" Type="http://schemas.openxmlformats.org/officeDocument/2006/relationships/image" Target="../media/image10.png"/><Relationship Id="rId10" Type="http://schemas.openxmlformats.org/officeDocument/2006/relationships/tags" Target="../tags/tag30.xml"/><Relationship Id="rId19" Type="http://schemas.openxmlformats.org/officeDocument/2006/relationships/tags" Target="../tags/tag39.xml"/><Relationship Id="rId31" Type="http://schemas.openxmlformats.org/officeDocument/2006/relationships/image" Target="../media/image13.png"/><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 Id="rId22" Type="http://schemas.openxmlformats.org/officeDocument/2006/relationships/tags" Target="../tags/tag42.xml"/><Relationship Id="rId27" Type="http://schemas.openxmlformats.org/officeDocument/2006/relationships/image" Target="../media/image9.png"/><Relationship Id="rId30"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48.xml"/><Relationship Id="rId7" Type="http://schemas.openxmlformats.org/officeDocument/2006/relationships/slideLayout" Target="../slideLayouts/slideLayout3.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54.xml"/><Relationship Id="rId7" Type="http://schemas.openxmlformats.org/officeDocument/2006/relationships/slideLayout" Target="../slideLayouts/slideLayout3.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0.xml"/><Relationship Id="rId7" Type="http://schemas.openxmlformats.org/officeDocument/2006/relationships/slideLayout" Target="../slideLayouts/slideLayout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10" Type="http://schemas.openxmlformats.org/officeDocument/2006/relationships/image" Target="../media/image5.png"/><Relationship Id="rId4" Type="http://schemas.openxmlformats.org/officeDocument/2006/relationships/tags" Target="../tags/tag61.xml"/><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6.xml"/><Relationship Id="rId7" Type="http://schemas.openxmlformats.org/officeDocument/2006/relationships/slideLayout" Target="../slideLayouts/slideLayout3.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10" Type="http://schemas.openxmlformats.org/officeDocument/2006/relationships/image" Target="../media/image5.png"/><Relationship Id="rId4" Type="http://schemas.openxmlformats.org/officeDocument/2006/relationships/tags" Target="../tags/tag67.xml"/><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72.xml"/><Relationship Id="rId7" Type="http://schemas.openxmlformats.org/officeDocument/2006/relationships/slideLayout" Target="../slideLayouts/slideLayout3.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0"/>
            <a:ext cx="1181100" cy="11188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nvGrpSpPr>
          <p:cNvPr id="22" name="组合 21"/>
          <p:cNvGrpSpPr/>
          <p:nvPr/>
        </p:nvGrpSpPr>
        <p:grpSpPr>
          <a:xfrm>
            <a:off x="6778625" y="-46355"/>
            <a:ext cx="5413375" cy="6904355"/>
            <a:chOff x="10742" y="0"/>
            <a:chExt cx="8525" cy="10873"/>
          </a:xfrm>
        </p:grpSpPr>
        <p:pic>
          <p:nvPicPr>
            <p:cNvPr id="15" name="图片 14" descr="角标-04-04"/>
            <p:cNvPicPr>
              <a:picLocks noChangeAspect="1"/>
            </p:cNvPicPr>
            <p:nvPr/>
          </p:nvPicPr>
          <p:blipFill>
            <a:blip r:embed="rId4" cstate="print"/>
            <a:srcRect r="48798"/>
            <a:stretch>
              <a:fillRect/>
            </a:stretch>
          </p:blipFill>
          <p:spPr>
            <a:xfrm rot="5400000">
              <a:off x="12676" y="-34"/>
              <a:ext cx="4603" cy="8471"/>
            </a:xfrm>
            <a:prstGeom prst="rect">
              <a:avLst/>
            </a:prstGeom>
          </p:spPr>
        </p:pic>
        <p:pic>
          <p:nvPicPr>
            <p:cNvPr id="16" name="图片 15" descr="微信图片_20220412104807"/>
            <p:cNvPicPr>
              <a:picLocks noChangeAspect="1"/>
            </p:cNvPicPr>
            <p:nvPr/>
          </p:nvPicPr>
          <p:blipFill>
            <a:blip r:embed="rId5" cstate="print"/>
            <a:srcRect l="7455" t="6815" r="36294" b="1749"/>
            <a:stretch>
              <a:fillRect/>
            </a:stretch>
          </p:blipFill>
          <p:spPr>
            <a:xfrm>
              <a:off x="11781" y="0"/>
              <a:ext cx="7447" cy="8573"/>
            </a:xfrm>
            <a:prstGeom prst="rect">
              <a:avLst/>
            </a:prstGeom>
          </p:spPr>
        </p:pic>
        <p:sp>
          <p:nvSpPr>
            <p:cNvPr id="17" name="任意多边形 16"/>
            <p:cNvSpPr/>
            <p:nvPr/>
          </p:nvSpPr>
          <p:spPr>
            <a:xfrm>
              <a:off x="11745" y="6503"/>
              <a:ext cx="7522" cy="4312"/>
            </a:xfrm>
            <a:custGeom>
              <a:avLst/>
              <a:gdLst>
                <a:gd name="connsiteX0" fmla="*/ 26 w 7248"/>
                <a:gd name="connsiteY0" fmla="*/ 0 h 4312"/>
                <a:gd name="connsiteX1" fmla="*/ 7248 w 7248"/>
                <a:gd name="connsiteY1" fmla="*/ 2405 h 4312"/>
                <a:gd name="connsiteX2" fmla="*/ 7226 w 7248"/>
                <a:gd name="connsiteY2" fmla="*/ 4312 h 4312"/>
                <a:gd name="connsiteX3" fmla="*/ 0 w 7248"/>
                <a:gd name="connsiteY3" fmla="*/ 4296 h 4312"/>
                <a:gd name="connsiteX4" fmla="*/ 26 w 7248"/>
                <a:gd name="connsiteY4" fmla="*/ 0 h 4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8" h="4312">
                  <a:moveTo>
                    <a:pt x="26" y="0"/>
                  </a:moveTo>
                  <a:lnTo>
                    <a:pt x="7248" y="2405"/>
                  </a:lnTo>
                  <a:lnTo>
                    <a:pt x="7226" y="4312"/>
                  </a:lnTo>
                  <a:lnTo>
                    <a:pt x="0" y="4296"/>
                  </a:lnTo>
                  <a:lnTo>
                    <a:pt x="26" y="0"/>
                  </a:lnTo>
                  <a:close/>
                </a:path>
              </a:pathLst>
            </a:cu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pic>
          <p:nvPicPr>
            <p:cNvPr id="21" name="图片 20" descr="角标-3-04"/>
            <p:cNvPicPr>
              <a:picLocks noChangeAspect="1"/>
            </p:cNvPicPr>
            <p:nvPr/>
          </p:nvPicPr>
          <p:blipFill>
            <a:blip r:embed="rId6" cstate="print"/>
            <a:srcRect l="33557"/>
            <a:stretch>
              <a:fillRect/>
            </a:stretch>
          </p:blipFill>
          <p:spPr>
            <a:xfrm rot="5400000">
              <a:off x="12006" y="3652"/>
              <a:ext cx="5973" cy="8471"/>
            </a:xfrm>
            <a:prstGeom prst="rect">
              <a:avLst/>
            </a:prstGeom>
          </p:spPr>
        </p:pic>
      </p:grpSp>
      <p:sp>
        <p:nvSpPr>
          <p:cNvPr id="30" name="矩形 29"/>
          <p:cNvSpPr/>
          <p:nvPr/>
        </p:nvSpPr>
        <p:spPr>
          <a:xfrm>
            <a:off x="0" y="5739130"/>
            <a:ext cx="1181100" cy="11188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5" name="图片 4" descr="sk logo new_画板 1"/>
          <p:cNvPicPr>
            <a:picLocks noChangeAspect="1"/>
          </p:cNvPicPr>
          <p:nvPr/>
        </p:nvPicPr>
        <p:blipFill>
          <a:blip r:embed="rId7" cstate="print"/>
          <a:stretch>
            <a:fillRect/>
          </a:stretch>
        </p:blipFill>
        <p:spPr>
          <a:xfrm>
            <a:off x="506730" y="560070"/>
            <a:ext cx="3689350" cy="751205"/>
          </a:xfrm>
          <a:prstGeom prst="rect">
            <a:avLst/>
          </a:prstGeom>
        </p:spPr>
      </p:pic>
      <p:sp>
        <p:nvSpPr>
          <p:cNvPr id="3" name="文本框 2"/>
          <p:cNvSpPr txBox="1"/>
          <p:nvPr/>
        </p:nvSpPr>
        <p:spPr>
          <a:xfrm>
            <a:off x="650240" y="2252980"/>
            <a:ext cx="5801995" cy="829945"/>
          </a:xfrm>
          <a:prstGeom prst="rect">
            <a:avLst/>
          </a:prstGeom>
          <a:noFill/>
        </p:spPr>
        <p:txBody>
          <a:bodyPr wrap="square" rtlCol="0">
            <a:spAutoFit/>
          </a:bodyPr>
          <a:lstStyle/>
          <a:p>
            <a:pPr fontAlgn="b"/>
            <a:r>
              <a:rPr lang="zh-CN" altLang="en-US" sz="4800" b="1" dirty="0" smtClean="0">
                <a:sym typeface="+mn-ea"/>
              </a:rPr>
              <a:t>教师如何保护金嗓子</a:t>
            </a:r>
            <a:endParaRPr lang="zh-CN" altLang="en-US" sz="4800" b="1" dirty="0" smtClean="0">
              <a:solidFill>
                <a:schemeClr val="tx1">
                  <a:lumMod val="85000"/>
                  <a:lumOff val="15000"/>
                </a:schemeClr>
              </a:solidFill>
              <a:latin typeface="+mj-ea"/>
              <a:ea typeface="+mj-ea"/>
              <a:sym typeface="+mn-ea"/>
            </a:endParaRPr>
          </a:p>
        </p:txBody>
      </p:sp>
      <p:sp>
        <p:nvSpPr>
          <p:cNvPr id="12" name="文本框 11"/>
          <p:cNvSpPr txBox="1"/>
          <p:nvPr/>
        </p:nvSpPr>
        <p:spPr>
          <a:xfrm>
            <a:off x="604007" y="3634454"/>
            <a:ext cx="5427677" cy="2531453"/>
          </a:xfrm>
          <a:prstGeom prst="rect">
            <a:avLst/>
          </a:prstGeom>
          <a:noFill/>
        </p:spPr>
        <p:txBody>
          <a:bodyPr wrap="square" rtlCol="0">
            <a:noAutofit/>
          </a:bodyPr>
          <a:lstStyle/>
          <a:p>
            <a:pPr algn="ctr" fontAlgn="b">
              <a:lnSpc>
                <a:spcPct val="200000"/>
              </a:lnSpc>
            </a:pPr>
            <a:r>
              <a:rPr lang="zh-CN" altLang="en-US" sz="2000" b="1" dirty="0" smtClean="0">
                <a:sym typeface="+mn-ea"/>
              </a:rPr>
              <a:t>        深圳市前</a:t>
            </a:r>
            <a:r>
              <a:rPr lang="zh-CN" altLang="en-US" sz="2000" b="1" dirty="0" smtClean="0">
                <a:sym typeface="+mn-ea"/>
              </a:rPr>
              <a:t>海蛇口自贸区医院</a:t>
            </a:r>
            <a:r>
              <a:rPr lang="zh-CN" altLang="en-US" sz="2000" b="1" dirty="0" smtClean="0">
                <a:sym typeface="+mn-ea"/>
              </a:rPr>
              <a:t>耳鼻喉科</a:t>
            </a:r>
            <a:endParaRPr lang="en-US" altLang="zh-CN" sz="2000" b="1" dirty="0" smtClean="0">
              <a:sym typeface="+mn-ea"/>
            </a:endParaRPr>
          </a:p>
          <a:p>
            <a:pPr algn="ctr" fontAlgn="b">
              <a:lnSpc>
                <a:spcPct val="200000"/>
              </a:lnSpc>
            </a:pPr>
            <a:r>
              <a:rPr lang="zh-CN" altLang="en-US" sz="2000" b="1" dirty="0" smtClean="0">
                <a:sym typeface="+mn-ea"/>
              </a:rPr>
              <a:t>         南山医疗集团深圳湾社康 </a:t>
            </a:r>
            <a:endParaRPr lang="en-US" altLang="zh-CN" sz="2000" b="1" dirty="0" smtClean="0">
              <a:sym typeface="+mn-ea"/>
            </a:endParaRPr>
          </a:p>
          <a:p>
            <a:pPr algn="ctr" fontAlgn="b">
              <a:lnSpc>
                <a:spcPct val="200000"/>
              </a:lnSpc>
            </a:pPr>
            <a:r>
              <a:rPr lang="en-US" altLang="zh-CN" sz="2000" b="1" dirty="0" smtClean="0">
                <a:sym typeface="+mn-ea"/>
              </a:rPr>
              <a:t>   </a:t>
            </a:r>
            <a:r>
              <a:rPr lang="zh-CN" altLang="en-US" sz="2000" b="1" dirty="0" smtClean="0">
                <a:sym typeface="+mn-ea"/>
              </a:rPr>
              <a:t>张旭文</a:t>
            </a:r>
            <a:endParaRPr lang="zh-CN" altLang="en-US" sz="2000" b="1" dirty="0"/>
          </a:p>
          <a:p>
            <a:pPr algn="ctr" fontAlgn="b">
              <a:lnSpc>
                <a:spcPct val="200000"/>
              </a:lnSpc>
            </a:pPr>
            <a:r>
              <a:rPr lang="en-US" altLang="zh-CN" sz="2000"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2023.2.13</a:t>
            </a:r>
            <a:endParaRPr lang="en-US" altLang="zh-CN"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0265" y="274638"/>
            <a:ext cx="8229600" cy="1143000"/>
          </a:xfrm>
        </p:spPr>
        <p:txBody>
          <a:bodyPr/>
          <a:lstStyle/>
          <a:p>
            <a:r>
              <a:rPr lang="zh-CN" altLang="en-US" dirty="0" smtClean="0"/>
              <a:t>呼吸（气流）与共鸣</a:t>
            </a:r>
            <a:endParaRPr lang="zh-CN" altLang="en-US" dirty="0"/>
          </a:p>
        </p:txBody>
      </p:sp>
      <p:pic>
        <p:nvPicPr>
          <p:cNvPr id="1026" name="Picture 2" descr="C:\Users\Administrator\Desktop\微信图片_20211130084505.jpg"/>
          <p:cNvPicPr>
            <a:picLocks noGrp="1" noChangeAspect="1" noChangeArrowheads="1"/>
          </p:cNvPicPr>
          <p:nvPr>
            <p:ph idx="1"/>
          </p:nvPr>
        </p:nvPicPr>
        <p:blipFill>
          <a:blip r:embed="rId2" cstate="print"/>
          <a:srcRect/>
          <a:stretch>
            <a:fillRect/>
          </a:stretch>
        </p:blipFill>
        <p:spPr bwMode="auto">
          <a:xfrm>
            <a:off x="767080" y="1562721"/>
            <a:ext cx="3394472" cy="4525963"/>
          </a:xfrm>
          <a:prstGeom prst="rect">
            <a:avLst/>
          </a:prstGeom>
          <a:noFill/>
        </p:spPr>
      </p:pic>
      <p:pic>
        <p:nvPicPr>
          <p:cNvPr id="1027" name="Picture 3" descr="C:\Users\Administrator\Desktop\微信图片_20211130092041.jpg"/>
          <p:cNvPicPr>
            <a:picLocks noChangeAspect="1" noChangeArrowheads="1"/>
          </p:cNvPicPr>
          <p:nvPr/>
        </p:nvPicPr>
        <p:blipFill>
          <a:blip r:embed="rId3" cstate="print"/>
          <a:srcRect/>
          <a:stretch>
            <a:fillRect/>
          </a:stretch>
        </p:blipFill>
        <p:spPr bwMode="auto">
          <a:xfrm>
            <a:off x="5183505" y="1418259"/>
            <a:ext cx="5772150" cy="446722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81200" y="1600200"/>
            <a:ext cx="8229600" cy="4525963"/>
          </a:xfrm>
        </p:spPr>
        <p:txBody>
          <a:bodyPr/>
          <a:lstStyle/>
          <a:p>
            <a:endParaRPr lang="zh-CN" altLang="en-US"/>
          </a:p>
        </p:txBody>
      </p:sp>
      <p:pic>
        <p:nvPicPr>
          <p:cNvPr id="5" name="图片 4" descr="微信图片_20221111113949"/>
          <p:cNvPicPr>
            <a:picLocks noChangeAspect="1"/>
          </p:cNvPicPr>
          <p:nvPr/>
        </p:nvPicPr>
        <p:blipFill>
          <a:blip r:embed="rId3" cstate="print"/>
          <a:stretch>
            <a:fillRect/>
          </a:stretch>
        </p:blipFill>
        <p:spPr>
          <a:xfrm>
            <a:off x="1166495" y="878840"/>
            <a:ext cx="5229225" cy="5438775"/>
          </a:xfrm>
          <a:prstGeom prst="rect">
            <a:avLst/>
          </a:prstGeom>
        </p:spPr>
      </p:pic>
      <p:pic>
        <p:nvPicPr>
          <p:cNvPr id="9" name="图片 8" descr="微信图片_20221111120033"/>
          <p:cNvPicPr>
            <a:picLocks noChangeAspect="1"/>
          </p:cNvPicPr>
          <p:nvPr/>
        </p:nvPicPr>
        <p:blipFill>
          <a:blip r:embed="rId4" cstate="print"/>
          <a:stretch>
            <a:fillRect/>
          </a:stretch>
        </p:blipFill>
        <p:spPr>
          <a:xfrm>
            <a:off x="7425055" y="878840"/>
            <a:ext cx="2907665" cy="5438775"/>
          </a:xfrm>
          <a:prstGeom prst="rect">
            <a:avLst/>
          </a:prstGeom>
        </p:spPr>
      </p:pic>
      <p:sp>
        <p:nvSpPr>
          <p:cNvPr id="2" name="标题 1"/>
          <p:cNvSpPr>
            <a:spLocks noGrp="1"/>
          </p:cNvSpPr>
          <p:nvPr/>
        </p:nvSpPr>
        <p:spPr>
          <a:xfrm>
            <a:off x="706120" y="0"/>
            <a:ext cx="8229600" cy="615315"/>
          </a:xfr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dirty="0" smtClean="0"/>
              <a:t>呼吸与共鸣</a:t>
            </a:r>
            <a:endParaRPr lang="zh-CN" altLang="en-US" dirty="0"/>
          </a:p>
        </p:txBody>
      </p:sp>
    </p:spTree>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5495" y="360045"/>
            <a:ext cx="6096000" cy="645160"/>
          </a:xfrm>
          <a:prstGeom prst="rect">
            <a:avLst/>
          </a:prstGeom>
          <a:noFill/>
        </p:spPr>
        <p:txBody>
          <a:bodyPr wrap="square" rtlCol="0" anchor="t">
            <a:spAutoFit/>
          </a:bodyPr>
          <a:lstStyle/>
          <a:p>
            <a:r>
              <a:rPr lang="zh-CN" altLang="en-US" sz="3600" b="1" dirty="0" smtClean="0">
                <a:sym typeface="+mn-ea"/>
              </a:rPr>
              <a:t>人体乐器</a:t>
            </a:r>
          </a:p>
        </p:txBody>
      </p:sp>
      <p:sp>
        <p:nvSpPr>
          <p:cNvPr id="3" name="内容占位符 2"/>
          <p:cNvSpPr>
            <a:spLocks noGrp="1"/>
          </p:cNvSpPr>
          <p:nvPr/>
        </p:nvSpPr>
        <p:spPr>
          <a:xfrm>
            <a:off x="370840" y="1737995"/>
            <a:ext cx="8229600" cy="4525963"/>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200000"/>
              </a:lnSpc>
            </a:pPr>
            <a:r>
              <a:rPr lang="en-US" altLang="zh-CN" dirty="0" smtClean="0"/>
              <a:t>A</a:t>
            </a:r>
            <a:r>
              <a:rPr lang="zh-CN" altLang="en-US" dirty="0" smtClean="0"/>
              <a:t>管是横隔膜、肺、气管发声</a:t>
            </a:r>
            <a:r>
              <a:rPr lang="zh-CN" altLang="en-US" dirty="0" smtClean="0">
                <a:sym typeface="+mn-ea"/>
              </a:rPr>
              <a:t>胸</a:t>
            </a:r>
            <a:r>
              <a:rPr lang="zh-CN" altLang="zh-CN" dirty="0" smtClean="0">
                <a:sym typeface="+mn-ea"/>
              </a:rPr>
              <a:t>腔共鸣</a:t>
            </a:r>
            <a:r>
              <a:rPr lang="zh-CN" altLang="en-US" dirty="0" smtClean="0"/>
              <a:t>。</a:t>
            </a:r>
            <a:endParaRPr lang="en-US" altLang="zh-CN" dirty="0" smtClean="0"/>
          </a:p>
          <a:p>
            <a:pPr>
              <a:lnSpc>
                <a:spcPct val="200000"/>
              </a:lnSpc>
            </a:pPr>
            <a:r>
              <a:rPr lang="en-US" altLang="zh-CN" dirty="0" smtClean="0"/>
              <a:t>B</a:t>
            </a:r>
            <a:r>
              <a:rPr lang="zh-CN" altLang="en-US" dirty="0" smtClean="0"/>
              <a:t>管是鼻咽腔、鼻腔及副鼻窦</a:t>
            </a:r>
            <a:r>
              <a:rPr lang="zh-CN" altLang="en-US" dirty="0" smtClean="0">
                <a:sym typeface="+mn-ea"/>
              </a:rPr>
              <a:t>共鸣器官</a:t>
            </a:r>
            <a:r>
              <a:rPr lang="zh-CN" altLang="en-US" dirty="0" smtClean="0"/>
              <a:t>。</a:t>
            </a:r>
          </a:p>
          <a:p>
            <a:pPr>
              <a:lnSpc>
                <a:spcPct val="200000"/>
              </a:lnSpc>
            </a:pPr>
            <a:r>
              <a:rPr lang="en-US" altLang="zh-CN" dirty="0" smtClean="0"/>
              <a:t>C</a:t>
            </a:r>
            <a:r>
              <a:rPr lang="zh-CN" altLang="en-US" dirty="0" smtClean="0">
                <a:sym typeface="+mn-ea"/>
              </a:rPr>
              <a:t>管是喉室、声带、假声带、会厌、</a:t>
            </a:r>
            <a:r>
              <a:rPr lang="zh-CN" altLang="en-US" dirty="0">
                <a:sym typeface="+mn-ea"/>
              </a:rPr>
              <a:t>咽喉管</a:t>
            </a:r>
            <a:r>
              <a:rPr lang="zh-CN" altLang="en-US" dirty="0" smtClean="0">
                <a:sym typeface="+mn-ea"/>
              </a:rPr>
              <a:t>共鸣器官。</a:t>
            </a:r>
            <a:endParaRPr lang="en-US" altLang="zh-CN" dirty="0" smtClean="0"/>
          </a:p>
          <a:p>
            <a:pPr>
              <a:lnSpc>
                <a:spcPct val="200000"/>
              </a:lnSpc>
            </a:pPr>
            <a:r>
              <a:rPr lang="en-US" altLang="zh-CN" dirty="0" smtClean="0"/>
              <a:t>A</a:t>
            </a:r>
            <a:r>
              <a:rPr lang="zh-CN" altLang="en-US" dirty="0" smtClean="0"/>
              <a:t>管发出微弱的声音如同站在走廊过道，经过一楼横膈膜、二楼胸腔、三楼声门喉腔</a:t>
            </a:r>
            <a:r>
              <a:rPr lang="en-US" altLang="zh-CN" dirty="0" smtClean="0">
                <a:sym typeface="+mn-ea"/>
              </a:rPr>
              <a:t>C</a:t>
            </a:r>
            <a:r>
              <a:rPr lang="zh-CN" altLang="en-US" dirty="0" smtClean="0">
                <a:sym typeface="+mn-ea"/>
              </a:rPr>
              <a:t>管</a:t>
            </a:r>
            <a:r>
              <a:rPr lang="zh-CN" altLang="en-US" dirty="0" smtClean="0"/>
              <a:t>是第一级共鸣放大，称之声音初级。经过</a:t>
            </a:r>
            <a:r>
              <a:rPr lang="en-US" altLang="zh-CN" dirty="0" smtClean="0"/>
              <a:t>B</a:t>
            </a:r>
            <a:r>
              <a:rPr lang="zh-CN" altLang="en-US" dirty="0" smtClean="0"/>
              <a:t>管到了四楼，咽腔是第二级共鸣放大，到了鼻咽腔五楼第三级共鸣放大，到了鼻腔六第三级共鸣放大，抒情男高音，花腔女高音可以完成，声音到了副鼻窦七楼称之顶级共鸣放大，需要更强大的气流，戏剧男女高音、花脸才能完成。</a:t>
            </a:r>
          </a:p>
          <a:p>
            <a:pPr>
              <a:lnSpc>
                <a:spcPct val="200000"/>
              </a:lnSpc>
            </a:pPr>
            <a:r>
              <a:rPr lang="zh-CN" altLang="en-US" dirty="0"/>
              <a:t>A是胸声，C咽喉管，B是鼻咽鼻腔管，运用ACB一个管道就是黄金小号萨克斯</a:t>
            </a:r>
          </a:p>
        </p:txBody>
      </p:sp>
      <p:pic>
        <p:nvPicPr>
          <p:cNvPr id="9" name="图片 8" descr="微信图片_20221111120033"/>
          <p:cNvPicPr>
            <a:picLocks noChangeAspect="1"/>
          </p:cNvPicPr>
          <p:nvPr/>
        </p:nvPicPr>
        <p:blipFill>
          <a:blip r:embed="rId2" cstate="print"/>
          <a:stretch>
            <a:fillRect/>
          </a:stretch>
        </p:blipFill>
        <p:spPr>
          <a:xfrm>
            <a:off x="9117965" y="927100"/>
            <a:ext cx="2907665" cy="54387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048623" y="813732"/>
            <a:ext cx="3182249" cy="4945114"/>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580387" y="832969"/>
            <a:ext cx="3163444" cy="4915891"/>
          </a:xfrm>
          <a:prstGeom prst="rect">
            <a:avLst/>
          </a:prstGeom>
          <a:noFill/>
          <a:ln w="9525">
            <a:noFill/>
            <a:miter lim="800000"/>
            <a:headEnd/>
            <a:tailEnd/>
          </a:ln>
        </p:spPr>
      </p:pic>
      <p:pic>
        <p:nvPicPr>
          <p:cNvPr id="4" name="图片 3" descr="微信图片_20221111120033"/>
          <p:cNvPicPr>
            <a:picLocks noChangeAspect="1"/>
          </p:cNvPicPr>
          <p:nvPr/>
        </p:nvPicPr>
        <p:blipFill>
          <a:blip r:embed="rId4" cstate="print"/>
          <a:stretch>
            <a:fillRect/>
          </a:stretch>
        </p:blipFill>
        <p:spPr>
          <a:xfrm>
            <a:off x="7935944" y="864066"/>
            <a:ext cx="2625795" cy="491153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351790" y="1061720"/>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200000"/>
              </a:lnSpc>
            </a:pPr>
            <a:r>
              <a:rPr lang="zh-CN" altLang="en-US" sz="1400" dirty="0" smtClean="0"/>
              <a:t>建立一套简单易学的训练方法，让患者掌握正确的腹式发声，通过腹部肌肉群的收缩舒张，尤其是腹腔横膈膜的节奏运动变化（</a:t>
            </a:r>
            <a:r>
              <a:rPr lang="en-US" sz="1400" dirty="0" smtClean="0"/>
              <a:t>1</a:t>
            </a:r>
            <a:r>
              <a:rPr lang="zh-CN" altLang="en-US" sz="1400" dirty="0" smtClean="0"/>
              <a:t>拍、</a:t>
            </a:r>
            <a:r>
              <a:rPr lang="en-US" sz="1400" dirty="0" smtClean="0"/>
              <a:t>2</a:t>
            </a:r>
            <a:r>
              <a:rPr lang="zh-CN" altLang="en-US" sz="1400" dirty="0" smtClean="0"/>
              <a:t>拍、连拍、腹颤）使胸腔气息发出不同力度和频率不同的气流，改变两肺呼气，使声带震动、被动发声，通过减轻声带的紧张度，让声带在松弛的状态下发声，达到治疗嗓音疾患的目的。</a:t>
            </a:r>
          </a:p>
          <a:p>
            <a:pPr>
              <a:lnSpc>
                <a:spcPct val="200000"/>
              </a:lnSpc>
            </a:pPr>
            <a:r>
              <a:rPr lang="zh-CN" altLang="en-US" sz="1400" dirty="0" smtClean="0"/>
              <a:t>腹音训练法：通过三维解剖图像、视频录像、训练师讲解、学员体验等手段，让受训者领会：</a:t>
            </a:r>
          </a:p>
          <a:p>
            <a:pPr>
              <a:lnSpc>
                <a:spcPct val="200000"/>
              </a:lnSpc>
            </a:pPr>
            <a:r>
              <a:rPr lang="zh-CN" altLang="en-US" sz="1400" dirty="0" smtClean="0"/>
              <a:t>训练方法： 蛇口医院腹音训练</a:t>
            </a:r>
          </a:p>
          <a:p>
            <a:pPr>
              <a:lnSpc>
                <a:spcPct val="200000"/>
              </a:lnSpc>
            </a:pPr>
            <a:r>
              <a:rPr lang="zh-CN" altLang="en-US" sz="1400" dirty="0" smtClean="0"/>
              <a:t>一、</a:t>
            </a:r>
            <a:r>
              <a:rPr lang="zh-CN" altLang="en-US" sz="1400" b="1" dirty="0" smtClean="0"/>
              <a:t>无声练习</a:t>
            </a:r>
          </a:p>
          <a:p>
            <a:pPr>
              <a:lnSpc>
                <a:spcPct val="200000"/>
              </a:lnSpc>
            </a:pPr>
            <a:r>
              <a:rPr lang="zh-CN" altLang="en-US" sz="1400" dirty="0" smtClean="0"/>
              <a:t>1.喉头操</a:t>
            </a:r>
          </a:p>
          <a:p>
            <a:pPr>
              <a:lnSpc>
                <a:spcPct val="200000"/>
              </a:lnSpc>
            </a:pPr>
            <a:r>
              <a:rPr lang="zh-CN" altLang="en-US" sz="1400" dirty="0" smtClean="0"/>
              <a:t>丹田深憋一口气，默数喉头吞咽下降数次数，节奏一秒，越长越好。</a:t>
            </a:r>
          </a:p>
          <a:p>
            <a:pPr>
              <a:lnSpc>
                <a:spcPct val="200000"/>
              </a:lnSpc>
            </a:pPr>
            <a:r>
              <a:rPr lang="zh-CN" altLang="en-US" sz="1400" dirty="0" smtClean="0"/>
              <a:t>目的：</a:t>
            </a:r>
          </a:p>
          <a:p>
            <a:pPr>
              <a:lnSpc>
                <a:spcPct val="200000"/>
              </a:lnSpc>
            </a:pPr>
            <a:r>
              <a:rPr lang="zh-CN" altLang="en-US" sz="1400" dirty="0" smtClean="0"/>
              <a:t>1〉喉头放松活动有按摩生津润滑声带作用。</a:t>
            </a:r>
          </a:p>
          <a:p>
            <a:pPr>
              <a:lnSpc>
                <a:spcPct val="200000"/>
              </a:lnSpc>
            </a:pPr>
            <a:r>
              <a:rPr lang="zh-CN" altLang="en-US" sz="1400" dirty="0" smtClean="0"/>
              <a:t>2）锻炼气息。</a:t>
            </a:r>
          </a:p>
          <a:p>
            <a:pPr>
              <a:lnSpc>
                <a:spcPct val="200000"/>
              </a:lnSpc>
            </a:pPr>
            <a:endParaRPr lang="zh-CN" altLang="en-US" sz="1400" dirty="0" smtClean="0"/>
          </a:p>
          <a:p>
            <a:endParaRPr lang="zh-CN" altLang="en-US" sz="1400" dirty="0" smtClean="0"/>
          </a:p>
        </p:txBody>
      </p:sp>
      <p:sp>
        <p:nvSpPr>
          <p:cNvPr id="2" name="文本框 1"/>
          <p:cNvSpPr txBox="1"/>
          <p:nvPr/>
        </p:nvSpPr>
        <p:spPr>
          <a:xfrm>
            <a:off x="669290" y="351790"/>
            <a:ext cx="4064000" cy="645160"/>
          </a:xfrm>
          <a:prstGeom prst="rect">
            <a:avLst/>
          </a:prstGeom>
          <a:noFill/>
        </p:spPr>
        <p:txBody>
          <a:bodyPr wrap="square" rtlCol="0">
            <a:spAutoFit/>
          </a:bodyPr>
          <a:lstStyle/>
          <a:p>
            <a:r>
              <a:rPr lang="zh-CN" altLang="en-US" sz="3600" b="1"/>
              <a:t>腹音训练法</a:t>
            </a:r>
          </a:p>
        </p:txBody>
      </p:sp>
      <p:grpSp>
        <p:nvGrpSpPr>
          <p:cNvPr id="22" name="组合 21"/>
          <p:cNvGrpSpPr/>
          <p:nvPr/>
        </p:nvGrpSpPr>
        <p:grpSpPr>
          <a:xfrm>
            <a:off x="8774430" y="681355"/>
            <a:ext cx="3460115" cy="6223000"/>
            <a:chOff x="10742" y="0"/>
            <a:chExt cx="8525" cy="10873"/>
          </a:xfrm>
        </p:grpSpPr>
        <p:pic>
          <p:nvPicPr>
            <p:cNvPr id="15" name="图片 14" descr="角标-04-04"/>
            <p:cNvPicPr>
              <a:picLocks noChangeAspect="1"/>
            </p:cNvPicPr>
            <p:nvPr/>
          </p:nvPicPr>
          <p:blipFill>
            <a:blip r:embed="rId2" cstate="print"/>
            <a:srcRect r="48798"/>
            <a:stretch>
              <a:fillRect/>
            </a:stretch>
          </p:blipFill>
          <p:spPr>
            <a:xfrm rot="5400000">
              <a:off x="12676" y="-34"/>
              <a:ext cx="4603" cy="8471"/>
            </a:xfrm>
            <a:prstGeom prst="rect">
              <a:avLst/>
            </a:prstGeom>
          </p:spPr>
        </p:pic>
        <p:pic>
          <p:nvPicPr>
            <p:cNvPr id="16" name="图片 15" descr="微信图片_20220412104807"/>
            <p:cNvPicPr>
              <a:picLocks noChangeAspect="1"/>
            </p:cNvPicPr>
            <p:nvPr/>
          </p:nvPicPr>
          <p:blipFill>
            <a:blip r:embed="rId3" cstate="print"/>
            <a:srcRect l="7455" t="6815" r="36294" b="1749"/>
            <a:stretch>
              <a:fillRect/>
            </a:stretch>
          </p:blipFill>
          <p:spPr>
            <a:xfrm>
              <a:off x="11781" y="0"/>
              <a:ext cx="7447" cy="8573"/>
            </a:xfrm>
            <a:prstGeom prst="rect">
              <a:avLst/>
            </a:prstGeom>
          </p:spPr>
        </p:pic>
        <p:sp>
          <p:nvSpPr>
            <p:cNvPr id="17" name="任意多边形 16"/>
            <p:cNvSpPr/>
            <p:nvPr/>
          </p:nvSpPr>
          <p:spPr>
            <a:xfrm>
              <a:off x="11745" y="6503"/>
              <a:ext cx="7522" cy="4312"/>
            </a:xfrm>
            <a:custGeom>
              <a:avLst/>
              <a:gdLst>
                <a:gd name="connsiteX0" fmla="*/ 26 w 7248"/>
                <a:gd name="connsiteY0" fmla="*/ 0 h 4312"/>
                <a:gd name="connsiteX1" fmla="*/ 7248 w 7248"/>
                <a:gd name="connsiteY1" fmla="*/ 2405 h 4312"/>
                <a:gd name="connsiteX2" fmla="*/ 7226 w 7248"/>
                <a:gd name="connsiteY2" fmla="*/ 4312 h 4312"/>
                <a:gd name="connsiteX3" fmla="*/ 0 w 7248"/>
                <a:gd name="connsiteY3" fmla="*/ 4296 h 4312"/>
                <a:gd name="connsiteX4" fmla="*/ 26 w 7248"/>
                <a:gd name="connsiteY4" fmla="*/ 0 h 4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8" h="4312">
                  <a:moveTo>
                    <a:pt x="26" y="0"/>
                  </a:moveTo>
                  <a:lnTo>
                    <a:pt x="7248" y="2405"/>
                  </a:lnTo>
                  <a:lnTo>
                    <a:pt x="7226" y="4312"/>
                  </a:lnTo>
                  <a:lnTo>
                    <a:pt x="0" y="4296"/>
                  </a:lnTo>
                  <a:lnTo>
                    <a:pt x="26" y="0"/>
                  </a:lnTo>
                  <a:close/>
                </a:path>
              </a:pathLst>
            </a:cu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pic>
          <p:nvPicPr>
            <p:cNvPr id="21" name="图片 20" descr="角标-3-04"/>
            <p:cNvPicPr>
              <a:picLocks noChangeAspect="1"/>
            </p:cNvPicPr>
            <p:nvPr/>
          </p:nvPicPr>
          <p:blipFill>
            <a:blip r:embed="rId4" cstate="print"/>
            <a:srcRect l="33557"/>
            <a:stretch>
              <a:fillRect/>
            </a:stretch>
          </p:blipFill>
          <p:spPr>
            <a:xfrm rot="5400000">
              <a:off x="12006" y="3652"/>
              <a:ext cx="5973" cy="8471"/>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457200" y="1600200"/>
            <a:ext cx="8229600" cy="4525963"/>
          </a:xfrm>
          <a:prstGeom prst="rect">
            <a:avLst/>
          </a:prstGeom>
        </p:spPr>
        <p:txBody>
          <a:bodyPr vert="horz" lIns="91440" tIns="45720" rIns="91440" bIns="45720" rtlCol="0">
            <a:normAutofit fontScale="9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200000"/>
              </a:lnSpc>
            </a:pPr>
            <a:r>
              <a:rPr lang="zh-CN" altLang="en-US" sz="1800" dirty="0" smtClean="0">
                <a:sym typeface="+mn-ea"/>
              </a:rPr>
              <a:t>2.呼吸操</a:t>
            </a:r>
            <a:endParaRPr lang="zh-CN" altLang="en-US" sz="1800" dirty="0" smtClean="0"/>
          </a:p>
          <a:p>
            <a:pPr>
              <a:lnSpc>
                <a:spcPct val="200000"/>
              </a:lnSpc>
            </a:pPr>
            <a:r>
              <a:rPr lang="zh-CN" altLang="en-US" sz="1800" dirty="0" smtClean="0">
                <a:sym typeface="+mn-ea"/>
              </a:rPr>
              <a:t>是指人体的深吸气有节奏（1秒间隔）或节拍（1拍，1／2拍，1／4拍）若干呼气，其时长保持10秒以上，越长越好，到结束时把气尽呼尽，再循环吸气呼气。呼吸操可以和喉头操相结合，也可以下例组合：</a:t>
            </a:r>
            <a:endParaRPr lang="zh-CN" altLang="en-US" sz="1800" dirty="0" smtClean="0"/>
          </a:p>
          <a:p>
            <a:pPr>
              <a:lnSpc>
                <a:spcPct val="200000"/>
              </a:lnSpc>
            </a:pPr>
            <a:r>
              <a:rPr lang="zh-CN" altLang="en-US" sz="1800" dirty="0" smtClean="0">
                <a:sym typeface="+mn-ea"/>
              </a:rPr>
              <a:t>1）在电梯里忘了带口罩，憋着一口气，有节奏呼气，不吸气，等出电梯才能换气，记录你呼气最长时间也称之</a:t>
            </a:r>
            <a:r>
              <a:rPr lang="en-US" altLang="zh-CN" sz="1800" dirty="0" smtClean="0">
                <a:sym typeface="+mn-ea"/>
              </a:rPr>
              <a:t>----</a:t>
            </a:r>
            <a:r>
              <a:rPr lang="zh-CN" altLang="en-US" sz="1800" dirty="0" smtClean="0">
                <a:sym typeface="+mn-ea"/>
              </a:rPr>
              <a:t>呼时值。</a:t>
            </a:r>
            <a:endParaRPr lang="zh-CN" altLang="en-US" sz="1800" dirty="0" smtClean="0"/>
          </a:p>
          <a:p>
            <a:pPr>
              <a:lnSpc>
                <a:spcPct val="200000"/>
              </a:lnSpc>
            </a:pPr>
            <a:r>
              <a:rPr lang="zh-CN" altLang="en-US" sz="1800" dirty="0" smtClean="0">
                <a:sym typeface="+mn-ea"/>
              </a:rPr>
              <a:t>2）打坐看书时可以调整呼吸，8呼（节奏1秒或半秒）换气一吸（节奏1秒或半秒）。</a:t>
            </a:r>
            <a:endParaRPr lang="zh-CN" altLang="en-US" sz="1800" dirty="0" smtClean="0"/>
          </a:p>
          <a:p>
            <a:pPr>
              <a:lnSpc>
                <a:spcPct val="200000"/>
              </a:lnSpc>
            </a:pPr>
            <a:r>
              <a:rPr lang="zh-CN" altLang="en-US" sz="1800" dirty="0" smtClean="0">
                <a:sym typeface="+mn-ea"/>
              </a:rPr>
              <a:t>3）散步时8步4呼2步1吸，慢跑时4步2呼2步1吸，快跑时2步1呼2步1吸。</a:t>
            </a:r>
            <a:endParaRPr lang="zh-CN" altLang="en-US" sz="1800" dirty="0" smtClean="0"/>
          </a:p>
          <a:p>
            <a:pPr>
              <a:lnSpc>
                <a:spcPct val="200000"/>
              </a:lnSpc>
            </a:pPr>
            <a:endParaRPr lang="zh-CN" altLang="en-US" sz="1800"/>
          </a:p>
        </p:txBody>
      </p:sp>
      <p:sp>
        <p:nvSpPr>
          <p:cNvPr id="4" name="文本框 3"/>
          <p:cNvSpPr txBox="1"/>
          <p:nvPr/>
        </p:nvSpPr>
        <p:spPr>
          <a:xfrm>
            <a:off x="669290" y="351790"/>
            <a:ext cx="4064000" cy="645160"/>
          </a:xfrm>
          <a:prstGeom prst="rect">
            <a:avLst/>
          </a:prstGeom>
          <a:noFill/>
        </p:spPr>
        <p:txBody>
          <a:bodyPr wrap="square" rtlCol="0">
            <a:spAutoFit/>
          </a:bodyPr>
          <a:lstStyle/>
          <a:p>
            <a:r>
              <a:rPr lang="zh-CN" altLang="en-US" sz="3600" b="1"/>
              <a:t>腹音训练法</a:t>
            </a:r>
          </a:p>
        </p:txBody>
      </p:sp>
      <p:grpSp>
        <p:nvGrpSpPr>
          <p:cNvPr id="22" name="组合 21"/>
          <p:cNvGrpSpPr/>
          <p:nvPr/>
        </p:nvGrpSpPr>
        <p:grpSpPr>
          <a:xfrm>
            <a:off x="8774430" y="681355"/>
            <a:ext cx="3460115" cy="6223000"/>
            <a:chOff x="10742" y="0"/>
            <a:chExt cx="8525" cy="10873"/>
          </a:xfrm>
        </p:grpSpPr>
        <p:pic>
          <p:nvPicPr>
            <p:cNvPr id="15" name="图片 14" descr="角标-04-04"/>
            <p:cNvPicPr>
              <a:picLocks noChangeAspect="1"/>
            </p:cNvPicPr>
            <p:nvPr/>
          </p:nvPicPr>
          <p:blipFill>
            <a:blip r:embed="rId2" cstate="print"/>
            <a:srcRect r="48798"/>
            <a:stretch>
              <a:fillRect/>
            </a:stretch>
          </p:blipFill>
          <p:spPr>
            <a:xfrm rot="5400000">
              <a:off x="12676" y="-34"/>
              <a:ext cx="4603" cy="8471"/>
            </a:xfrm>
            <a:prstGeom prst="rect">
              <a:avLst/>
            </a:prstGeom>
          </p:spPr>
        </p:pic>
        <p:pic>
          <p:nvPicPr>
            <p:cNvPr id="16" name="图片 15" descr="微信图片_20220412104807"/>
            <p:cNvPicPr>
              <a:picLocks noChangeAspect="1"/>
            </p:cNvPicPr>
            <p:nvPr/>
          </p:nvPicPr>
          <p:blipFill>
            <a:blip r:embed="rId3" cstate="print"/>
            <a:srcRect l="7455" t="6815" r="36294" b="1749"/>
            <a:stretch>
              <a:fillRect/>
            </a:stretch>
          </p:blipFill>
          <p:spPr>
            <a:xfrm>
              <a:off x="11781" y="0"/>
              <a:ext cx="7447" cy="8573"/>
            </a:xfrm>
            <a:prstGeom prst="rect">
              <a:avLst/>
            </a:prstGeom>
          </p:spPr>
        </p:pic>
        <p:sp>
          <p:nvSpPr>
            <p:cNvPr id="17" name="任意多边形 16"/>
            <p:cNvSpPr/>
            <p:nvPr/>
          </p:nvSpPr>
          <p:spPr>
            <a:xfrm>
              <a:off x="11745" y="6503"/>
              <a:ext cx="7522" cy="4312"/>
            </a:xfrm>
            <a:custGeom>
              <a:avLst/>
              <a:gdLst>
                <a:gd name="connsiteX0" fmla="*/ 26 w 7248"/>
                <a:gd name="connsiteY0" fmla="*/ 0 h 4312"/>
                <a:gd name="connsiteX1" fmla="*/ 7248 w 7248"/>
                <a:gd name="connsiteY1" fmla="*/ 2405 h 4312"/>
                <a:gd name="connsiteX2" fmla="*/ 7226 w 7248"/>
                <a:gd name="connsiteY2" fmla="*/ 4312 h 4312"/>
                <a:gd name="connsiteX3" fmla="*/ 0 w 7248"/>
                <a:gd name="connsiteY3" fmla="*/ 4296 h 4312"/>
                <a:gd name="connsiteX4" fmla="*/ 26 w 7248"/>
                <a:gd name="connsiteY4" fmla="*/ 0 h 4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8" h="4312">
                  <a:moveTo>
                    <a:pt x="26" y="0"/>
                  </a:moveTo>
                  <a:lnTo>
                    <a:pt x="7248" y="2405"/>
                  </a:lnTo>
                  <a:lnTo>
                    <a:pt x="7226" y="4312"/>
                  </a:lnTo>
                  <a:lnTo>
                    <a:pt x="0" y="4296"/>
                  </a:lnTo>
                  <a:lnTo>
                    <a:pt x="26" y="0"/>
                  </a:lnTo>
                  <a:close/>
                </a:path>
              </a:pathLst>
            </a:cu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pic>
          <p:nvPicPr>
            <p:cNvPr id="21" name="图片 20" descr="角标-3-04"/>
            <p:cNvPicPr>
              <a:picLocks noChangeAspect="1"/>
            </p:cNvPicPr>
            <p:nvPr/>
          </p:nvPicPr>
          <p:blipFill>
            <a:blip r:embed="rId4" cstate="print"/>
            <a:srcRect l="33557"/>
            <a:stretch>
              <a:fillRect/>
            </a:stretch>
          </p:blipFill>
          <p:spPr>
            <a:xfrm rot="5400000">
              <a:off x="12006" y="3652"/>
              <a:ext cx="5973" cy="8471"/>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534035" y="1552575"/>
            <a:ext cx="7377430" cy="452628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200000"/>
              </a:lnSpc>
            </a:pPr>
            <a:r>
              <a:rPr lang="zh-CN" altLang="en-US" sz="1800" dirty="0" smtClean="0">
                <a:sym typeface="+mn-ea"/>
              </a:rPr>
              <a:t>3</a:t>
            </a:r>
            <a:r>
              <a:rPr lang="zh-CN" altLang="en-US" sz="1800" dirty="0" smtClean="0">
                <a:sym typeface="+mn-ea"/>
              </a:rPr>
              <a:t>.舌头</a:t>
            </a:r>
            <a:r>
              <a:rPr lang="zh-CN" altLang="en-US" sz="1800" dirty="0" smtClean="0">
                <a:sym typeface="+mn-ea"/>
              </a:rPr>
              <a:t>操（</a:t>
            </a:r>
            <a:r>
              <a:rPr lang="zh-CN" altLang="en-US" sz="1800" dirty="0" smtClean="0">
                <a:sym typeface="+mn-ea"/>
              </a:rPr>
              <a:t>赤龙捣</a:t>
            </a:r>
            <a:r>
              <a:rPr lang="zh-CN" altLang="en-US" sz="1800" dirty="0" smtClean="0">
                <a:sym typeface="+mn-ea"/>
              </a:rPr>
              <a:t>海）</a:t>
            </a:r>
            <a:endParaRPr lang="en-US" altLang="zh-CN" sz="1800" dirty="0" smtClean="0">
              <a:sym typeface="+mn-ea"/>
            </a:endParaRPr>
          </a:p>
          <a:p>
            <a:pPr>
              <a:lnSpc>
                <a:spcPct val="200000"/>
              </a:lnSpc>
              <a:buNone/>
            </a:pPr>
            <a:r>
              <a:rPr lang="zh-CN" altLang="en-US" sz="1800" dirty="0" smtClean="0">
                <a:sym typeface="+mn-ea"/>
              </a:rPr>
              <a:t>              顺时针转</a:t>
            </a:r>
            <a:r>
              <a:rPr lang="en-US" altLang="zh-CN" sz="1800" dirty="0" smtClean="0">
                <a:sym typeface="+mn-ea"/>
              </a:rPr>
              <a:t>20</a:t>
            </a:r>
            <a:r>
              <a:rPr lang="zh-CN" altLang="en-US" sz="1800" dirty="0" smtClean="0">
                <a:sym typeface="+mn-ea"/>
              </a:rPr>
              <a:t>次、</a:t>
            </a:r>
            <a:r>
              <a:rPr lang="zh-CN" altLang="en-US" sz="1800" dirty="0" smtClean="0">
                <a:sym typeface="+mn-ea"/>
              </a:rPr>
              <a:t>逆时针转</a:t>
            </a:r>
            <a:r>
              <a:rPr lang="en-US" altLang="zh-CN" sz="1800" dirty="0" smtClean="0">
                <a:sym typeface="+mn-ea"/>
              </a:rPr>
              <a:t>20</a:t>
            </a:r>
            <a:r>
              <a:rPr lang="zh-CN" altLang="en-US" sz="1800" dirty="0" smtClean="0">
                <a:sym typeface="+mn-ea"/>
              </a:rPr>
              <a:t>次舌头，</a:t>
            </a:r>
            <a:r>
              <a:rPr lang="zh-CN" altLang="en-US" sz="1800" dirty="0" smtClean="0">
                <a:sym typeface="+mn-ea"/>
              </a:rPr>
              <a:t>让咽喉生津</a:t>
            </a:r>
            <a:r>
              <a:rPr lang="zh-CN" altLang="en-US" sz="1800" dirty="0" smtClean="0">
                <a:sym typeface="+mn-ea"/>
              </a:rPr>
              <a:t>，吞下，可缓解</a:t>
            </a:r>
            <a:r>
              <a:rPr lang="zh-CN" altLang="en-US" sz="1800" dirty="0" smtClean="0">
                <a:sym typeface="+mn-ea"/>
              </a:rPr>
              <a:t>咳嗽引起喉粘膜充血肿胀。</a:t>
            </a:r>
            <a:endParaRPr lang="en-US" altLang="zh-CN" sz="1800" dirty="0" smtClean="0">
              <a:sym typeface="+mn-ea"/>
            </a:endParaRPr>
          </a:p>
          <a:p>
            <a:pPr>
              <a:lnSpc>
                <a:spcPct val="200000"/>
              </a:lnSpc>
            </a:pPr>
            <a:r>
              <a:rPr lang="en-US" altLang="zh-CN" sz="1800" dirty="0" smtClean="0">
                <a:sym typeface="+mn-ea"/>
              </a:rPr>
              <a:t>4.</a:t>
            </a:r>
            <a:r>
              <a:rPr lang="zh-CN" altLang="en-US" sz="1800" dirty="0" smtClean="0">
                <a:sym typeface="+mn-ea"/>
              </a:rPr>
              <a:t>丹田</a:t>
            </a:r>
            <a:r>
              <a:rPr lang="zh-CN" altLang="en-US" sz="1800" dirty="0" smtClean="0">
                <a:sym typeface="+mn-ea"/>
              </a:rPr>
              <a:t>操</a:t>
            </a:r>
            <a:endParaRPr lang="en-US" altLang="zh-CN" sz="1800" dirty="0" smtClean="0">
              <a:sym typeface="+mn-ea"/>
            </a:endParaRPr>
          </a:p>
          <a:p>
            <a:pPr>
              <a:lnSpc>
                <a:spcPct val="200000"/>
              </a:lnSpc>
            </a:pPr>
            <a:r>
              <a:rPr lang="en-US" altLang="zh-CN" sz="1800" dirty="0" smtClean="0">
                <a:sym typeface="+mn-ea"/>
              </a:rPr>
              <a:t> </a:t>
            </a:r>
            <a:r>
              <a:rPr lang="en-US" altLang="zh-CN" sz="1800" dirty="0" smtClean="0">
                <a:sym typeface="+mn-ea"/>
              </a:rPr>
              <a:t>      </a:t>
            </a:r>
            <a:r>
              <a:rPr lang="zh-CN" altLang="en-US" sz="1800" dirty="0" smtClean="0">
                <a:sym typeface="+mn-ea"/>
              </a:rPr>
              <a:t>气</a:t>
            </a:r>
            <a:r>
              <a:rPr lang="zh-CN" altLang="en-US" sz="1800" dirty="0" smtClean="0">
                <a:sym typeface="+mn-ea"/>
              </a:rPr>
              <a:t>沉丹田是一种感觉，其本质是吸气到腹腔，其上部是肺底部横隔膜（中丹田），其下部是腹股沟盆膈肌下丹田，呼气是尽量保持吸气状态，也就是腹部憋一气发一个长（</a:t>
            </a:r>
            <a:r>
              <a:rPr lang="en-US" altLang="zh-CN" sz="1800" dirty="0" smtClean="0">
                <a:sym typeface="+mn-ea"/>
              </a:rPr>
              <a:t>a</a:t>
            </a:r>
            <a:r>
              <a:rPr lang="zh-CN" altLang="en-US" sz="1800" dirty="0" smtClean="0">
                <a:sym typeface="+mn-ea"/>
              </a:rPr>
              <a:t>）元音尽量延长至快结束时把（</a:t>
            </a:r>
            <a:r>
              <a:rPr lang="en-US" altLang="zh-CN" sz="1800" dirty="0" smtClean="0">
                <a:sym typeface="+mn-ea"/>
              </a:rPr>
              <a:t>a</a:t>
            </a:r>
            <a:r>
              <a:rPr lang="zh-CN" altLang="en-US" sz="1800" dirty="0" smtClean="0">
                <a:sym typeface="+mn-ea"/>
              </a:rPr>
              <a:t>）元音抛出去，计算每次憋气发声</a:t>
            </a:r>
            <a:r>
              <a:rPr lang="zh-CN" altLang="en-US" sz="1800" dirty="0" smtClean="0">
                <a:sym typeface="+mn-ea"/>
              </a:rPr>
              <a:t>持续时间</a:t>
            </a:r>
            <a:r>
              <a:rPr lang="zh-CN" altLang="en-US" sz="1800" dirty="0" smtClean="0">
                <a:sym typeface="+mn-ea"/>
              </a:rPr>
              <a:t>---憋时值。 </a:t>
            </a:r>
            <a:endParaRPr lang="zh-CN" altLang="en-US" sz="1800" dirty="0" smtClean="0"/>
          </a:p>
          <a:p>
            <a:pPr>
              <a:lnSpc>
                <a:spcPct val="200000"/>
              </a:lnSpc>
              <a:buNone/>
            </a:pPr>
            <a:r>
              <a:rPr lang="zh-CN" altLang="en-US" sz="1800" dirty="0" smtClean="0">
                <a:sym typeface="+mn-ea"/>
              </a:rPr>
              <a:t>              丹田</a:t>
            </a:r>
            <a:r>
              <a:rPr lang="zh-CN" altLang="en-US" sz="1800" dirty="0" smtClean="0">
                <a:sym typeface="+mn-ea"/>
              </a:rPr>
              <a:t>操也</a:t>
            </a:r>
            <a:r>
              <a:rPr lang="zh-CN" altLang="en-US" sz="1800" dirty="0" smtClean="0">
                <a:sym typeface="+mn-ea"/>
              </a:rPr>
              <a:t>是负重</a:t>
            </a:r>
            <a:r>
              <a:rPr lang="zh-CN" altLang="en-US" sz="1800" dirty="0" smtClean="0">
                <a:sym typeface="+mn-ea"/>
              </a:rPr>
              <a:t>的呼吸操，</a:t>
            </a:r>
            <a:r>
              <a:rPr lang="zh-CN" altLang="en-US" sz="1800" dirty="0" smtClean="0">
                <a:sym typeface="+mn-ea"/>
              </a:rPr>
              <a:t>可靠</a:t>
            </a:r>
            <a:r>
              <a:rPr lang="zh-CN" altLang="en-US" sz="1800" dirty="0" smtClean="0">
                <a:sym typeface="+mn-ea"/>
              </a:rPr>
              <a:t>墻半蹲、</a:t>
            </a:r>
            <a:r>
              <a:rPr lang="zh-CN" altLang="en-US" sz="1800" dirty="0" smtClean="0">
                <a:sym typeface="+mn-ea"/>
              </a:rPr>
              <a:t>可马步</a:t>
            </a:r>
            <a:r>
              <a:rPr lang="zh-CN" altLang="en-US" sz="1800" dirty="0" smtClean="0">
                <a:sym typeface="+mn-ea"/>
              </a:rPr>
              <a:t>半</a:t>
            </a:r>
            <a:r>
              <a:rPr lang="zh-CN" altLang="en-US" sz="1800" dirty="0" smtClean="0">
                <a:sym typeface="+mn-ea"/>
              </a:rPr>
              <a:t>蹲、可平板</a:t>
            </a:r>
            <a:r>
              <a:rPr lang="zh-CN" altLang="en-US" sz="1800" dirty="0" smtClean="0">
                <a:sym typeface="+mn-ea"/>
              </a:rPr>
              <a:t>支撑下、也可双</a:t>
            </a:r>
            <a:r>
              <a:rPr lang="zh-CN" altLang="en-US" sz="1800" dirty="0" smtClean="0">
                <a:sym typeface="+mn-ea"/>
              </a:rPr>
              <a:t>人憋</a:t>
            </a:r>
            <a:r>
              <a:rPr lang="zh-CN" altLang="en-US" sz="1800" dirty="0" smtClean="0">
                <a:sym typeface="+mn-ea"/>
              </a:rPr>
              <a:t>时值对抗</a:t>
            </a:r>
            <a:r>
              <a:rPr lang="zh-CN" altLang="en-US" sz="1800" dirty="0" smtClean="0">
                <a:sym typeface="+mn-ea"/>
              </a:rPr>
              <a:t>比赛练习</a:t>
            </a:r>
            <a:r>
              <a:rPr lang="zh-CN" altLang="en-US" sz="1800" dirty="0" smtClean="0">
                <a:sym typeface="+mn-ea"/>
              </a:rPr>
              <a:t>。</a:t>
            </a:r>
            <a:endParaRPr lang="zh-CN" altLang="en-US" sz="1800" dirty="0" smtClean="0"/>
          </a:p>
          <a:p>
            <a:pPr>
              <a:lnSpc>
                <a:spcPct val="200000"/>
              </a:lnSpc>
            </a:pPr>
            <a:endParaRPr lang="zh-CN" altLang="en-US" sz="1800" dirty="0"/>
          </a:p>
          <a:p>
            <a:endParaRPr lang="zh-CN" altLang="en-US" sz="1800" dirty="0"/>
          </a:p>
        </p:txBody>
      </p:sp>
      <p:sp>
        <p:nvSpPr>
          <p:cNvPr id="4" name="文本框 3"/>
          <p:cNvSpPr txBox="1"/>
          <p:nvPr/>
        </p:nvSpPr>
        <p:spPr>
          <a:xfrm>
            <a:off x="669290" y="351790"/>
            <a:ext cx="4064000" cy="645160"/>
          </a:xfrm>
          <a:prstGeom prst="rect">
            <a:avLst/>
          </a:prstGeom>
          <a:noFill/>
        </p:spPr>
        <p:txBody>
          <a:bodyPr wrap="square" rtlCol="0">
            <a:spAutoFit/>
          </a:bodyPr>
          <a:lstStyle/>
          <a:p>
            <a:r>
              <a:rPr lang="zh-CN" altLang="en-US" sz="3600" b="1"/>
              <a:t>腹音训练法</a:t>
            </a:r>
          </a:p>
        </p:txBody>
      </p:sp>
      <p:pic>
        <p:nvPicPr>
          <p:cNvPr id="1026" name="Picture 2"/>
          <p:cNvPicPr>
            <a:picLocks noChangeAspect="1" noChangeArrowheads="1"/>
          </p:cNvPicPr>
          <p:nvPr/>
        </p:nvPicPr>
        <p:blipFill>
          <a:blip r:embed="rId2" cstate="print"/>
          <a:srcRect/>
          <a:stretch>
            <a:fillRect/>
          </a:stretch>
        </p:blipFill>
        <p:spPr bwMode="auto">
          <a:xfrm>
            <a:off x="8221210" y="2104366"/>
            <a:ext cx="3382511" cy="333073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390327" y="1442696"/>
            <a:ext cx="8727440" cy="45262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200000"/>
              </a:lnSpc>
            </a:pPr>
            <a:r>
              <a:rPr lang="zh-CN" altLang="en-US" sz="1500" dirty="0"/>
              <a:t>二、</a:t>
            </a:r>
            <a:r>
              <a:rPr lang="zh-CN" altLang="en-US" sz="1500" b="1" dirty="0"/>
              <a:t>有声练习</a:t>
            </a:r>
          </a:p>
          <a:p>
            <a:pPr>
              <a:lnSpc>
                <a:spcPct val="200000"/>
              </a:lnSpc>
            </a:pPr>
            <a:r>
              <a:rPr lang="zh-CN" altLang="en-US" sz="1500" dirty="0"/>
              <a:t>1</a:t>
            </a:r>
            <a:r>
              <a:rPr lang="zh-CN" altLang="en-US" sz="1500" dirty="0" smtClean="0"/>
              <a:t>、深吸气后应用一口气有节奏（1秒间隔）或节拍（1拍，1／2拍，1／4拍）若干呼气，其时长保持10秒以上，向京剧喊嗓节奏一样越长越好，吹响吸管straw。</a:t>
            </a:r>
          </a:p>
          <a:p>
            <a:pPr>
              <a:lnSpc>
                <a:spcPct val="200000"/>
              </a:lnSpc>
            </a:pPr>
            <a:r>
              <a:rPr lang="zh-CN" altLang="en-US" sz="1500" dirty="0" smtClean="0"/>
              <a:t>2、深</a:t>
            </a:r>
            <a:r>
              <a:rPr lang="zh-CN" altLang="en-US" sz="1500" dirty="0"/>
              <a:t>吸气后应用一口气有节奏（1秒间隔）或节拍（1拍，1／2拍，1／4拍）若干呼气，其时长保持10秒以上，越长越好，吹响喉声带--气泡音；吹响唇音（m）--唇震音、牙齿音（z、c、s）、卷舌音（r）、鼻音（n）力度为标准。到结束时把气尽呼尽，再循环呼气吹响声音器官。</a:t>
            </a:r>
          </a:p>
          <a:p>
            <a:pPr>
              <a:lnSpc>
                <a:spcPct val="200000"/>
              </a:lnSpc>
            </a:pPr>
            <a:r>
              <a:rPr lang="zh-CN" altLang="en-US" sz="1500" dirty="0" smtClean="0"/>
              <a:t>  3、打呵欠</a:t>
            </a:r>
            <a:r>
              <a:rPr lang="zh-CN" altLang="en-US" sz="1500" dirty="0"/>
              <a:t>打开咽喉，深吸气后应用一口气有节奏（1秒间隔）或节拍（1拍，1／2拍，1／4拍）若干腹动，其时长保持10秒以上，越长越好，发A、I、U、E、O。记录最长发音---声时值。</a:t>
            </a:r>
          </a:p>
          <a:p>
            <a:pPr>
              <a:lnSpc>
                <a:spcPct val="200000"/>
              </a:lnSpc>
              <a:buNone/>
            </a:pPr>
            <a:r>
              <a:rPr lang="zh-CN" altLang="en-US" sz="1500" dirty="0" smtClean="0">
                <a:sym typeface="+mn-ea"/>
              </a:rPr>
              <a:t>        主张唇振、</a:t>
            </a:r>
            <a:r>
              <a:rPr lang="zh-CN" altLang="en-US" sz="1500" dirty="0">
                <a:sym typeface="+mn-ea"/>
              </a:rPr>
              <a:t>齿音、卷舌音、鼻音</a:t>
            </a:r>
            <a:r>
              <a:rPr lang="zh-CN" altLang="en-US" sz="1500" dirty="0" smtClean="0">
                <a:sym typeface="+mn-ea"/>
              </a:rPr>
              <a:t>与吹管一致性（ </a:t>
            </a:r>
            <a:r>
              <a:rPr lang="en-US" altLang="zh-CN" sz="1500" dirty="0" smtClean="0">
                <a:sym typeface="+mn-ea"/>
              </a:rPr>
              <a:t>blowing bubbles through the straw</a:t>
            </a:r>
            <a:r>
              <a:rPr lang="zh-CN" altLang="en-US" sz="1500" dirty="0" smtClean="0">
                <a:sym typeface="+mn-ea"/>
              </a:rPr>
              <a:t>），主张吹管与哼鸣一致，主张吹管说话与哼鸣说话一致，主张说话与歌唱一致。</a:t>
            </a:r>
            <a:r>
              <a:rPr lang="en-US" altLang="zh-CN" sz="1500" dirty="0" smtClean="0">
                <a:sym typeface="+mn-ea"/>
              </a:rPr>
              <a:t>Sing as your speaking</a:t>
            </a:r>
            <a:r>
              <a:rPr lang="zh-CN" altLang="en-US" sz="1500" dirty="0" smtClean="0">
                <a:sym typeface="+mn-ea"/>
              </a:rPr>
              <a:t>！</a:t>
            </a:r>
            <a:endParaRPr lang="en-US" altLang="zh-CN" sz="1500" dirty="0" smtClean="0"/>
          </a:p>
          <a:p>
            <a:pPr>
              <a:lnSpc>
                <a:spcPct val="200000"/>
              </a:lnSpc>
              <a:buNone/>
            </a:pPr>
            <a:endParaRPr lang="zh-CN" altLang="en-US" sz="1500" dirty="0"/>
          </a:p>
          <a:p>
            <a:endParaRPr lang="zh-CN" altLang="en-US" sz="700" dirty="0"/>
          </a:p>
        </p:txBody>
      </p:sp>
      <p:sp>
        <p:nvSpPr>
          <p:cNvPr id="4" name="文本框 3"/>
          <p:cNvSpPr txBox="1"/>
          <p:nvPr/>
        </p:nvSpPr>
        <p:spPr>
          <a:xfrm>
            <a:off x="669290" y="351790"/>
            <a:ext cx="4064000" cy="645160"/>
          </a:xfrm>
          <a:prstGeom prst="rect">
            <a:avLst/>
          </a:prstGeom>
          <a:noFill/>
        </p:spPr>
        <p:txBody>
          <a:bodyPr wrap="square" rtlCol="0">
            <a:spAutoFit/>
          </a:bodyPr>
          <a:lstStyle/>
          <a:p>
            <a:r>
              <a:rPr lang="zh-CN" altLang="en-US" sz="3600" b="1"/>
              <a:t>腹音训练法</a:t>
            </a:r>
          </a:p>
        </p:txBody>
      </p:sp>
      <p:grpSp>
        <p:nvGrpSpPr>
          <p:cNvPr id="22" name="组合 21"/>
          <p:cNvGrpSpPr/>
          <p:nvPr/>
        </p:nvGrpSpPr>
        <p:grpSpPr>
          <a:xfrm>
            <a:off x="9050655" y="681355"/>
            <a:ext cx="3183890" cy="6223000"/>
            <a:chOff x="10742" y="0"/>
            <a:chExt cx="8525" cy="10873"/>
          </a:xfrm>
        </p:grpSpPr>
        <p:pic>
          <p:nvPicPr>
            <p:cNvPr id="15" name="图片 14" descr="角标-04-04"/>
            <p:cNvPicPr>
              <a:picLocks noChangeAspect="1"/>
            </p:cNvPicPr>
            <p:nvPr/>
          </p:nvPicPr>
          <p:blipFill>
            <a:blip r:embed="rId2" cstate="print"/>
            <a:srcRect r="48798"/>
            <a:stretch>
              <a:fillRect/>
            </a:stretch>
          </p:blipFill>
          <p:spPr>
            <a:xfrm rot="5400000">
              <a:off x="12676" y="-34"/>
              <a:ext cx="4603" cy="8471"/>
            </a:xfrm>
            <a:prstGeom prst="rect">
              <a:avLst/>
            </a:prstGeom>
          </p:spPr>
        </p:pic>
        <p:pic>
          <p:nvPicPr>
            <p:cNvPr id="16" name="图片 15" descr="微信图片_20220412104807"/>
            <p:cNvPicPr>
              <a:picLocks noChangeAspect="1"/>
            </p:cNvPicPr>
            <p:nvPr/>
          </p:nvPicPr>
          <p:blipFill>
            <a:blip r:embed="rId3" cstate="print"/>
            <a:srcRect l="7455" t="6815" r="36294" b="1749"/>
            <a:stretch>
              <a:fillRect/>
            </a:stretch>
          </p:blipFill>
          <p:spPr>
            <a:xfrm>
              <a:off x="11781" y="0"/>
              <a:ext cx="7447" cy="8573"/>
            </a:xfrm>
            <a:prstGeom prst="rect">
              <a:avLst/>
            </a:prstGeom>
          </p:spPr>
        </p:pic>
        <p:sp>
          <p:nvSpPr>
            <p:cNvPr id="17" name="任意多边形 16"/>
            <p:cNvSpPr/>
            <p:nvPr/>
          </p:nvSpPr>
          <p:spPr>
            <a:xfrm>
              <a:off x="11745" y="6503"/>
              <a:ext cx="7522" cy="4312"/>
            </a:xfrm>
            <a:custGeom>
              <a:avLst/>
              <a:gdLst>
                <a:gd name="connsiteX0" fmla="*/ 26 w 7248"/>
                <a:gd name="connsiteY0" fmla="*/ 0 h 4312"/>
                <a:gd name="connsiteX1" fmla="*/ 7248 w 7248"/>
                <a:gd name="connsiteY1" fmla="*/ 2405 h 4312"/>
                <a:gd name="connsiteX2" fmla="*/ 7226 w 7248"/>
                <a:gd name="connsiteY2" fmla="*/ 4312 h 4312"/>
                <a:gd name="connsiteX3" fmla="*/ 0 w 7248"/>
                <a:gd name="connsiteY3" fmla="*/ 4296 h 4312"/>
                <a:gd name="connsiteX4" fmla="*/ 26 w 7248"/>
                <a:gd name="connsiteY4" fmla="*/ 0 h 4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8" h="4312">
                  <a:moveTo>
                    <a:pt x="26" y="0"/>
                  </a:moveTo>
                  <a:lnTo>
                    <a:pt x="7248" y="2405"/>
                  </a:lnTo>
                  <a:lnTo>
                    <a:pt x="7226" y="4312"/>
                  </a:lnTo>
                  <a:lnTo>
                    <a:pt x="0" y="4296"/>
                  </a:lnTo>
                  <a:lnTo>
                    <a:pt x="26" y="0"/>
                  </a:lnTo>
                  <a:close/>
                </a:path>
              </a:pathLst>
            </a:cu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pic>
          <p:nvPicPr>
            <p:cNvPr id="21" name="图片 20" descr="角标-3-04"/>
            <p:cNvPicPr>
              <a:picLocks noChangeAspect="1"/>
            </p:cNvPicPr>
            <p:nvPr/>
          </p:nvPicPr>
          <p:blipFill>
            <a:blip r:embed="rId4" cstate="print"/>
            <a:srcRect l="33557"/>
            <a:stretch>
              <a:fillRect/>
            </a:stretch>
          </p:blipFill>
          <p:spPr>
            <a:xfrm rot="5400000">
              <a:off x="12006" y="3652"/>
              <a:ext cx="5973" cy="8471"/>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5585" y="1736519"/>
            <a:ext cx="6096000" cy="3416320"/>
          </a:xfrm>
          <a:prstGeom prst="rect">
            <a:avLst/>
          </a:prstGeom>
        </p:spPr>
        <p:txBody>
          <a:bodyPr wrap="square">
            <a:spAutoFit/>
          </a:bodyPr>
          <a:lstStyle/>
          <a:p>
            <a:pPr>
              <a:lnSpc>
                <a:spcPct val="200000"/>
              </a:lnSpc>
            </a:pPr>
            <a:r>
              <a:rPr lang="en-US" altLang="zh-CN" dirty="0" smtClean="0"/>
              <a:t>4</a:t>
            </a:r>
            <a:r>
              <a:rPr lang="zh-CN" altLang="en-US" dirty="0" smtClean="0"/>
              <a:t>、</a:t>
            </a:r>
            <a:r>
              <a:rPr lang="zh-CN" altLang="en-US" dirty="0" smtClean="0"/>
              <a:t>带气息发声练习 </a:t>
            </a:r>
            <a:r>
              <a:rPr lang="zh-CN" altLang="en-US" dirty="0" smtClean="0"/>
              <a:t>（示范）</a:t>
            </a:r>
            <a:endParaRPr lang="en-US" altLang="zh-CN" dirty="0" smtClean="0"/>
          </a:p>
          <a:p>
            <a:pPr>
              <a:lnSpc>
                <a:spcPct val="200000"/>
              </a:lnSpc>
            </a:pPr>
            <a:r>
              <a:rPr lang="zh-CN" altLang="en-US" dirty="0" smtClean="0"/>
              <a:t>     </a:t>
            </a:r>
            <a:r>
              <a:rPr lang="en-US" altLang="zh-CN" dirty="0" smtClean="0"/>
              <a:t>1</a:t>
            </a:r>
            <a:r>
              <a:rPr lang="zh-CN" altLang="en-US" dirty="0" smtClean="0"/>
              <a:t>呼</a:t>
            </a:r>
            <a:r>
              <a:rPr lang="en-US" altLang="zh-CN" dirty="0" smtClean="0"/>
              <a:t>-</a:t>
            </a:r>
            <a:r>
              <a:rPr lang="zh-CN" altLang="en-US" dirty="0" smtClean="0"/>
              <a:t>狗喘气，狗叫 </a:t>
            </a:r>
            <a:endParaRPr lang="en-US" altLang="zh-CN" dirty="0" smtClean="0"/>
          </a:p>
          <a:p>
            <a:pPr>
              <a:lnSpc>
                <a:spcPct val="200000"/>
              </a:lnSpc>
            </a:pPr>
            <a:r>
              <a:rPr lang="zh-CN" altLang="en-US" dirty="0" smtClean="0"/>
              <a:t>      </a:t>
            </a:r>
            <a:r>
              <a:rPr lang="en-US" altLang="zh-CN" dirty="0" smtClean="0"/>
              <a:t>2</a:t>
            </a:r>
            <a:r>
              <a:rPr lang="zh-CN" altLang="en-US" dirty="0" smtClean="0"/>
              <a:t>呼</a:t>
            </a:r>
            <a:r>
              <a:rPr lang="en-US" altLang="zh-CN" dirty="0" smtClean="0"/>
              <a:t>-</a:t>
            </a:r>
            <a:r>
              <a:rPr lang="zh-CN" altLang="en-US" dirty="0" smtClean="0"/>
              <a:t>驴叫，林俊卿转音</a:t>
            </a:r>
            <a:endParaRPr lang="en-US" altLang="zh-CN" dirty="0" smtClean="0"/>
          </a:p>
          <a:p>
            <a:pPr>
              <a:lnSpc>
                <a:spcPct val="200000"/>
              </a:lnSpc>
            </a:pPr>
            <a:r>
              <a:rPr lang="zh-CN" altLang="en-US" dirty="0" smtClean="0"/>
              <a:t>      </a:t>
            </a:r>
            <a:r>
              <a:rPr lang="en-US" altLang="zh-CN" dirty="0" smtClean="0"/>
              <a:t>3</a:t>
            </a:r>
            <a:r>
              <a:rPr lang="zh-CN" altLang="en-US" dirty="0" smtClean="0"/>
              <a:t>呼</a:t>
            </a:r>
            <a:r>
              <a:rPr lang="en-US" altLang="zh-CN" dirty="0" smtClean="0"/>
              <a:t>-</a:t>
            </a:r>
            <a:r>
              <a:rPr lang="zh-CN" altLang="en-US" dirty="0" smtClean="0"/>
              <a:t>公鸡叫  </a:t>
            </a:r>
            <a:r>
              <a:rPr lang="en-US" altLang="zh-CN" dirty="0" smtClean="0"/>
              <a:t>3</a:t>
            </a:r>
            <a:r>
              <a:rPr lang="zh-CN" altLang="en-US" dirty="0" smtClean="0"/>
              <a:t>呼</a:t>
            </a:r>
            <a:r>
              <a:rPr lang="en-US" altLang="zh-CN" dirty="0" smtClean="0"/>
              <a:t>1</a:t>
            </a:r>
            <a:r>
              <a:rPr lang="zh-CN" altLang="en-US" dirty="0" smtClean="0"/>
              <a:t>长呼尽（示范）</a:t>
            </a:r>
            <a:endParaRPr lang="en-US" altLang="zh-CN" dirty="0" smtClean="0"/>
          </a:p>
          <a:p>
            <a:pPr>
              <a:lnSpc>
                <a:spcPct val="200000"/>
              </a:lnSpc>
            </a:pPr>
            <a:r>
              <a:rPr lang="zh-CN" altLang="en-US" dirty="0" smtClean="0"/>
              <a:t>       </a:t>
            </a:r>
            <a:r>
              <a:rPr lang="en-US" altLang="zh-CN" dirty="0" smtClean="0"/>
              <a:t>8</a:t>
            </a:r>
            <a:r>
              <a:rPr lang="zh-CN" altLang="en-US" dirty="0" smtClean="0"/>
              <a:t>呼</a:t>
            </a:r>
            <a:r>
              <a:rPr lang="en-US" altLang="zh-CN" dirty="0" smtClean="0"/>
              <a:t>1</a:t>
            </a:r>
            <a:r>
              <a:rPr lang="zh-CN" altLang="en-US" dirty="0" smtClean="0"/>
              <a:t>吸 笑、快板、板眼、</a:t>
            </a:r>
            <a:r>
              <a:rPr lang="en-US" altLang="zh-CN" dirty="0" smtClean="0"/>
              <a:t>Rap</a:t>
            </a:r>
            <a:endParaRPr lang="zh-CN" altLang="en-US" dirty="0" smtClean="0"/>
          </a:p>
          <a:p>
            <a:pPr>
              <a:lnSpc>
                <a:spcPct val="200000"/>
              </a:lnSpc>
            </a:pPr>
            <a:r>
              <a:rPr lang="zh-CN" altLang="en-US" dirty="0" smtClean="0"/>
              <a:t> </a:t>
            </a:r>
            <a:r>
              <a:rPr lang="zh-CN" altLang="en-US" dirty="0" smtClean="0"/>
              <a:t>     拖拉机轰鸣、机关枪节奏练习</a:t>
            </a:r>
            <a:endParaRPr lang="zh-CN" altLang="en-US" dirty="0" smtClean="0"/>
          </a:p>
        </p:txBody>
      </p:sp>
      <p:grpSp>
        <p:nvGrpSpPr>
          <p:cNvPr id="3" name="组合 2"/>
          <p:cNvGrpSpPr/>
          <p:nvPr/>
        </p:nvGrpSpPr>
        <p:grpSpPr>
          <a:xfrm>
            <a:off x="8774430" y="681355"/>
            <a:ext cx="3460115" cy="6223000"/>
            <a:chOff x="10742" y="0"/>
            <a:chExt cx="8525" cy="10873"/>
          </a:xfrm>
        </p:grpSpPr>
        <p:pic>
          <p:nvPicPr>
            <p:cNvPr id="4" name="图片 3" descr="角标-04-04"/>
            <p:cNvPicPr>
              <a:picLocks noChangeAspect="1"/>
            </p:cNvPicPr>
            <p:nvPr/>
          </p:nvPicPr>
          <p:blipFill>
            <a:blip r:embed="rId2" cstate="print"/>
            <a:srcRect r="48798"/>
            <a:stretch>
              <a:fillRect/>
            </a:stretch>
          </p:blipFill>
          <p:spPr>
            <a:xfrm rot="5400000">
              <a:off x="12676" y="-34"/>
              <a:ext cx="4603" cy="8471"/>
            </a:xfrm>
            <a:prstGeom prst="rect">
              <a:avLst/>
            </a:prstGeom>
          </p:spPr>
        </p:pic>
        <p:pic>
          <p:nvPicPr>
            <p:cNvPr id="5" name="图片 4" descr="微信图片_20220412104807"/>
            <p:cNvPicPr>
              <a:picLocks noChangeAspect="1"/>
            </p:cNvPicPr>
            <p:nvPr/>
          </p:nvPicPr>
          <p:blipFill>
            <a:blip r:embed="rId3" cstate="print"/>
            <a:srcRect l="7455" t="6815" r="36294" b="1749"/>
            <a:stretch>
              <a:fillRect/>
            </a:stretch>
          </p:blipFill>
          <p:spPr>
            <a:xfrm>
              <a:off x="11781" y="0"/>
              <a:ext cx="7447" cy="8573"/>
            </a:xfrm>
            <a:prstGeom prst="rect">
              <a:avLst/>
            </a:prstGeom>
          </p:spPr>
        </p:pic>
        <p:sp>
          <p:nvSpPr>
            <p:cNvPr id="6" name="任意多边形 5"/>
            <p:cNvSpPr/>
            <p:nvPr/>
          </p:nvSpPr>
          <p:spPr>
            <a:xfrm>
              <a:off x="11745" y="6503"/>
              <a:ext cx="7522" cy="4312"/>
            </a:xfrm>
            <a:custGeom>
              <a:avLst/>
              <a:gdLst>
                <a:gd name="connsiteX0" fmla="*/ 26 w 7248"/>
                <a:gd name="connsiteY0" fmla="*/ 0 h 4312"/>
                <a:gd name="connsiteX1" fmla="*/ 7248 w 7248"/>
                <a:gd name="connsiteY1" fmla="*/ 2405 h 4312"/>
                <a:gd name="connsiteX2" fmla="*/ 7226 w 7248"/>
                <a:gd name="connsiteY2" fmla="*/ 4312 h 4312"/>
                <a:gd name="connsiteX3" fmla="*/ 0 w 7248"/>
                <a:gd name="connsiteY3" fmla="*/ 4296 h 4312"/>
                <a:gd name="connsiteX4" fmla="*/ 26 w 7248"/>
                <a:gd name="connsiteY4" fmla="*/ 0 h 4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8" h="4312">
                  <a:moveTo>
                    <a:pt x="26" y="0"/>
                  </a:moveTo>
                  <a:lnTo>
                    <a:pt x="7248" y="2405"/>
                  </a:lnTo>
                  <a:lnTo>
                    <a:pt x="7226" y="4312"/>
                  </a:lnTo>
                  <a:lnTo>
                    <a:pt x="0" y="4296"/>
                  </a:lnTo>
                  <a:lnTo>
                    <a:pt x="26" y="0"/>
                  </a:lnTo>
                  <a:close/>
                </a:path>
              </a:pathLst>
            </a:cu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pic>
          <p:nvPicPr>
            <p:cNvPr id="7" name="图片 6" descr="角标-3-04"/>
            <p:cNvPicPr>
              <a:picLocks noChangeAspect="1"/>
            </p:cNvPicPr>
            <p:nvPr/>
          </p:nvPicPr>
          <p:blipFill>
            <a:blip r:embed="rId4" cstate="print"/>
            <a:srcRect l="33557"/>
            <a:stretch>
              <a:fillRect/>
            </a:stretch>
          </p:blipFill>
          <p:spPr>
            <a:xfrm rot="5400000">
              <a:off x="12006" y="3652"/>
              <a:ext cx="5973" cy="8471"/>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71195" y="168275"/>
            <a:ext cx="6096000" cy="645160"/>
          </a:xfrm>
          <a:prstGeom prst="rect">
            <a:avLst/>
          </a:prstGeom>
          <a:noFill/>
        </p:spPr>
        <p:txBody>
          <a:bodyPr wrap="square" rtlCol="0" anchor="t">
            <a:spAutoFit/>
          </a:bodyPr>
          <a:lstStyle/>
          <a:p>
            <a:r>
              <a:rPr lang="zh-CN" altLang="en-US" sz="3600" b="1" dirty="0" smtClean="0">
                <a:sym typeface="+mn-ea"/>
              </a:rPr>
              <a:t>语训</a:t>
            </a:r>
            <a:r>
              <a:rPr lang="en-US" altLang="zh-CN" sz="3600" b="1" dirty="0" smtClean="0">
                <a:sym typeface="+mn-ea"/>
              </a:rPr>
              <a:t>+</a:t>
            </a:r>
            <a:r>
              <a:rPr lang="zh-CN" altLang="en-US" sz="3600" b="1" dirty="0" smtClean="0">
                <a:sym typeface="+mn-ea"/>
              </a:rPr>
              <a:t>体训</a:t>
            </a:r>
            <a:endParaRPr lang="zh-CN" altLang="en-US" sz="3600" b="1" dirty="0" smtClean="0">
              <a:sym typeface="+mn-ea"/>
            </a:endParaRPr>
          </a:p>
        </p:txBody>
      </p:sp>
      <p:pic>
        <p:nvPicPr>
          <p:cNvPr id="6146" name="Picture 2"/>
          <p:cNvPicPr>
            <a:picLocks noGrp="1" noChangeAspect="1" noChangeArrowheads="1"/>
          </p:cNvPicPr>
          <p:nvPr/>
        </p:nvPicPr>
        <p:blipFill>
          <a:blip r:embed="rId2" cstate="print"/>
          <a:srcRect/>
          <a:stretch>
            <a:fillRect/>
          </a:stretch>
        </p:blipFill>
        <p:spPr bwMode="auto">
          <a:xfrm>
            <a:off x="6630035" y="897621"/>
            <a:ext cx="3908425" cy="5478011"/>
          </a:xfrm>
          <a:prstGeom prst="rect">
            <a:avLst/>
          </a:prstGeom>
          <a:noFill/>
          <a:ln w="9525">
            <a:noFill/>
            <a:miter lim="800000"/>
            <a:headEnd/>
            <a:tailEnd/>
          </a:ln>
          <a:effectLst/>
        </p:spPr>
      </p:pic>
      <p:sp>
        <p:nvSpPr>
          <p:cNvPr id="3" name="文本框 2"/>
          <p:cNvSpPr txBox="1"/>
          <p:nvPr/>
        </p:nvSpPr>
        <p:spPr>
          <a:xfrm>
            <a:off x="7042150" y="6434355"/>
            <a:ext cx="3496310" cy="369332"/>
          </a:xfrm>
          <a:prstGeom prst="rect">
            <a:avLst/>
          </a:prstGeom>
          <a:noFill/>
        </p:spPr>
        <p:txBody>
          <a:bodyPr wrap="square" rtlCol="0" anchor="t">
            <a:spAutoFit/>
          </a:bodyPr>
          <a:lstStyle/>
          <a:p>
            <a:r>
              <a:rPr lang="en-US" altLang="zh-CN" dirty="0" smtClean="0">
                <a:sym typeface="+mn-ea"/>
              </a:rPr>
              <a:t>2019</a:t>
            </a:r>
            <a:r>
              <a:rPr lang="zh-CN" altLang="en-US" dirty="0" smtClean="0">
                <a:sym typeface="+mn-ea"/>
              </a:rPr>
              <a:t>年</a:t>
            </a:r>
            <a:r>
              <a:rPr lang="en-US" altLang="zh-CN" dirty="0" smtClean="0">
                <a:sym typeface="+mn-ea"/>
              </a:rPr>
              <a:t>11</a:t>
            </a:r>
            <a:r>
              <a:rPr lang="zh-CN" altLang="en-US" dirty="0" smtClean="0">
                <a:sym typeface="+mn-ea"/>
              </a:rPr>
              <a:t>月宝安全马</a:t>
            </a:r>
            <a:r>
              <a:rPr lang="en-US" altLang="zh-CN" dirty="0" smtClean="0">
                <a:sym typeface="+mn-ea"/>
              </a:rPr>
              <a:t>4</a:t>
            </a:r>
            <a:r>
              <a:rPr lang="zh-CN" altLang="en-US" dirty="0" smtClean="0">
                <a:sym typeface="+mn-ea"/>
              </a:rPr>
              <a:t>小时</a:t>
            </a:r>
            <a:r>
              <a:rPr lang="en-US" altLang="zh-CN" dirty="0" smtClean="0">
                <a:sym typeface="+mn-ea"/>
              </a:rPr>
              <a:t>37</a:t>
            </a:r>
            <a:r>
              <a:rPr lang="zh-CN" altLang="en-US" dirty="0" smtClean="0">
                <a:sym typeface="+mn-ea"/>
              </a:rPr>
              <a:t>分</a:t>
            </a:r>
          </a:p>
        </p:txBody>
      </p:sp>
      <p:pic>
        <p:nvPicPr>
          <p:cNvPr id="2055" name="Picture 7" descr="C:\Users\skrmyy\Pictures\微信图片_20230208171718.jpg"/>
          <p:cNvPicPr>
            <a:picLocks noChangeAspect="1" noChangeArrowheads="1"/>
          </p:cNvPicPr>
          <p:nvPr/>
        </p:nvPicPr>
        <p:blipFill>
          <a:blip r:embed="rId3" cstate="print"/>
          <a:srcRect/>
          <a:stretch>
            <a:fillRect/>
          </a:stretch>
        </p:blipFill>
        <p:spPr bwMode="auto">
          <a:xfrm>
            <a:off x="842175" y="864066"/>
            <a:ext cx="4350609" cy="5494790"/>
          </a:xfrm>
          <a:prstGeom prst="rect">
            <a:avLst/>
          </a:prstGeom>
          <a:noFill/>
        </p:spPr>
      </p:pic>
      <p:sp>
        <p:nvSpPr>
          <p:cNvPr id="14" name="矩形 13"/>
          <p:cNvSpPr/>
          <p:nvPr/>
        </p:nvSpPr>
        <p:spPr>
          <a:xfrm>
            <a:off x="855678" y="6342076"/>
            <a:ext cx="4328719" cy="5159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每周星期日七点</a:t>
            </a:r>
            <a:endParaRPr lang="zh-CN" altLang="en-US"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圆角矩形 84"/>
          <p:cNvSpPr/>
          <p:nvPr>
            <p:custDataLst>
              <p:tags r:id="rId2"/>
            </p:custDataLst>
          </p:nvPr>
        </p:nvSpPr>
        <p:spPr>
          <a:xfrm>
            <a:off x="1119951" y="1877498"/>
            <a:ext cx="7434032" cy="1895354"/>
          </a:xfrm>
          <a:prstGeom prst="roundRect">
            <a:avLst>
              <a:gd name="adj" fmla="val 7587"/>
            </a:avLst>
          </a:prstGeom>
          <a:solidFill>
            <a:srgbClr val="FFFFFF"/>
          </a:solidFill>
          <a:ln w="15875">
            <a:gradFill>
              <a:gsLst>
                <a:gs pos="0">
                  <a:srgbClr val="6096E6">
                    <a:alpha val="5000"/>
                  </a:srgbClr>
                </a:gs>
                <a:gs pos="100000">
                  <a:srgbClr val="6096E6">
                    <a:alpha val="20000"/>
                  </a:srgbClr>
                </a:gs>
              </a:gsLst>
              <a:lin ang="5400000" scaled="1"/>
            </a:gradFill>
          </a:ln>
        </p:spPr>
        <p:style>
          <a:lnRef idx="2">
            <a:srgbClr val="6096E6">
              <a:shade val="50000"/>
            </a:srgbClr>
          </a:lnRef>
          <a:fillRef idx="1">
            <a:srgbClr val="6096E6"/>
          </a:fillRef>
          <a:effectRef idx="0">
            <a:srgbClr val="6096E6"/>
          </a:effectRef>
          <a:fontRef idx="minor">
            <a:srgbClr val="FFFFFF"/>
          </a:fontRef>
        </p:style>
        <p:txBody>
          <a:bodyPr rtlCol="0" anchor="ctr"/>
          <a:lstStyle/>
          <a:p>
            <a:pPr algn="ctr"/>
            <a:endParaRPr lang="zh-CN" altLang="en-US">
              <a:cs typeface="MiSans" panose="00000500000000000000" charset="-122"/>
            </a:endParaRPr>
          </a:p>
        </p:txBody>
      </p:sp>
      <p:sp>
        <p:nvSpPr>
          <p:cNvPr id="86" name="任意多边形 85"/>
          <p:cNvSpPr/>
          <p:nvPr>
            <p:custDataLst>
              <p:tags r:id="rId3"/>
            </p:custDataLst>
          </p:nvPr>
        </p:nvSpPr>
        <p:spPr>
          <a:xfrm>
            <a:off x="1417538" y="1257917"/>
            <a:ext cx="5639125" cy="972554"/>
          </a:xfrm>
          <a:custGeom>
            <a:avLst/>
            <a:gdLst>
              <a:gd name="adj" fmla="val 47773"/>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5727" h="988">
                <a:moveTo>
                  <a:pt x="0" y="25"/>
                </a:moveTo>
                <a:lnTo>
                  <a:pt x="12" y="0"/>
                </a:lnTo>
                <a:lnTo>
                  <a:pt x="5727" y="0"/>
                </a:lnTo>
                <a:lnTo>
                  <a:pt x="5255" y="988"/>
                </a:lnTo>
                <a:lnTo>
                  <a:pt x="0" y="988"/>
                </a:lnTo>
                <a:lnTo>
                  <a:pt x="0" y="25"/>
                </a:lnTo>
                <a:close/>
              </a:path>
            </a:pathLst>
          </a:custGeom>
          <a:solidFill>
            <a:srgbClr val="6096E6">
              <a:alpha val="50000"/>
            </a:srgbClr>
          </a:solidFill>
          <a:ln>
            <a:noFill/>
          </a:ln>
        </p:spPr>
        <p:style>
          <a:lnRef idx="2">
            <a:srgbClr val="6096E6">
              <a:shade val="50000"/>
            </a:srgbClr>
          </a:lnRef>
          <a:fillRef idx="1">
            <a:srgbClr val="6096E6"/>
          </a:fillRef>
          <a:effectRef idx="0">
            <a:srgbClr val="6096E6"/>
          </a:effectRef>
          <a:fontRef idx="minor">
            <a:srgbClr val="FFFFFF"/>
          </a:fontRef>
        </p:style>
        <p:txBody>
          <a:bodyPr wrap="square" rtlCol="0" anchor="ctr">
            <a:noAutofit/>
          </a:bodyPr>
          <a:lstStyle/>
          <a:p>
            <a:pPr algn="ctr"/>
            <a:endParaRPr lang="zh-CN" altLang="en-US">
              <a:cs typeface="MiSans" panose="00000500000000000000" charset="-122"/>
            </a:endParaRPr>
          </a:p>
        </p:txBody>
      </p:sp>
      <p:sp>
        <p:nvSpPr>
          <p:cNvPr id="87" name="任意多边形 86"/>
          <p:cNvSpPr/>
          <p:nvPr>
            <p:custDataLst>
              <p:tags r:id="rId4"/>
            </p:custDataLst>
          </p:nvPr>
        </p:nvSpPr>
        <p:spPr>
          <a:xfrm>
            <a:off x="1042034" y="1257917"/>
            <a:ext cx="5639125" cy="972554"/>
          </a:xfrm>
          <a:custGeom>
            <a:avLst/>
            <a:gdLst>
              <a:gd name="adj" fmla="val 47773"/>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5727" h="988">
                <a:moveTo>
                  <a:pt x="0" y="25"/>
                </a:moveTo>
                <a:lnTo>
                  <a:pt x="12" y="0"/>
                </a:lnTo>
                <a:lnTo>
                  <a:pt x="5727" y="0"/>
                </a:lnTo>
                <a:lnTo>
                  <a:pt x="5255" y="988"/>
                </a:lnTo>
                <a:lnTo>
                  <a:pt x="0" y="988"/>
                </a:lnTo>
                <a:lnTo>
                  <a:pt x="0" y="25"/>
                </a:lnTo>
                <a:close/>
              </a:path>
            </a:pathLst>
          </a:custGeom>
          <a:solidFill>
            <a:srgbClr val="6096E6"/>
          </a:solidFill>
          <a:ln>
            <a:noFill/>
          </a:ln>
        </p:spPr>
        <p:style>
          <a:lnRef idx="2">
            <a:srgbClr val="6096E6">
              <a:shade val="50000"/>
            </a:srgbClr>
          </a:lnRef>
          <a:fillRef idx="1">
            <a:srgbClr val="6096E6"/>
          </a:fillRef>
          <a:effectRef idx="0">
            <a:srgbClr val="6096E6"/>
          </a:effectRef>
          <a:fontRef idx="minor">
            <a:srgbClr val="FFFFFF"/>
          </a:fontRef>
        </p:style>
        <p:txBody>
          <a:bodyPr wrap="square" rtlCol="0" anchor="ctr">
            <a:noAutofit/>
          </a:bodyPr>
          <a:lstStyle/>
          <a:p>
            <a:pPr algn="ctr"/>
            <a:endParaRPr lang="zh-CN" altLang="en-US">
              <a:cs typeface="MiSans" panose="00000500000000000000" charset="-122"/>
            </a:endParaRPr>
          </a:p>
        </p:txBody>
      </p:sp>
      <p:sp>
        <p:nvSpPr>
          <p:cNvPr id="107" name="圆角矩形 106"/>
          <p:cNvSpPr/>
          <p:nvPr>
            <p:custDataLst>
              <p:tags r:id="rId5"/>
            </p:custDataLst>
          </p:nvPr>
        </p:nvSpPr>
        <p:spPr>
          <a:xfrm>
            <a:off x="1119951" y="4658102"/>
            <a:ext cx="7434032" cy="1895354"/>
          </a:xfrm>
          <a:prstGeom prst="roundRect">
            <a:avLst>
              <a:gd name="adj" fmla="val 7587"/>
            </a:avLst>
          </a:prstGeom>
          <a:solidFill>
            <a:srgbClr val="FFFFFF"/>
          </a:solidFill>
          <a:ln w="15875">
            <a:gradFill>
              <a:gsLst>
                <a:gs pos="0">
                  <a:srgbClr val="6096E6">
                    <a:alpha val="5000"/>
                  </a:srgbClr>
                </a:gs>
                <a:gs pos="100000">
                  <a:srgbClr val="58B6E5">
                    <a:alpha val="20000"/>
                  </a:srgbClr>
                </a:gs>
              </a:gsLst>
              <a:lin ang="5400000" scaled="1"/>
            </a:gradFill>
          </a:ln>
        </p:spPr>
        <p:style>
          <a:lnRef idx="2">
            <a:srgbClr val="6096E6">
              <a:shade val="50000"/>
            </a:srgbClr>
          </a:lnRef>
          <a:fillRef idx="1">
            <a:srgbClr val="6096E6"/>
          </a:fillRef>
          <a:effectRef idx="0">
            <a:srgbClr val="6096E6"/>
          </a:effectRef>
          <a:fontRef idx="minor">
            <a:srgbClr val="FFFFFF"/>
          </a:fontRef>
        </p:style>
        <p:txBody>
          <a:bodyPr rtlCol="0" anchor="ctr"/>
          <a:lstStyle/>
          <a:p>
            <a:pPr algn="ctr"/>
            <a:endParaRPr lang="zh-CN" altLang="en-US">
              <a:cs typeface="MiSans" panose="00000500000000000000" charset="-122"/>
            </a:endParaRPr>
          </a:p>
        </p:txBody>
      </p:sp>
      <p:sp>
        <p:nvSpPr>
          <p:cNvPr id="108" name="任意多边形 107"/>
          <p:cNvSpPr/>
          <p:nvPr>
            <p:custDataLst>
              <p:tags r:id="rId6"/>
            </p:custDataLst>
          </p:nvPr>
        </p:nvSpPr>
        <p:spPr>
          <a:xfrm>
            <a:off x="1417538" y="4038521"/>
            <a:ext cx="5639125" cy="972554"/>
          </a:xfrm>
          <a:custGeom>
            <a:avLst/>
            <a:gdLst>
              <a:gd name="adj" fmla="val 47773"/>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5727" h="988">
                <a:moveTo>
                  <a:pt x="0" y="25"/>
                </a:moveTo>
                <a:lnTo>
                  <a:pt x="12" y="0"/>
                </a:lnTo>
                <a:lnTo>
                  <a:pt x="5727" y="0"/>
                </a:lnTo>
                <a:lnTo>
                  <a:pt x="5255" y="988"/>
                </a:lnTo>
                <a:lnTo>
                  <a:pt x="0" y="988"/>
                </a:lnTo>
                <a:lnTo>
                  <a:pt x="0" y="25"/>
                </a:lnTo>
                <a:close/>
              </a:path>
            </a:pathLst>
          </a:custGeom>
          <a:solidFill>
            <a:srgbClr val="58B6E5">
              <a:alpha val="50000"/>
            </a:srgbClr>
          </a:solidFill>
          <a:ln>
            <a:noFill/>
          </a:ln>
        </p:spPr>
        <p:style>
          <a:lnRef idx="2">
            <a:srgbClr val="6096E6">
              <a:shade val="50000"/>
            </a:srgbClr>
          </a:lnRef>
          <a:fillRef idx="1">
            <a:srgbClr val="6096E6"/>
          </a:fillRef>
          <a:effectRef idx="0">
            <a:srgbClr val="6096E6"/>
          </a:effectRef>
          <a:fontRef idx="minor">
            <a:srgbClr val="FFFFFF"/>
          </a:fontRef>
        </p:style>
        <p:txBody>
          <a:bodyPr wrap="square" rtlCol="0" anchor="ctr">
            <a:noAutofit/>
          </a:bodyPr>
          <a:lstStyle/>
          <a:p>
            <a:pPr algn="ctr"/>
            <a:endParaRPr lang="zh-CN" altLang="en-US">
              <a:cs typeface="MiSans" panose="00000500000000000000" charset="-122"/>
            </a:endParaRPr>
          </a:p>
        </p:txBody>
      </p:sp>
      <p:sp>
        <p:nvSpPr>
          <p:cNvPr id="109" name="任意多边形 108"/>
          <p:cNvSpPr/>
          <p:nvPr>
            <p:custDataLst>
              <p:tags r:id="rId7"/>
            </p:custDataLst>
          </p:nvPr>
        </p:nvSpPr>
        <p:spPr>
          <a:xfrm>
            <a:off x="1042034" y="4038521"/>
            <a:ext cx="5639125" cy="972554"/>
          </a:xfrm>
          <a:custGeom>
            <a:avLst/>
            <a:gdLst>
              <a:gd name="adj" fmla="val 47773"/>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5727" h="988">
                <a:moveTo>
                  <a:pt x="0" y="25"/>
                </a:moveTo>
                <a:lnTo>
                  <a:pt x="12" y="0"/>
                </a:lnTo>
                <a:lnTo>
                  <a:pt x="5727" y="0"/>
                </a:lnTo>
                <a:lnTo>
                  <a:pt x="5255" y="988"/>
                </a:lnTo>
                <a:lnTo>
                  <a:pt x="0" y="988"/>
                </a:lnTo>
                <a:lnTo>
                  <a:pt x="0" y="25"/>
                </a:lnTo>
                <a:close/>
              </a:path>
            </a:pathLst>
          </a:cu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wrap="square" rtlCol="0" anchor="ctr">
            <a:noAutofit/>
          </a:bodyPr>
          <a:lstStyle/>
          <a:p>
            <a:pPr algn="ctr"/>
            <a:endParaRPr lang="zh-CN" altLang="en-US">
              <a:cs typeface="MiSans" panose="00000500000000000000" charset="-122"/>
            </a:endParaRPr>
          </a:p>
        </p:txBody>
      </p:sp>
      <p:sp>
        <p:nvSpPr>
          <p:cNvPr id="132" name="文本框 131"/>
          <p:cNvSpPr txBox="1"/>
          <p:nvPr>
            <p:custDataLst>
              <p:tags r:id="rId8"/>
            </p:custDataLst>
          </p:nvPr>
        </p:nvSpPr>
        <p:spPr>
          <a:xfrm>
            <a:off x="1252316" y="1494484"/>
            <a:ext cx="787619" cy="500359"/>
          </a:xfrm>
          <a:prstGeom prst="rect">
            <a:avLst/>
          </a:prstGeom>
          <a:noFill/>
        </p:spPr>
        <p:txBody>
          <a:bodyPr wrap="square" bIns="0" rtlCol="0">
            <a:normAutofit/>
          </a:bodyPr>
          <a:lstStyle/>
          <a:p>
            <a:r>
              <a:rPr lang="en-US" altLang="zh-CN" sz="2000" spc="300">
                <a:solidFill>
                  <a:srgbClr val="FFFFFF"/>
                </a:solidFill>
                <a:uFillTx/>
                <a:latin typeface="思源黑体 CN Bold" panose="020B0800000000000000" charset="-122"/>
                <a:ea typeface="思源黑体 CN Bold" panose="020B0800000000000000" charset="-122"/>
              </a:rPr>
              <a:t>01</a:t>
            </a:r>
          </a:p>
        </p:txBody>
      </p:sp>
      <p:sp>
        <p:nvSpPr>
          <p:cNvPr id="133" name="文本框 132"/>
          <p:cNvSpPr txBox="1"/>
          <p:nvPr>
            <p:custDataLst>
              <p:tags r:id="rId9"/>
            </p:custDataLst>
          </p:nvPr>
        </p:nvSpPr>
        <p:spPr>
          <a:xfrm>
            <a:off x="1252316" y="4275088"/>
            <a:ext cx="787619" cy="500359"/>
          </a:xfrm>
          <a:prstGeom prst="rect">
            <a:avLst/>
          </a:prstGeom>
          <a:noFill/>
        </p:spPr>
        <p:txBody>
          <a:bodyPr wrap="square" bIns="0" rtlCol="0">
            <a:normAutofit/>
          </a:bodyPr>
          <a:lstStyle/>
          <a:p>
            <a:r>
              <a:rPr lang="en-US" altLang="zh-CN" sz="2000" spc="300">
                <a:solidFill>
                  <a:srgbClr val="FFFFFF"/>
                </a:solidFill>
                <a:uFillTx/>
                <a:latin typeface="思源黑体 CN Bold" panose="020B0800000000000000" charset="-122"/>
                <a:ea typeface="思源黑体 CN Bold" panose="020B0800000000000000" charset="-122"/>
              </a:rPr>
              <a:t>02</a:t>
            </a:r>
          </a:p>
        </p:txBody>
      </p:sp>
      <p:sp>
        <p:nvSpPr>
          <p:cNvPr id="147" name="文本框 146"/>
          <p:cNvSpPr txBox="1"/>
          <p:nvPr>
            <p:custDataLst>
              <p:tags r:id="rId10"/>
            </p:custDataLst>
          </p:nvPr>
        </p:nvSpPr>
        <p:spPr>
          <a:xfrm>
            <a:off x="1185124" y="2230418"/>
            <a:ext cx="7368475" cy="1373267"/>
          </a:xfrm>
          <a:prstGeom prst="rect">
            <a:avLst/>
          </a:prstGeom>
          <a:noFill/>
        </p:spPr>
        <p:txBody>
          <a:bodyPr wrap="square" rtlCol="0">
            <a:noAutofit/>
          </a:bodyPr>
          <a:lstStyle/>
          <a:p>
            <a:pPr>
              <a:lnSpc>
                <a:spcPct val="200000"/>
              </a:lnSpc>
              <a:buNone/>
            </a:pPr>
            <a:r>
              <a:rPr lang="en-US" sz="1100" dirty="0" smtClean="0">
                <a:sym typeface="+mn-ea"/>
              </a:rPr>
              <a:t>       1920</a:t>
            </a:r>
            <a:r>
              <a:rPr lang="zh-CN" altLang="en-US" sz="1100" dirty="0" smtClean="0">
                <a:sym typeface="+mn-ea"/>
              </a:rPr>
              <a:t>年在欧洲，由喉科医生、声乐老师、歌唱家、声学科学家一起成立</a:t>
            </a:r>
            <a:r>
              <a:rPr lang="en-US" sz="1100" dirty="0" smtClean="0">
                <a:sym typeface="+mn-ea"/>
              </a:rPr>
              <a:t>IALP</a:t>
            </a:r>
            <a:r>
              <a:rPr lang="zh-CN" altLang="en-US" sz="1100" smtClean="0">
                <a:sym typeface="+mn-ea"/>
              </a:rPr>
              <a:t>组织（</a:t>
            </a:r>
            <a:r>
              <a:rPr lang="en-US" sz="1100" smtClean="0">
                <a:sym typeface="+mn-ea"/>
              </a:rPr>
              <a:t>International </a:t>
            </a:r>
            <a:r>
              <a:rPr lang="en-US" sz="1100" dirty="0" smtClean="0">
                <a:sym typeface="+mn-ea"/>
              </a:rPr>
              <a:t>Association </a:t>
            </a:r>
            <a:r>
              <a:rPr lang="en-US" sz="1100" dirty="0" err="1" smtClean="0">
                <a:sym typeface="+mn-ea"/>
              </a:rPr>
              <a:t>Logopedics</a:t>
            </a:r>
            <a:r>
              <a:rPr lang="en-US" sz="1100" dirty="0" smtClean="0">
                <a:sym typeface="+mn-ea"/>
              </a:rPr>
              <a:t> </a:t>
            </a:r>
            <a:r>
              <a:rPr lang="en-US" sz="1100" dirty="0" err="1" smtClean="0">
                <a:sym typeface="+mn-ea"/>
              </a:rPr>
              <a:t>Phoniatrice</a:t>
            </a:r>
            <a:r>
              <a:rPr lang="zh-CN" altLang="en-US" sz="1100" dirty="0" smtClean="0">
                <a:sym typeface="+mn-ea"/>
              </a:rPr>
              <a:t>），开展发声原理研究，运用科学发声方法治疗嗓音疾病包括器质性、功能性嗓音疾病及心因性发声障碍，如声带小结、早期声带息肉。而大部分嗓音疾病的早期多因不良的发生习惯、用声不当以及过度用声而导致。</a:t>
            </a:r>
            <a:endParaRPr lang="zh-CN" altLang="en-US" sz="800" spc="150" dirty="0" smtClean="0">
              <a:solidFill>
                <a:srgbClr val="000000">
                  <a:lumMod val="75000"/>
                  <a:lumOff val="25000"/>
                </a:srgbClr>
              </a:solidFill>
              <a:uFillTx/>
              <a:latin typeface="思源黑体 CN Light" panose="020B0300000000000000" charset="-122"/>
              <a:ea typeface="思源黑体 CN Light" panose="020B0300000000000000" charset="-122"/>
              <a:sym typeface="+mn-ea"/>
            </a:endParaRPr>
          </a:p>
        </p:txBody>
      </p:sp>
      <p:sp>
        <p:nvSpPr>
          <p:cNvPr id="139" name="文本框 138"/>
          <p:cNvSpPr txBox="1"/>
          <p:nvPr>
            <p:custDataLst>
              <p:tags r:id="rId11"/>
            </p:custDataLst>
          </p:nvPr>
        </p:nvSpPr>
        <p:spPr>
          <a:xfrm>
            <a:off x="1878713" y="4250903"/>
            <a:ext cx="3540816" cy="547187"/>
          </a:xfrm>
          <a:prstGeom prst="rect">
            <a:avLst/>
          </a:prstGeom>
          <a:noFill/>
        </p:spPr>
        <p:txBody>
          <a:bodyPr wrap="square" bIns="0" rtlCol="0">
            <a:normAutofit/>
          </a:bodyPr>
          <a:lstStyle/>
          <a:p>
            <a:pPr algn="ctr"/>
            <a:r>
              <a:rPr lang="zh-CN" altLang="en-US" sz="2000" spc="300">
                <a:solidFill>
                  <a:srgbClr val="FFFFFF"/>
                </a:solidFill>
                <a:uFillTx/>
                <a:latin typeface="思源黑体 CN Bold" panose="020B0800000000000000" charset="-122"/>
                <a:ea typeface="思源黑体 CN Bold" panose="020B0800000000000000" charset="-122"/>
              </a:rPr>
              <a:t>发声方法上升为专业学习</a:t>
            </a:r>
          </a:p>
        </p:txBody>
      </p:sp>
      <p:sp>
        <p:nvSpPr>
          <p:cNvPr id="140" name="文本框 139"/>
          <p:cNvSpPr txBox="1"/>
          <p:nvPr>
            <p:custDataLst>
              <p:tags r:id="rId12"/>
            </p:custDataLst>
          </p:nvPr>
        </p:nvSpPr>
        <p:spPr>
          <a:xfrm>
            <a:off x="1184462" y="5109443"/>
            <a:ext cx="7232010" cy="1373267"/>
          </a:xfrm>
          <a:prstGeom prst="rect">
            <a:avLst/>
          </a:prstGeom>
          <a:noFill/>
        </p:spPr>
        <p:txBody>
          <a:bodyPr wrap="square" rtlCol="0">
            <a:normAutofit/>
          </a:bodyPr>
          <a:lstStyle/>
          <a:p>
            <a:pPr algn="l" fontAlgn="auto">
              <a:lnSpc>
                <a:spcPct val="130000"/>
              </a:lnSpc>
              <a:spcAft>
                <a:spcPts val="1000"/>
              </a:spcAft>
            </a:pPr>
            <a:r>
              <a:rPr lang="en-US" sz="1200" dirty="0" smtClean="0">
                <a:sym typeface="+mn-ea"/>
              </a:rPr>
              <a:t>       1925</a:t>
            </a:r>
            <a:r>
              <a:rPr lang="zh-CN" altLang="en-US" sz="1200" dirty="0" smtClean="0">
                <a:sym typeface="+mn-ea"/>
              </a:rPr>
              <a:t>年在美国成立了</a:t>
            </a:r>
            <a:r>
              <a:rPr lang="en-US" sz="1200" dirty="0" smtClean="0">
                <a:sym typeface="+mn-ea"/>
              </a:rPr>
              <a:t>ASHA</a:t>
            </a:r>
            <a:r>
              <a:rPr lang="zh-CN" altLang="en-US" sz="1200" dirty="0" smtClean="0">
                <a:sym typeface="+mn-ea"/>
              </a:rPr>
              <a:t>（</a:t>
            </a:r>
            <a:r>
              <a:rPr lang="en-US" sz="1200" dirty="0" smtClean="0">
                <a:sym typeface="+mn-ea"/>
              </a:rPr>
              <a:t>American Speech</a:t>
            </a:r>
            <a:r>
              <a:rPr lang="zh-CN" altLang="en-US" sz="1200" dirty="0" smtClean="0">
                <a:sym typeface="+mn-ea"/>
              </a:rPr>
              <a:t>一</a:t>
            </a:r>
            <a:r>
              <a:rPr lang="en-US" sz="1200" dirty="0" smtClean="0">
                <a:sym typeface="+mn-ea"/>
              </a:rPr>
              <a:t>Language</a:t>
            </a:r>
            <a:r>
              <a:rPr lang="zh-CN" altLang="en-US" sz="1200" dirty="0" smtClean="0">
                <a:sym typeface="+mn-ea"/>
              </a:rPr>
              <a:t>一</a:t>
            </a:r>
            <a:r>
              <a:rPr lang="en-US" sz="1200" dirty="0" smtClean="0">
                <a:sym typeface="+mn-ea"/>
              </a:rPr>
              <a:t>Hearing Association)</a:t>
            </a:r>
            <a:r>
              <a:rPr lang="zh-CN" altLang="en-US" sz="1200" dirty="0" smtClean="0">
                <a:sym typeface="+mn-ea"/>
              </a:rPr>
              <a:t>。在美国有</a:t>
            </a:r>
            <a:r>
              <a:rPr lang="en-US" sz="1200" dirty="0" smtClean="0">
                <a:sym typeface="+mn-ea"/>
              </a:rPr>
              <a:t>SLP</a:t>
            </a:r>
            <a:r>
              <a:rPr lang="zh-CN" altLang="en-US" sz="1200" dirty="0" smtClean="0">
                <a:sym typeface="+mn-ea"/>
              </a:rPr>
              <a:t>（</a:t>
            </a:r>
            <a:r>
              <a:rPr lang="en-US" sz="1200" dirty="0" smtClean="0">
                <a:sym typeface="+mn-ea"/>
              </a:rPr>
              <a:t>Speech Language Pathologist)</a:t>
            </a:r>
            <a:r>
              <a:rPr lang="zh-CN" altLang="en-US" sz="1200" dirty="0" smtClean="0">
                <a:sym typeface="+mn-ea"/>
              </a:rPr>
              <a:t>专业，学制</a:t>
            </a:r>
            <a:r>
              <a:rPr lang="en-US" sz="1200" dirty="0" smtClean="0">
                <a:sym typeface="+mn-ea"/>
              </a:rPr>
              <a:t>4</a:t>
            </a:r>
            <a:r>
              <a:rPr lang="zh-CN" altLang="en-US" sz="1200" dirty="0" smtClean="0">
                <a:sym typeface="+mn-ea"/>
              </a:rPr>
              <a:t>年。</a:t>
            </a:r>
            <a:endParaRPr lang="zh-CN" altLang="en-US" sz="1200" spc="150">
              <a:solidFill>
                <a:srgbClr val="000000">
                  <a:lumMod val="75000"/>
                  <a:lumOff val="25000"/>
                </a:srgbClr>
              </a:solidFill>
              <a:uFillTx/>
              <a:latin typeface="思源黑体 CN Light" panose="020B0300000000000000" charset="-122"/>
              <a:ea typeface="思源黑体 CN Light" panose="020B0300000000000000" charset="-122"/>
              <a:sym typeface="+mn-ea"/>
            </a:endParaRPr>
          </a:p>
        </p:txBody>
      </p:sp>
      <p:sp>
        <p:nvSpPr>
          <p:cNvPr id="178" name="平行四边形 177"/>
          <p:cNvSpPr/>
          <p:nvPr>
            <p:custDataLst>
              <p:tags r:id="rId13"/>
            </p:custDataLst>
          </p:nvPr>
        </p:nvSpPr>
        <p:spPr>
          <a:xfrm>
            <a:off x="6682098" y="6356317"/>
            <a:ext cx="2246450" cy="368932"/>
          </a:xfrm>
          <a:prstGeom prst="parallelogram">
            <a:avLst/>
          </a:prstGeom>
          <a:gradFill>
            <a:gsLst>
              <a:gs pos="0">
                <a:srgbClr val="58B6E5"/>
              </a:gs>
              <a:gs pos="100000">
                <a:srgbClr val="FFFFFF"/>
              </a:gs>
            </a:gsLst>
            <a:lin ang="10800000" scaled="0"/>
          </a:gradFill>
          <a:ln>
            <a:noFill/>
          </a:ln>
        </p:spPr>
        <p:style>
          <a:lnRef idx="2">
            <a:srgbClr val="6096E6">
              <a:shade val="50000"/>
            </a:srgbClr>
          </a:lnRef>
          <a:fillRef idx="1">
            <a:srgbClr val="6096E6"/>
          </a:fillRef>
          <a:effectRef idx="0">
            <a:srgbClr val="6096E6"/>
          </a:effectRef>
          <a:fontRef idx="minor">
            <a:srgbClr val="FFFFFF"/>
          </a:fontRef>
        </p:style>
        <p:txBody>
          <a:bodyPr rtlCol="0" anchor="ctr"/>
          <a:lstStyle/>
          <a:p>
            <a:pPr algn="ctr"/>
            <a:endParaRPr lang="zh-CN" altLang="en-US"/>
          </a:p>
        </p:txBody>
      </p:sp>
      <p:sp>
        <p:nvSpPr>
          <p:cNvPr id="179" name="平行四边形 178"/>
          <p:cNvSpPr/>
          <p:nvPr>
            <p:custDataLst>
              <p:tags r:id="rId14"/>
            </p:custDataLst>
          </p:nvPr>
        </p:nvSpPr>
        <p:spPr>
          <a:xfrm>
            <a:off x="6682098" y="3571019"/>
            <a:ext cx="2246450" cy="368932"/>
          </a:xfrm>
          <a:prstGeom prst="parallelogram">
            <a:avLst/>
          </a:prstGeom>
          <a:gradFill>
            <a:gsLst>
              <a:gs pos="0">
                <a:srgbClr val="6096E6"/>
              </a:gs>
              <a:gs pos="100000">
                <a:srgbClr val="FFFFFF"/>
              </a:gs>
            </a:gsLst>
            <a:lin ang="10800000" scaled="0"/>
          </a:gradFill>
          <a:ln>
            <a:noFill/>
          </a:ln>
        </p:spPr>
        <p:style>
          <a:lnRef idx="2">
            <a:srgbClr val="6096E6">
              <a:shade val="50000"/>
            </a:srgbClr>
          </a:lnRef>
          <a:fillRef idx="1">
            <a:srgbClr val="6096E6"/>
          </a:fillRef>
          <a:effectRef idx="0">
            <a:srgbClr val="6096E6"/>
          </a:effectRef>
          <a:fontRef idx="minor">
            <a:srgbClr val="FFFFFF"/>
          </a:fontRef>
        </p:style>
        <p:txBody>
          <a:bodyPr rtlCol="0" anchor="ctr"/>
          <a:lstStyle/>
          <a:p>
            <a:pPr algn="ctr"/>
            <a:endParaRPr lang="zh-CN" altLang="en-US"/>
          </a:p>
        </p:txBody>
      </p:sp>
      <p:sp>
        <p:nvSpPr>
          <p:cNvPr id="10" name="文本框 9"/>
          <p:cNvSpPr txBox="1"/>
          <p:nvPr>
            <p:custDataLst>
              <p:tags r:id="rId15"/>
            </p:custDataLst>
          </p:nvPr>
        </p:nvSpPr>
        <p:spPr>
          <a:xfrm>
            <a:off x="757555" y="344805"/>
            <a:ext cx="4721225" cy="553085"/>
          </a:xfrm>
          <a:prstGeom prst="rect">
            <a:avLst/>
          </a:prstGeom>
          <a:noFill/>
        </p:spPr>
        <p:txBody>
          <a:bodyPr wrap="square" bIns="0" rtlCol="0">
            <a:noAutofit/>
          </a:bodyPr>
          <a:lstStyle/>
          <a:p>
            <a:pPr algn="l" fontAlgn="b"/>
            <a:r>
              <a:rPr lang="zh-CN" altLang="en-US" sz="3500" b="1" dirty="0" smtClean="0">
                <a:sym typeface="+mn-ea"/>
              </a:rPr>
              <a:t>一、国外嗓音医学回顾</a:t>
            </a:r>
            <a:endParaRPr lang="zh-CN" altLang="en-US" sz="3500" b="1" spc="300" dirty="0" smtClean="0">
              <a:solidFill>
                <a:srgbClr val="000000">
                  <a:lumMod val="85000"/>
                  <a:lumOff val="15000"/>
                </a:srgbClr>
              </a:solidFill>
              <a:uFillTx/>
              <a:latin typeface="思源黑体 CN Bold" panose="020B0800000000000000" charset="-122"/>
              <a:ea typeface="思源黑体 CN Bold" panose="020B0800000000000000" charset="-122"/>
              <a:sym typeface="+mn-ea"/>
            </a:endParaRPr>
          </a:p>
        </p:txBody>
      </p:sp>
      <p:sp>
        <p:nvSpPr>
          <p:cNvPr id="31" name="矩形 30"/>
          <p:cNvSpPr/>
          <p:nvPr>
            <p:custDataLst>
              <p:tags r:id="rId16"/>
            </p:custDataLst>
          </p:nvPr>
        </p:nvSpPr>
        <p:spPr>
          <a:xfrm>
            <a:off x="2989580" y="815340"/>
            <a:ext cx="1080135" cy="14605"/>
          </a:xfrm>
          <a:prstGeom prst="rect">
            <a:avLst/>
          </a:prstGeom>
          <a:solidFill>
            <a:srgbClr val="FFFFFF">
              <a:lumMod val="7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lstStyle/>
          <a:p>
            <a:pPr algn="ctr"/>
            <a:endParaRPr lang="zh-CN" altLang="en-US"/>
          </a:p>
        </p:txBody>
      </p:sp>
      <p:sp>
        <p:nvSpPr>
          <p:cNvPr id="33" name="矩形 32"/>
          <p:cNvSpPr/>
          <p:nvPr>
            <p:custDataLst>
              <p:tags r:id="rId17"/>
            </p:custDataLst>
          </p:nvPr>
        </p:nvSpPr>
        <p:spPr>
          <a:xfrm>
            <a:off x="8122285" y="793750"/>
            <a:ext cx="1080135" cy="14605"/>
          </a:xfrm>
          <a:prstGeom prst="rect">
            <a:avLst/>
          </a:prstGeom>
          <a:solidFill>
            <a:srgbClr val="FFFFFF">
              <a:lumMod val="7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lstStyle/>
          <a:p>
            <a:pPr algn="ctr"/>
            <a:endParaRPr lang="zh-CN" altLang="en-US"/>
          </a:p>
        </p:txBody>
      </p:sp>
      <p:sp>
        <p:nvSpPr>
          <p:cNvPr id="3" name="文本框 2"/>
          <p:cNvSpPr txBox="1"/>
          <p:nvPr>
            <p:custDataLst>
              <p:tags r:id="rId18"/>
            </p:custDataLst>
          </p:nvPr>
        </p:nvSpPr>
        <p:spPr>
          <a:xfrm>
            <a:off x="2039444" y="1476323"/>
            <a:ext cx="2926111" cy="547296"/>
          </a:xfrm>
          <a:prstGeom prst="rect">
            <a:avLst/>
          </a:prstGeom>
          <a:noFill/>
        </p:spPr>
        <p:txBody>
          <a:bodyPr wrap="square" bIns="0" rtlCol="0">
            <a:normAutofit/>
          </a:bodyPr>
          <a:lstStyle/>
          <a:p>
            <a:pPr algn="ctr"/>
            <a:r>
              <a:rPr lang="zh-CN" altLang="en-US" sz="2000" spc="300" dirty="0">
                <a:solidFill>
                  <a:srgbClr val="FFFFFF"/>
                </a:solidFill>
                <a:uFillTx/>
                <a:latin typeface="思源黑体 CN Bold" panose="020B0800000000000000" charset="-122"/>
                <a:ea typeface="思源黑体 CN Bold" panose="020B0800000000000000" charset="-122"/>
              </a:rPr>
              <a:t>发声方法起源及应用</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4835" y="331470"/>
            <a:ext cx="6096000" cy="645160"/>
          </a:xfrm>
          <a:prstGeom prst="rect">
            <a:avLst/>
          </a:prstGeom>
          <a:noFill/>
        </p:spPr>
        <p:txBody>
          <a:bodyPr wrap="square" rtlCol="0" anchor="t">
            <a:spAutoFit/>
          </a:bodyPr>
          <a:lstStyle/>
          <a:p>
            <a:r>
              <a:rPr lang="zh-CN" altLang="en-US" sz="3600" b="1" dirty="0" smtClean="0">
                <a:sym typeface="+mn-ea"/>
              </a:rPr>
              <a:t>四、例证</a:t>
            </a:r>
            <a:r>
              <a:rPr lang="en-US" altLang="zh-CN" sz="3600" b="1" dirty="0" smtClean="0">
                <a:sym typeface="+mn-ea"/>
              </a:rPr>
              <a:t>:</a:t>
            </a:r>
            <a:r>
              <a:rPr lang="zh-CN" altLang="en-US" sz="3600" b="1" dirty="0" smtClean="0">
                <a:sym typeface="+mn-ea"/>
              </a:rPr>
              <a:t>声带小结实例</a:t>
            </a:r>
          </a:p>
        </p:txBody>
      </p:sp>
      <p:pic>
        <p:nvPicPr>
          <p:cNvPr id="2050" name="Picture 2"/>
          <p:cNvPicPr>
            <a:picLocks noGrp="1" noChangeAspect="1" noChangeArrowheads="1"/>
          </p:cNvPicPr>
          <p:nvPr/>
        </p:nvPicPr>
        <p:blipFill>
          <a:blip r:embed="rId2" cstate="print"/>
          <a:srcRect/>
          <a:stretch>
            <a:fillRect/>
          </a:stretch>
        </p:blipFill>
        <p:spPr bwMode="auto">
          <a:xfrm>
            <a:off x="492125" y="1562100"/>
            <a:ext cx="5045710" cy="4526280"/>
          </a:xfrm>
          <a:prstGeom prst="rect">
            <a:avLst/>
          </a:prstGeom>
          <a:noFill/>
          <a:ln w="9525">
            <a:noFill/>
            <a:miter lim="800000"/>
            <a:headEnd/>
            <a:tailEnd/>
          </a:ln>
          <a:effectLst/>
        </p:spPr>
      </p:pic>
      <p:pic>
        <p:nvPicPr>
          <p:cNvPr id="3074" name="Picture 2"/>
          <p:cNvPicPr>
            <a:picLocks noGrp="1" noChangeAspect="1" noChangeArrowheads="1"/>
          </p:cNvPicPr>
          <p:nvPr/>
        </p:nvPicPr>
        <p:blipFill>
          <a:blip r:embed="rId3" cstate="print"/>
          <a:srcRect/>
          <a:stretch>
            <a:fillRect/>
          </a:stretch>
        </p:blipFill>
        <p:spPr bwMode="auto">
          <a:xfrm>
            <a:off x="6036310" y="1562100"/>
            <a:ext cx="5045075" cy="4526280"/>
          </a:xfrm>
          <a:prstGeom prst="rect">
            <a:avLst/>
          </a:prstGeom>
          <a:noFill/>
          <a:ln w="9525">
            <a:noFill/>
            <a:miter lim="800000"/>
            <a:headEnd/>
            <a:tailEnd/>
          </a:ln>
          <a:effectLst/>
        </p:spPr>
      </p:pic>
      <p:sp>
        <p:nvSpPr>
          <p:cNvPr id="3" name="文本框 2"/>
          <p:cNvSpPr txBox="1"/>
          <p:nvPr/>
        </p:nvSpPr>
        <p:spPr>
          <a:xfrm>
            <a:off x="6545580" y="6302375"/>
            <a:ext cx="4429125" cy="460375"/>
          </a:xfrm>
          <a:prstGeom prst="rect">
            <a:avLst/>
          </a:prstGeom>
          <a:noFill/>
        </p:spPr>
        <p:txBody>
          <a:bodyPr wrap="square" rtlCol="0" anchor="t">
            <a:spAutoFit/>
          </a:bodyPr>
          <a:lstStyle/>
          <a:p>
            <a:r>
              <a:rPr lang="en-US" altLang="zh-CN" sz="2400" dirty="0" smtClean="0">
                <a:sym typeface="+mn-ea"/>
              </a:rPr>
              <a:t>2</a:t>
            </a:r>
            <a:r>
              <a:rPr lang="zh-CN" altLang="en-US" sz="2400" dirty="0" smtClean="0">
                <a:sym typeface="+mn-ea"/>
              </a:rPr>
              <a:t>个月后声带小结消失</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4835" y="331470"/>
            <a:ext cx="6096000" cy="645160"/>
          </a:xfrm>
          <a:prstGeom prst="rect">
            <a:avLst/>
          </a:prstGeom>
          <a:noFill/>
        </p:spPr>
        <p:txBody>
          <a:bodyPr wrap="square" rtlCol="0" anchor="t">
            <a:spAutoFit/>
          </a:bodyPr>
          <a:lstStyle/>
          <a:p>
            <a:r>
              <a:rPr lang="zh-CN" altLang="en-US" sz="3600" b="1" dirty="0" smtClean="0">
                <a:sym typeface="+mn-ea"/>
              </a:rPr>
              <a:t>五、</a:t>
            </a:r>
            <a:r>
              <a:rPr lang="zh-CN" sz="3600" b="1" dirty="0" smtClean="0">
                <a:sym typeface="+mn-ea"/>
              </a:rPr>
              <a:t>致谢</a:t>
            </a:r>
          </a:p>
        </p:txBody>
      </p:sp>
      <p:pic>
        <p:nvPicPr>
          <p:cNvPr id="4098" name="Picture 2" descr="C:\Users\Administrator\Desktop\微信图片_20211129155100.jpg"/>
          <p:cNvPicPr>
            <a:picLocks noGrp="1" noChangeAspect="1" noChangeArrowheads="1"/>
          </p:cNvPicPr>
          <p:nvPr/>
        </p:nvPicPr>
        <p:blipFill>
          <a:blip r:embed="rId2" cstate="print"/>
          <a:srcRect/>
          <a:stretch>
            <a:fillRect/>
          </a:stretch>
        </p:blipFill>
        <p:spPr bwMode="auto">
          <a:xfrm>
            <a:off x="449699" y="1341755"/>
            <a:ext cx="3394472" cy="4525963"/>
          </a:xfrm>
          <a:prstGeom prst="rect">
            <a:avLst/>
          </a:prstGeom>
          <a:noFill/>
        </p:spPr>
      </p:pic>
      <p:sp>
        <p:nvSpPr>
          <p:cNvPr id="3" name="文本框 2"/>
          <p:cNvSpPr txBox="1"/>
          <p:nvPr/>
        </p:nvSpPr>
        <p:spPr>
          <a:xfrm>
            <a:off x="584835" y="6014720"/>
            <a:ext cx="2664460" cy="368300"/>
          </a:xfrm>
          <a:prstGeom prst="rect">
            <a:avLst/>
          </a:prstGeom>
          <a:noFill/>
        </p:spPr>
        <p:txBody>
          <a:bodyPr wrap="square" rtlCol="0" anchor="t">
            <a:spAutoFit/>
          </a:bodyPr>
          <a:lstStyle/>
          <a:p>
            <a:r>
              <a:rPr lang="zh-CN" altLang="en-US" dirty="0" smtClean="0">
                <a:sym typeface="+mn-ea"/>
              </a:rPr>
              <a:t>喉科中心主任</a:t>
            </a:r>
            <a:r>
              <a:rPr lang="en-US" dirty="0" err="1" smtClean="0">
                <a:sym typeface="+mn-ea"/>
              </a:rPr>
              <a:t>Dr.Garrett</a:t>
            </a:r>
            <a:endParaRPr lang="en-US" altLang="en-US" dirty="0" err="1" smtClean="0">
              <a:sym typeface="+mn-ea"/>
            </a:endParaRPr>
          </a:p>
        </p:txBody>
      </p:sp>
      <p:pic>
        <p:nvPicPr>
          <p:cNvPr id="3074" name="Picture 2"/>
          <p:cNvPicPr>
            <a:picLocks noGrp="1" noChangeAspect="1" noChangeArrowheads="1"/>
          </p:cNvPicPr>
          <p:nvPr/>
        </p:nvPicPr>
        <p:blipFill>
          <a:blip r:embed="rId3" cstate="print"/>
          <a:srcRect/>
          <a:stretch>
            <a:fillRect/>
          </a:stretch>
        </p:blipFill>
        <p:spPr bwMode="auto">
          <a:xfrm>
            <a:off x="3858895" y="1350010"/>
            <a:ext cx="4123690" cy="4526280"/>
          </a:xfrm>
          <a:prstGeom prst="rect">
            <a:avLst/>
          </a:prstGeom>
          <a:noFill/>
          <a:ln w="9525">
            <a:noFill/>
            <a:miter lim="800000"/>
            <a:headEnd/>
            <a:tailEnd/>
          </a:ln>
          <a:effectLst/>
        </p:spPr>
      </p:pic>
      <p:sp>
        <p:nvSpPr>
          <p:cNvPr id="4" name="文本框 3"/>
          <p:cNvSpPr txBox="1"/>
          <p:nvPr/>
        </p:nvSpPr>
        <p:spPr>
          <a:xfrm>
            <a:off x="4275455" y="6014720"/>
            <a:ext cx="2980055" cy="368300"/>
          </a:xfrm>
          <a:prstGeom prst="rect">
            <a:avLst/>
          </a:prstGeom>
          <a:noFill/>
        </p:spPr>
        <p:txBody>
          <a:bodyPr wrap="square" rtlCol="0" anchor="t">
            <a:spAutoFit/>
          </a:bodyPr>
          <a:lstStyle/>
          <a:p>
            <a:r>
              <a:rPr lang="zh-CN" altLang="en-US" dirty="0" smtClean="0">
                <a:sym typeface="+mn-ea"/>
              </a:rPr>
              <a:t>学术主席</a:t>
            </a:r>
            <a:r>
              <a:rPr lang="en-US" dirty="0" err="1" smtClean="0">
                <a:sym typeface="+mn-ea"/>
              </a:rPr>
              <a:t>Dr.Eavey</a:t>
            </a:r>
            <a:endParaRPr lang="en-US" altLang="en-US" dirty="0" err="1" smtClean="0">
              <a:sym typeface="+mn-ea"/>
            </a:endParaRPr>
          </a:p>
        </p:txBody>
      </p:sp>
      <p:pic>
        <p:nvPicPr>
          <p:cNvPr id="5123" name="Picture 3" descr="C:\Users\Administrator\Desktop\微信图片_20211129155032.jpg"/>
          <p:cNvPicPr>
            <a:picLocks noGrp="1" noChangeAspect="1" noChangeArrowheads="1"/>
          </p:cNvPicPr>
          <p:nvPr/>
        </p:nvPicPr>
        <p:blipFill>
          <a:blip r:embed="rId4" cstate="print"/>
          <a:srcRect/>
          <a:stretch>
            <a:fillRect/>
          </a:stretch>
        </p:blipFill>
        <p:spPr bwMode="auto">
          <a:xfrm>
            <a:off x="7982585" y="1341755"/>
            <a:ext cx="4210050" cy="4526280"/>
          </a:xfrm>
          <a:prstGeom prst="rect">
            <a:avLst/>
          </a:prstGeom>
          <a:noFill/>
        </p:spPr>
      </p:pic>
      <p:sp>
        <p:nvSpPr>
          <p:cNvPr id="5" name="文本框 4"/>
          <p:cNvSpPr txBox="1"/>
          <p:nvPr/>
        </p:nvSpPr>
        <p:spPr>
          <a:xfrm>
            <a:off x="8453120" y="6014720"/>
            <a:ext cx="2319655" cy="368300"/>
          </a:xfrm>
          <a:prstGeom prst="rect">
            <a:avLst/>
          </a:prstGeom>
          <a:noFill/>
        </p:spPr>
        <p:txBody>
          <a:bodyPr wrap="square" rtlCol="0" anchor="t">
            <a:spAutoFit/>
          </a:bodyPr>
          <a:lstStyle/>
          <a:p>
            <a:r>
              <a:rPr lang="en-US" dirty="0" smtClean="0">
                <a:sym typeface="+mn-ea"/>
              </a:rPr>
              <a:t>SLP</a:t>
            </a:r>
            <a:r>
              <a:rPr lang="zh-CN" altLang="en-US" dirty="0" smtClean="0">
                <a:sym typeface="+mn-ea"/>
              </a:rPr>
              <a:t>主任</a:t>
            </a:r>
            <a:r>
              <a:rPr lang="en-US" dirty="0" err="1" smtClean="0">
                <a:sym typeface="+mn-ea"/>
              </a:rPr>
              <a:t>Muckala</a:t>
            </a:r>
            <a:endParaRPr lang="en-US" altLang="en-US" dirty="0" err="1" smtClean="0">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0"/>
            <a:ext cx="1181100" cy="11188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nvGrpSpPr>
          <p:cNvPr id="23" name="组合 22"/>
          <p:cNvGrpSpPr/>
          <p:nvPr/>
        </p:nvGrpSpPr>
        <p:grpSpPr>
          <a:xfrm>
            <a:off x="6821170" y="0"/>
            <a:ext cx="5413375" cy="6904355"/>
            <a:chOff x="10742" y="0"/>
            <a:chExt cx="8525" cy="10873"/>
          </a:xfrm>
        </p:grpSpPr>
        <p:pic>
          <p:nvPicPr>
            <p:cNvPr id="24" name="图片 23" descr="角标-04-04"/>
            <p:cNvPicPr>
              <a:picLocks noChangeAspect="1"/>
            </p:cNvPicPr>
            <p:nvPr/>
          </p:nvPicPr>
          <p:blipFill>
            <a:blip r:embed="rId3" cstate="print"/>
            <a:srcRect r="48798"/>
            <a:stretch>
              <a:fillRect/>
            </a:stretch>
          </p:blipFill>
          <p:spPr>
            <a:xfrm rot="5400000">
              <a:off x="12676" y="-34"/>
              <a:ext cx="4603" cy="8471"/>
            </a:xfrm>
            <a:prstGeom prst="rect">
              <a:avLst/>
            </a:prstGeom>
          </p:spPr>
        </p:pic>
        <p:pic>
          <p:nvPicPr>
            <p:cNvPr id="25" name="图片 24" descr="微信图片_20220412104807"/>
            <p:cNvPicPr>
              <a:picLocks noChangeAspect="1"/>
            </p:cNvPicPr>
            <p:nvPr/>
          </p:nvPicPr>
          <p:blipFill>
            <a:blip r:embed="rId4" cstate="print"/>
            <a:srcRect l="7455" t="6815" r="36294" b="1749"/>
            <a:stretch>
              <a:fillRect/>
            </a:stretch>
          </p:blipFill>
          <p:spPr>
            <a:xfrm>
              <a:off x="11781" y="0"/>
              <a:ext cx="7447" cy="8573"/>
            </a:xfrm>
            <a:prstGeom prst="rect">
              <a:avLst/>
            </a:prstGeom>
          </p:spPr>
        </p:pic>
        <p:sp>
          <p:nvSpPr>
            <p:cNvPr id="26" name="任意多边形 25"/>
            <p:cNvSpPr/>
            <p:nvPr/>
          </p:nvSpPr>
          <p:spPr>
            <a:xfrm>
              <a:off x="11745" y="6503"/>
              <a:ext cx="7522" cy="4312"/>
            </a:xfrm>
            <a:custGeom>
              <a:avLst/>
              <a:gdLst>
                <a:gd name="connsiteX0" fmla="*/ 26 w 7248"/>
                <a:gd name="connsiteY0" fmla="*/ 0 h 4312"/>
                <a:gd name="connsiteX1" fmla="*/ 7248 w 7248"/>
                <a:gd name="connsiteY1" fmla="*/ 2405 h 4312"/>
                <a:gd name="connsiteX2" fmla="*/ 7226 w 7248"/>
                <a:gd name="connsiteY2" fmla="*/ 4312 h 4312"/>
                <a:gd name="connsiteX3" fmla="*/ 0 w 7248"/>
                <a:gd name="connsiteY3" fmla="*/ 4296 h 4312"/>
                <a:gd name="connsiteX4" fmla="*/ 26 w 7248"/>
                <a:gd name="connsiteY4" fmla="*/ 0 h 4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8" h="4312">
                  <a:moveTo>
                    <a:pt x="26" y="0"/>
                  </a:moveTo>
                  <a:lnTo>
                    <a:pt x="7248" y="2405"/>
                  </a:lnTo>
                  <a:lnTo>
                    <a:pt x="7226" y="4312"/>
                  </a:lnTo>
                  <a:lnTo>
                    <a:pt x="0" y="4296"/>
                  </a:lnTo>
                  <a:lnTo>
                    <a:pt x="26" y="0"/>
                  </a:lnTo>
                  <a:close/>
                </a:path>
              </a:pathLst>
            </a:cu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pic>
          <p:nvPicPr>
            <p:cNvPr id="28" name="图片 27" descr="角标-3-04"/>
            <p:cNvPicPr>
              <a:picLocks noChangeAspect="1"/>
            </p:cNvPicPr>
            <p:nvPr/>
          </p:nvPicPr>
          <p:blipFill>
            <a:blip r:embed="rId5" cstate="print"/>
            <a:srcRect l="33557"/>
            <a:stretch>
              <a:fillRect/>
            </a:stretch>
          </p:blipFill>
          <p:spPr>
            <a:xfrm rot="5400000">
              <a:off x="12006" y="3652"/>
              <a:ext cx="5973" cy="8471"/>
            </a:xfrm>
            <a:prstGeom prst="rect">
              <a:avLst/>
            </a:prstGeom>
          </p:spPr>
        </p:pic>
      </p:grpSp>
      <p:pic>
        <p:nvPicPr>
          <p:cNvPr id="2" name="图片 1" descr="sk logo new_画板 1"/>
          <p:cNvPicPr>
            <a:picLocks noChangeAspect="1"/>
          </p:cNvPicPr>
          <p:nvPr/>
        </p:nvPicPr>
        <p:blipFill>
          <a:blip r:embed="rId6" cstate="print"/>
          <a:stretch>
            <a:fillRect/>
          </a:stretch>
        </p:blipFill>
        <p:spPr>
          <a:xfrm>
            <a:off x="506730" y="560070"/>
            <a:ext cx="3689350" cy="751205"/>
          </a:xfrm>
          <a:prstGeom prst="rect">
            <a:avLst/>
          </a:prstGeom>
        </p:spPr>
      </p:pic>
      <p:sp>
        <p:nvSpPr>
          <p:cNvPr id="4" name="文本框 3"/>
          <p:cNvSpPr txBox="1"/>
          <p:nvPr/>
        </p:nvSpPr>
        <p:spPr>
          <a:xfrm>
            <a:off x="984902" y="2565103"/>
            <a:ext cx="5412105" cy="829945"/>
          </a:xfrm>
          <a:prstGeom prst="rect">
            <a:avLst/>
          </a:prstGeom>
          <a:noFill/>
        </p:spPr>
        <p:txBody>
          <a:bodyPr wrap="square" rtlCol="0">
            <a:spAutoFit/>
          </a:bodyPr>
          <a:lstStyle/>
          <a:p>
            <a:pPr fontAlgn="b"/>
            <a:r>
              <a:rPr lang="zh-CN" altLang="en-US" sz="4800" b="1" dirty="0">
                <a:solidFill>
                  <a:schemeClr val="tx1">
                    <a:lumMod val="85000"/>
                    <a:lumOff val="15000"/>
                  </a:schemeClr>
                </a:solidFill>
                <a:latin typeface="+mj-ea"/>
                <a:ea typeface="+mj-ea"/>
              </a:rPr>
              <a:t>感谢观看聆听</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0585" y="180975"/>
            <a:ext cx="5597525" cy="645160"/>
          </a:xfrm>
          <a:prstGeom prst="rect">
            <a:avLst/>
          </a:prstGeom>
          <a:noFill/>
        </p:spPr>
        <p:txBody>
          <a:bodyPr wrap="square" rtlCol="0" anchor="t">
            <a:spAutoFit/>
          </a:bodyPr>
          <a:lstStyle/>
          <a:p>
            <a:pPr algn="l" fontAlgn="b"/>
            <a:r>
              <a:rPr lang="zh-CN" altLang="en-US" sz="3600" b="1" dirty="0" smtClean="0">
                <a:sym typeface="+mn-ea"/>
              </a:rPr>
              <a:t>国外嗓音医学回顾</a:t>
            </a:r>
            <a:endParaRPr lang="zh-CN" altLang="en-US" sz="3600" b="1" dirty="0" smtClean="0">
              <a:solidFill>
                <a:schemeClr val="tx1">
                  <a:lumMod val="85000"/>
                  <a:lumOff val="15000"/>
                </a:schemeClr>
              </a:solidFill>
              <a:latin typeface="+mj-ea"/>
              <a:ea typeface="+mj-ea"/>
              <a:sym typeface="+mn-ea"/>
            </a:endParaRPr>
          </a:p>
        </p:txBody>
      </p:sp>
      <p:pic>
        <p:nvPicPr>
          <p:cNvPr id="3075" name="Picture 3"/>
          <p:cNvPicPr>
            <a:picLocks noChangeAspect="1" noChangeArrowheads="1"/>
          </p:cNvPicPr>
          <p:nvPr>
            <p:custDataLst>
              <p:tags r:id="rId1"/>
            </p:custDataLst>
          </p:nvPr>
        </p:nvPicPr>
        <p:blipFill>
          <a:blip r:embed="rId4" cstate="print"/>
          <a:srcRect/>
          <a:stretch>
            <a:fillRect/>
          </a:stretch>
        </p:blipFill>
        <p:spPr bwMode="auto">
          <a:xfrm>
            <a:off x="5360565" y="741680"/>
            <a:ext cx="6140741" cy="5163820"/>
          </a:xfrm>
          <a:prstGeom prst="rect">
            <a:avLst/>
          </a:prstGeom>
          <a:noFill/>
          <a:ln w="9525">
            <a:noFill/>
            <a:miter lim="800000"/>
            <a:headEnd/>
            <a:tailEnd/>
          </a:ln>
          <a:effectLst/>
        </p:spPr>
      </p:pic>
      <p:pic>
        <p:nvPicPr>
          <p:cNvPr id="3074" name="Picture 2"/>
          <p:cNvPicPr>
            <a:picLocks noGrp="1" noChangeAspect="1" noChangeArrowheads="1"/>
          </p:cNvPicPr>
          <p:nvPr/>
        </p:nvPicPr>
        <p:blipFill>
          <a:blip r:embed="rId5" cstate="print"/>
          <a:srcRect/>
          <a:stretch>
            <a:fillRect/>
          </a:stretch>
        </p:blipFill>
        <p:spPr bwMode="auto">
          <a:xfrm>
            <a:off x="690245" y="1167765"/>
            <a:ext cx="3639185" cy="3768090"/>
          </a:xfrm>
          <a:prstGeom prst="rect">
            <a:avLst/>
          </a:prstGeom>
          <a:noFill/>
          <a:ln w="9525">
            <a:noFill/>
            <a:miter lim="800000"/>
            <a:headEnd/>
            <a:tailEnd/>
          </a:ln>
          <a:effectLst/>
        </p:spPr>
      </p:pic>
      <p:sp>
        <p:nvSpPr>
          <p:cNvPr id="2" name="文本框 1"/>
          <p:cNvSpPr txBox="1"/>
          <p:nvPr/>
        </p:nvSpPr>
        <p:spPr>
          <a:xfrm>
            <a:off x="589280" y="5196840"/>
            <a:ext cx="4064000" cy="645160"/>
          </a:xfrm>
          <a:prstGeom prst="rect">
            <a:avLst/>
          </a:prstGeom>
          <a:noFill/>
        </p:spPr>
        <p:txBody>
          <a:bodyPr wrap="square" rtlCol="0">
            <a:spAutoFit/>
          </a:bodyPr>
          <a:lstStyle/>
          <a:p>
            <a:r>
              <a:rPr lang="zh-CN" altLang="en-US" dirty="0" smtClean="0">
                <a:sym typeface="+mn-ea"/>
              </a:rPr>
              <a:t>范德堡大学</a:t>
            </a:r>
            <a:r>
              <a:rPr lang="en-US" dirty="0" smtClean="0">
                <a:sym typeface="+mn-ea"/>
              </a:rPr>
              <a:t>20I9</a:t>
            </a:r>
            <a:r>
              <a:rPr lang="zh-CN" altLang="en-US" dirty="0" smtClean="0">
                <a:sym typeface="+mn-ea"/>
              </a:rPr>
              <a:t>年耳科、喉科嗓音（</a:t>
            </a:r>
            <a:r>
              <a:rPr lang="en-US" dirty="0" smtClean="0">
                <a:sym typeface="+mn-ea"/>
              </a:rPr>
              <a:t>SLP</a:t>
            </a:r>
            <a:r>
              <a:rPr lang="zh-CN" altLang="en-US" dirty="0" smtClean="0">
                <a:sym typeface="+mn-ea"/>
              </a:rPr>
              <a:t>）排名全美第一</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任意多边形 63"/>
          <p:cNvSpPr/>
          <p:nvPr>
            <p:custDataLst>
              <p:tags r:id="rId2"/>
            </p:custDataLst>
          </p:nvPr>
        </p:nvSpPr>
        <p:spPr>
          <a:xfrm>
            <a:off x="0" y="2818478"/>
            <a:ext cx="2685348" cy="165907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29" h="2551">
                <a:moveTo>
                  <a:pt x="0" y="0"/>
                </a:moveTo>
                <a:lnTo>
                  <a:pt x="2854" y="0"/>
                </a:lnTo>
                <a:lnTo>
                  <a:pt x="2888" y="0"/>
                </a:lnTo>
                <a:lnTo>
                  <a:pt x="2888" y="0"/>
                </a:lnTo>
                <a:lnTo>
                  <a:pt x="2919" y="2"/>
                </a:lnTo>
                <a:cubicBezTo>
                  <a:pt x="3593" y="36"/>
                  <a:pt x="4129" y="593"/>
                  <a:pt x="4129" y="1276"/>
                </a:cubicBezTo>
                <a:cubicBezTo>
                  <a:pt x="4129" y="1958"/>
                  <a:pt x="3593" y="2515"/>
                  <a:pt x="2919" y="2549"/>
                </a:cubicBezTo>
                <a:lnTo>
                  <a:pt x="2888" y="2551"/>
                </a:lnTo>
                <a:lnTo>
                  <a:pt x="2888" y="2551"/>
                </a:lnTo>
                <a:lnTo>
                  <a:pt x="2854" y="2551"/>
                </a:lnTo>
                <a:lnTo>
                  <a:pt x="0" y="2551"/>
                </a:lnTo>
                <a:lnTo>
                  <a:pt x="0" y="0"/>
                </a:lnTo>
                <a:close/>
              </a:path>
            </a:pathLst>
          </a:custGeom>
          <a:solidFill>
            <a:schemeClr val="accent1">
              <a:lumMod val="75000"/>
            </a:schemeClr>
          </a:solidFill>
          <a:ln>
            <a:noFill/>
          </a:ln>
          <a:effectLst/>
        </p:spPr>
        <p:style>
          <a:lnRef idx="2">
            <a:srgbClr val="6963ED">
              <a:shade val="50000"/>
            </a:srgbClr>
          </a:lnRef>
          <a:fillRef idx="1">
            <a:srgbClr val="6963ED"/>
          </a:fillRef>
          <a:effectRef idx="0">
            <a:srgbClr val="6963ED"/>
          </a:effectRef>
          <a:fontRef idx="minor">
            <a:srgbClr val="FFFFFF"/>
          </a:fontRef>
        </p:style>
        <p:txBody>
          <a:bodyPr wrap="square" rtlCol="0" anchor="ctr">
            <a:noAutofit/>
          </a:bodyPr>
          <a:lstStyle/>
          <a:p>
            <a:pPr algn="ctr"/>
            <a:endParaRPr lang="zh-CN" altLang="en-US">
              <a:solidFill>
                <a:srgbClr val="FFFFFF"/>
              </a:solidFill>
            </a:endParaRPr>
          </a:p>
        </p:txBody>
      </p:sp>
      <p:sp>
        <p:nvSpPr>
          <p:cNvPr id="8" name="椭圆 7"/>
          <p:cNvSpPr/>
          <p:nvPr>
            <p:custDataLst>
              <p:tags r:id="rId3"/>
            </p:custDataLst>
          </p:nvPr>
        </p:nvSpPr>
        <p:spPr>
          <a:xfrm>
            <a:off x="1346902" y="3063015"/>
            <a:ext cx="1170653" cy="1170653"/>
          </a:xfrm>
          <a:prstGeom prst="ellipse">
            <a:avLst/>
          </a:prstGeom>
          <a:solidFill>
            <a:srgbClr val="FFFFFF"/>
          </a:solidFill>
          <a:ln>
            <a:noFill/>
          </a:ln>
          <a:effectLst>
            <a:outerShdw blurRad="63500" sx="102000" sy="102000" algn="ctr" rotWithShape="0">
              <a:srgbClr val="FFFFFF">
                <a:lumMod val="85000"/>
                <a:alpha val="40000"/>
              </a:srgbClr>
            </a:outerShdw>
          </a:effectLst>
        </p:spPr>
        <p:style>
          <a:lnRef idx="2">
            <a:srgbClr val="6963ED">
              <a:shade val="50000"/>
            </a:srgbClr>
          </a:lnRef>
          <a:fillRef idx="1">
            <a:srgbClr val="6963ED"/>
          </a:fillRef>
          <a:effectRef idx="0">
            <a:srgbClr val="6963ED"/>
          </a:effectRef>
          <a:fontRef idx="minor">
            <a:srgbClr val="FFFFFF"/>
          </a:fontRef>
        </p:style>
        <p:txBody>
          <a:bodyPr rtlCol="0" anchor="ctr"/>
          <a:lstStyle/>
          <a:p>
            <a:pPr algn="ctr"/>
            <a:endParaRPr lang="zh-CN" altLang="en-US">
              <a:solidFill>
                <a:srgbClr val="FFFFFF"/>
              </a:solidFill>
            </a:endParaRPr>
          </a:p>
        </p:txBody>
      </p:sp>
      <p:sp>
        <p:nvSpPr>
          <p:cNvPr id="80" name="任意多边形 79"/>
          <p:cNvSpPr/>
          <p:nvPr>
            <p:custDataLst>
              <p:tags r:id="rId4"/>
            </p:custDataLst>
          </p:nvPr>
        </p:nvSpPr>
        <p:spPr>
          <a:xfrm>
            <a:off x="0" y="2769701"/>
            <a:ext cx="2784854" cy="175728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29" h="2551">
                <a:moveTo>
                  <a:pt x="0" y="0"/>
                </a:moveTo>
                <a:lnTo>
                  <a:pt x="2854" y="0"/>
                </a:lnTo>
                <a:lnTo>
                  <a:pt x="2888" y="0"/>
                </a:lnTo>
                <a:lnTo>
                  <a:pt x="2888" y="0"/>
                </a:lnTo>
                <a:lnTo>
                  <a:pt x="2919" y="2"/>
                </a:lnTo>
                <a:cubicBezTo>
                  <a:pt x="3593" y="36"/>
                  <a:pt x="4129" y="593"/>
                  <a:pt x="4129" y="1276"/>
                </a:cubicBezTo>
                <a:cubicBezTo>
                  <a:pt x="4129" y="1958"/>
                  <a:pt x="3593" y="2515"/>
                  <a:pt x="2919" y="2549"/>
                </a:cubicBezTo>
                <a:lnTo>
                  <a:pt x="2888" y="2551"/>
                </a:lnTo>
                <a:lnTo>
                  <a:pt x="2888" y="2551"/>
                </a:lnTo>
                <a:lnTo>
                  <a:pt x="2854" y="2551"/>
                </a:lnTo>
                <a:lnTo>
                  <a:pt x="0" y="2551"/>
                </a:lnTo>
                <a:lnTo>
                  <a:pt x="0" y="0"/>
                </a:lnTo>
                <a:close/>
              </a:path>
            </a:pathLst>
          </a:custGeom>
          <a:noFill/>
          <a:ln w="25400">
            <a:solidFill>
              <a:srgbClr val="8F7FF0"/>
            </a:solidFill>
            <a:prstDash val="lgDash"/>
          </a:ln>
          <a:effectLst>
            <a:outerShdw blurRad="63500" sx="102000" sy="102000" algn="ctr" rotWithShape="0">
              <a:srgbClr val="FFFFFF">
                <a:lumMod val="65000"/>
                <a:alpha val="40000"/>
              </a:srgbClr>
            </a:outerShdw>
          </a:effectLst>
          <a:extLst>
            <a:ext uri="{909E8E84-426E-40DD-AFC4-6F175D3DCCD1}">
              <a14:hiddenFill xmlns:a14="http://schemas.microsoft.com/office/drawing/2010/main" xmlns="">
                <a:solidFill>
                  <a:srgbClr val="6963ED"/>
                </a:solidFill>
              </a14:hiddenFill>
            </a:ext>
          </a:extLst>
        </p:spPr>
        <p:style>
          <a:lnRef idx="2">
            <a:srgbClr val="6963ED">
              <a:shade val="50000"/>
            </a:srgbClr>
          </a:lnRef>
          <a:fillRef idx="1">
            <a:srgbClr val="6963ED"/>
          </a:fillRef>
          <a:effectRef idx="0">
            <a:srgbClr val="6963ED"/>
          </a:effectRef>
          <a:fontRef idx="minor">
            <a:srgbClr val="FFFFFF"/>
          </a:fontRef>
        </p:style>
        <p:txBody>
          <a:bodyPr wrap="square" rtlCol="0" anchor="ctr">
            <a:noAutofit/>
          </a:bodyPr>
          <a:lstStyle/>
          <a:p>
            <a:pPr algn="ctr"/>
            <a:endParaRPr lang="zh-CN" altLang="en-US">
              <a:solidFill>
                <a:srgbClr val="FFFFFF"/>
              </a:solidFill>
            </a:endParaRPr>
          </a:p>
        </p:txBody>
      </p:sp>
      <p:pic>
        <p:nvPicPr>
          <p:cNvPr id="90" name="图片 89" descr="31393935333132383b31393939333930313bbcbccaf5b1a8b1ed"/>
          <p:cNvPicPr>
            <a:picLocks noChangeAspect="1"/>
          </p:cNvPicPr>
          <p:nvPr>
            <p:custDataLst>
              <p:tags r:id="rId5"/>
            </p:custDataLst>
          </p:nvPr>
        </p:nvPicPr>
        <p:blipFill>
          <a:blip r:embed="rId27" cstate="print"/>
          <a:stretch>
            <a:fillRect/>
          </a:stretch>
        </p:blipFill>
        <p:spPr>
          <a:xfrm>
            <a:off x="1537458" y="3252921"/>
            <a:ext cx="790191" cy="790191"/>
          </a:xfrm>
          <a:prstGeom prst="rect">
            <a:avLst/>
          </a:prstGeom>
        </p:spPr>
      </p:pic>
      <p:pic>
        <p:nvPicPr>
          <p:cNvPr id="2" name="图片 1" descr="图片1"/>
          <p:cNvPicPr>
            <a:picLocks noChangeAspect="1"/>
          </p:cNvPicPr>
          <p:nvPr>
            <p:custDataLst>
              <p:tags r:id="rId6"/>
            </p:custDataLst>
          </p:nvPr>
        </p:nvPicPr>
        <p:blipFill>
          <a:blip r:embed="rId28" cstate="print"/>
          <a:stretch>
            <a:fillRect/>
          </a:stretch>
        </p:blipFill>
        <p:spPr>
          <a:xfrm>
            <a:off x="1543311" y="841375"/>
            <a:ext cx="2479834" cy="5241925"/>
          </a:xfrm>
          <a:prstGeom prst="rect">
            <a:avLst/>
          </a:prstGeom>
        </p:spPr>
      </p:pic>
      <p:cxnSp>
        <p:nvCxnSpPr>
          <p:cNvPr id="82" name="肘形连接符 81"/>
          <p:cNvCxnSpPr/>
          <p:nvPr>
            <p:custDataLst>
              <p:tags r:id="rId7"/>
            </p:custDataLst>
          </p:nvPr>
        </p:nvCxnSpPr>
        <p:spPr>
          <a:xfrm>
            <a:off x="6513384" y="3488352"/>
            <a:ext cx="5369396" cy="225676"/>
          </a:xfrm>
          <a:prstGeom prst="bentConnector3">
            <a:avLst>
              <a:gd name="adj1" fmla="val 8224"/>
            </a:avLst>
          </a:prstGeom>
          <a:ln w="25400">
            <a:solidFill>
              <a:srgbClr val="6963ED"/>
            </a:solidFill>
            <a:prstDash val="dash"/>
            <a:tailEnd type="oval"/>
          </a:ln>
        </p:spPr>
        <p:style>
          <a:lnRef idx="1">
            <a:srgbClr val="6963ED"/>
          </a:lnRef>
          <a:fillRef idx="0">
            <a:srgbClr val="6963ED"/>
          </a:fillRef>
          <a:effectRef idx="0">
            <a:srgbClr val="6963ED"/>
          </a:effectRef>
          <a:fontRef idx="minor">
            <a:srgbClr val="000000"/>
          </a:fontRef>
        </p:style>
      </p:cxnSp>
      <p:cxnSp>
        <p:nvCxnSpPr>
          <p:cNvPr id="81" name="肘形连接符 80"/>
          <p:cNvCxnSpPr/>
          <p:nvPr>
            <p:custDataLst>
              <p:tags r:id="rId8"/>
            </p:custDataLst>
          </p:nvPr>
        </p:nvCxnSpPr>
        <p:spPr>
          <a:xfrm>
            <a:off x="6435341" y="1804562"/>
            <a:ext cx="5409719" cy="195109"/>
          </a:xfrm>
          <a:prstGeom prst="bentConnector3">
            <a:avLst>
              <a:gd name="adj1" fmla="val 8130"/>
            </a:avLst>
          </a:prstGeom>
          <a:ln w="25400">
            <a:solidFill>
              <a:srgbClr val="FDE014"/>
            </a:solidFill>
            <a:prstDash val="dash"/>
            <a:tailEnd type="oval"/>
          </a:ln>
        </p:spPr>
        <p:style>
          <a:lnRef idx="1">
            <a:srgbClr val="6963ED"/>
          </a:lnRef>
          <a:fillRef idx="0">
            <a:srgbClr val="6963ED"/>
          </a:fillRef>
          <a:effectRef idx="0">
            <a:srgbClr val="6963ED"/>
          </a:effectRef>
          <a:fontRef idx="minor">
            <a:srgbClr val="000000"/>
          </a:fontRef>
        </p:style>
      </p:cxnSp>
      <p:cxnSp>
        <p:nvCxnSpPr>
          <p:cNvPr id="86" name="肘形连接符 85"/>
          <p:cNvCxnSpPr/>
          <p:nvPr>
            <p:custDataLst>
              <p:tags r:id="rId9"/>
            </p:custDataLst>
          </p:nvPr>
        </p:nvCxnSpPr>
        <p:spPr>
          <a:xfrm>
            <a:off x="6437292" y="5231325"/>
            <a:ext cx="5409719" cy="195109"/>
          </a:xfrm>
          <a:prstGeom prst="bentConnector3">
            <a:avLst>
              <a:gd name="adj1" fmla="val 8130"/>
            </a:avLst>
          </a:prstGeom>
          <a:ln w="25400">
            <a:solidFill>
              <a:srgbClr val="8DD809"/>
            </a:solidFill>
            <a:prstDash val="dash"/>
            <a:tailEnd type="oval"/>
          </a:ln>
        </p:spPr>
        <p:style>
          <a:lnRef idx="1">
            <a:srgbClr val="6963ED"/>
          </a:lnRef>
          <a:fillRef idx="0">
            <a:srgbClr val="6963ED"/>
          </a:fillRef>
          <a:effectRef idx="0">
            <a:srgbClr val="6963ED"/>
          </a:effectRef>
          <a:fontRef idx="minor">
            <a:srgbClr val="000000"/>
          </a:fontRef>
        </p:style>
      </p:cxnSp>
      <p:sp>
        <p:nvSpPr>
          <p:cNvPr id="75" name="圆角矩形 74"/>
          <p:cNvSpPr/>
          <p:nvPr>
            <p:custDataLst>
              <p:tags r:id="rId10"/>
            </p:custDataLst>
          </p:nvPr>
        </p:nvSpPr>
        <p:spPr>
          <a:xfrm>
            <a:off x="4506365" y="3221053"/>
            <a:ext cx="2085063" cy="536549"/>
          </a:xfrm>
          <a:prstGeom prst="roundRect">
            <a:avLst>
              <a:gd name="adj" fmla="val 50000"/>
            </a:avLst>
          </a:prstGeom>
          <a:solidFill>
            <a:schemeClr val="accent1">
              <a:lumMod val="50000"/>
            </a:schemeClr>
          </a:solidFill>
          <a:ln>
            <a:noFill/>
          </a:ln>
          <a:effectLst>
            <a:outerShdw blurRad="50800" dist="38100" dir="18900000" algn="bl" rotWithShape="0">
              <a:srgbClr val="FFFFFF">
                <a:lumMod val="75000"/>
                <a:alpha val="40000"/>
              </a:srgbClr>
            </a:outerShdw>
          </a:effectLst>
        </p:spPr>
        <p:style>
          <a:lnRef idx="2">
            <a:srgbClr val="6963ED">
              <a:shade val="50000"/>
            </a:srgbClr>
          </a:lnRef>
          <a:fillRef idx="1">
            <a:srgbClr val="6963ED"/>
          </a:fillRef>
          <a:effectRef idx="0">
            <a:srgbClr val="6963ED"/>
          </a:effectRef>
          <a:fontRef idx="minor">
            <a:srgbClr val="FFFFFF"/>
          </a:fontRef>
        </p:style>
        <p:txBody>
          <a:bodyPr rtlCol="0" anchor="ctr"/>
          <a:lstStyle/>
          <a:p>
            <a:pPr algn="ctr"/>
            <a:endParaRPr lang="zh-CN" altLang="en-US">
              <a:solidFill>
                <a:srgbClr val="FFFFFF"/>
              </a:solidFill>
            </a:endParaRPr>
          </a:p>
        </p:txBody>
      </p:sp>
      <p:sp>
        <p:nvSpPr>
          <p:cNvPr id="79" name="圆角矩形 78"/>
          <p:cNvSpPr/>
          <p:nvPr>
            <p:custDataLst>
              <p:tags r:id="rId11"/>
            </p:custDataLst>
          </p:nvPr>
        </p:nvSpPr>
        <p:spPr>
          <a:xfrm>
            <a:off x="4319060" y="4930207"/>
            <a:ext cx="2085063" cy="536549"/>
          </a:xfrm>
          <a:prstGeom prst="roundRect">
            <a:avLst>
              <a:gd name="adj" fmla="val 50000"/>
            </a:avLst>
          </a:prstGeom>
          <a:solidFill>
            <a:srgbClr val="7030A0"/>
          </a:solidFill>
          <a:ln>
            <a:noFill/>
          </a:ln>
          <a:effectLst>
            <a:outerShdw blurRad="50800" dist="38100" dir="18900000" algn="bl" rotWithShape="0">
              <a:srgbClr val="FFFFFF">
                <a:lumMod val="75000"/>
                <a:alpha val="40000"/>
              </a:srgbClr>
            </a:outerShdw>
          </a:effectLst>
        </p:spPr>
        <p:style>
          <a:lnRef idx="2">
            <a:srgbClr val="6963ED">
              <a:shade val="50000"/>
            </a:srgbClr>
          </a:lnRef>
          <a:fillRef idx="1">
            <a:srgbClr val="6963ED"/>
          </a:fillRef>
          <a:effectRef idx="0">
            <a:srgbClr val="6963ED"/>
          </a:effectRef>
          <a:fontRef idx="minor">
            <a:srgbClr val="FFFFFF"/>
          </a:fontRef>
        </p:style>
        <p:txBody>
          <a:bodyPr rtlCol="0" anchor="ctr"/>
          <a:lstStyle/>
          <a:p>
            <a:pPr algn="ctr"/>
            <a:endParaRPr lang="zh-CN" altLang="en-US">
              <a:solidFill>
                <a:srgbClr val="FFFFFF"/>
              </a:solidFill>
            </a:endParaRPr>
          </a:p>
        </p:txBody>
      </p:sp>
      <p:sp>
        <p:nvSpPr>
          <p:cNvPr id="74" name="圆角矩形 73"/>
          <p:cNvSpPr/>
          <p:nvPr>
            <p:custDataLst>
              <p:tags r:id="rId12"/>
            </p:custDataLst>
          </p:nvPr>
        </p:nvSpPr>
        <p:spPr>
          <a:xfrm>
            <a:off x="4319060" y="1510598"/>
            <a:ext cx="2085063" cy="536549"/>
          </a:xfrm>
          <a:prstGeom prst="roundRect">
            <a:avLst>
              <a:gd name="adj" fmla="val 50000"/>
            </a:avLst>
          </a:prstGeom>
          <a:solidFill>
            <a:schemeClr val="accent5">
              <a:lumMod val="50000"/>
            </a:schemeClr>
          </a:solidFill>
          <a:ln>
            <a:noFill/>
          </a:ln>
          <a:effectLst>
            <a:outerShdw blurRad="50800" dist="38100" dir="18900000" algn="bl" rotWithShape="0">
              <a:srgbClr val="FFFFFF">
                <a:lumMod val="75000"/>
                <a:alpha val="40000"/>
              </a:srgbClr>
            </a:outerShdw>
          </a:effectLst>
        </p:spPr>
        <p:style>
          <a:lnRef idx="2">
            <a:srgbClr val="6963ED">
              <a:shade val="50000"/>
            </a:srgbClr>
          </a:lnRef>
          <a:fillRef idx="1">
            <a:srgbClr val="6963ED"/>
          </a:fillRef>
          <a:effectRef idx="0">
            <a:srgbClr val="6963ED"/>
          </a:effectRef>
          <a:fontRef idx="minor">
            <a:srgbClr val="FFFFFF"/>
          </a:fontRef>
        </p:style>
        <p:txBody>
          <a:bodyPr rtlCol="0" anchor="ctr"/>
          <a:lstStyle/>
          <a:p>
            <a:pPr algn="ctr"/>
            <a:endParaRPr lang="zh-CN" altLang="en-US">
              <a:solidFill>
                <a:srgbClr val="FFFFFF"/>
              </a:solidFill>
            </a:endParaRPr>
          </a:p>
        </p:txBody>
      </p:sp>
      <p:sp>
        <p:nvSpPr>
          <p:cNvPr id="5" name="椭圆 4"/>
          <p:cNvSpPr/>
          <p:nvPr>
            <p:custDataLst>
              <p:tags r:id="rId13"/>
            </p:custDataLst>
          </p:nvPr>
        </p:nvSpPr>
        <p:spPr>
          <a:xfrm>
            <a:off x="3563989" y="3098134"/>
            <a:ext cx="737512" cy="737512"/>
          </a:xfrm>
          <a:prstGeom prst="ellipse">
            <a:avLst/>
          </a:prstGeom>
          <a:solidFill>
            <a:srgbClr val="6963ED">
              <a:lumMod val="40000"/>
              <a:lumOff val="60000"/>
            </a:srgbClr>
          </a:solidFill>
          <a:ln>
            <a:noFill/>
          </a:ln>
          <a:effectLst>
            <a:outerShdw blurRad="63500" sx="102000" sy="102000" algn="ctr" rotWithShape="0">
              <a:srgbClr val="FFFFFF">
                <a:lumMod val="75000"/>
                <a:alpha val="40000"/>
              </a:srgbClr>
            </a:outerShdw>
          </a:effectLst>
        </p:spPr>
        <p:style>
          <a:lnRef idx="2">
            <a:srgbClr val="6963ED">
              <a:shade val="50000"/>
            </a:srgbClr>
          </a:lnRef>
          <a:fillRef idx="1">
            <a:srgbClr val="6963ED"/>
          </a:fillRef>
          <a:effectRef idx="0">
            <a:srgbClr val="6963ED"/>
          </a:effectRef>
          <a:fontRef idx="minor">
            <a:srgbClr val="FFFFFF"/>
          </a:fontRef>
        </p:style>
        <p:txBody>
          <a:bodyPr rtlCol="0" anchor="ctr"/>
          <a:lstStyle/>
          <a:p>
            <a:pPr algn="ctr"/>
            <a:endParaRPr lang="zh-CN" altLang="en-US">
              <a:solidFill>
                <a:srgbClr val="FFFFFF"/>
              </a:solidFill>
            </a:endParaRPr>
          </a:p>
        </p:txBody>
      </p:sp>
      <p:sp>
        <p:nvSpPr>
          <p:cNvPr id="10" name="椭圆 9"/>
          <p:cNvSpPr/>
          <p:nvPr>
            <p:custDataLst>
              <p:tags r:id="rId14"/>
            </p:custDataLst>
          </p:nvPr>
        </p:nvSpPr>
        <p:spPr>
          <a:xfrm>
            <a:off x="3138651" y="4807938"/>
            <a:ext cx="737512" cy="737512"/>
          </a:xfrm>
          <a:prstGeom prst="ellipse">
            <a:avLst/>
          </a:prstGeom>
          <a:solidFill>
            <a:srgbClr val="8DD809">
              <a:lumMod val="40000"/>
              <a:lumOff val="60000"/>
            </a:srgbClr>
          </a:solidFill>
          <a:ln>
            <a:noFill/>
          </a:ln>
          <a:effectLst>
            <a:outerShdw blurRad="63500" sx="102000" sy="102000" algn="ctr" rotWithShape="0">
              <a:srgbClr val="FFFFFF">
                <a:lumMod val="75000"/>
                <a:alpha val="40000"/>
              </a:srgbClr>
            </a:outerShdw>
          </a:effectLst>
        </p:spPr>
        <p:style>
          <a:lnRef idx="2">
            <a:srgbClr val="6963ED">
              <a:shade val="50000"/>
            </a:srgbClr>
          </a:lnRef>
          <a:fillRef idx="1">
            <a:srgbClr val="6963ED"/>
          </a:fillRef>
          <a:effectRef idx="0">
            <a:srgbClr val="6963ED"/>
          </a:effectRef>
          <a:fontRef idx="minor">
            <a:srgbClr val="FFFFFF"/>
          </a:fontRef>
        </p:style>
        <p:txBody>
          <a:bodyPr rtlCol="0" anchor="ctr"/>
          <a:lstStyle/>
          <a:p>
            <a:pPr algn="ctr"/>
            <a:endParaRPr lang="zh-CN" altLang="en-US">
              <a:solidFill>
                <a:srgbClr val="FFFFFF"/>
              </a:solidFill>
            </a:endParaRPr>
          </a:p>
        </p:txBody>
      </p:sp>
      <p:sp>
        <p:nvSpPr>
          <p:cNvPr id="3" name="椭圆 2"/>
          <p:cNvSpPr/>
          <p:nvPr>
            <p:custDataLst>
              <p:tags r:id="rId15"/>
            </p:custDataLst>
          </p:nvPr>
        </p:nvSpPr>
        <p:spPr>
          <a:xfrm>
            <a:off x="3138651" y="1388330"/>
            <a:ext cx="737512" cy="737512"/>
          </a:xfrm>
          <a:prstGeom prst="ellipse">
            <a:avLst/>
          </a:prstGeom>
          <a:solidFill>
            <a:srgbClr val="FDE014">
              <a:lumMod val="20000"/>
              <a:lumOff val="80000"/>
            </a:srgbClr>
          </a:solidFill>
          <a:ln>
            <a:noFill/>
          </a:ln>
          <a:effectLst>
            <a:outerShdw blurRad="63500" sx="102000" sy="102000" algn="ctr" rotWithShape="0">
              <a:srgbClr val="FFFFFF">
                <a:lumMod val="75000"/>
                <a:alpha val="40000"/>
              </a:srgbClr>
            </a:outerShdw>
          </a:effectLst>
        </p:spPr>
        <p:style>
          <a:lnRef idx="2">
            <a:srgbClr val="6963ED">
              <a:shade val="50000"/>
            </a:srgbClr>
          </a:lnRef>
          <a:fillRef idx="1">
            <a:srgbClr val="6963ED"/>
          </a:fillRef>
          <a:effectRef idx="0">
            <a:srgbClr val="6963ED"/>
          </a:effectRef>
          <a:fontRef idx="minor">
            <a:srgbClr val="FFFFFF"/>
          </a:fontRef>
        </p:style>
        <p:txBody>
          <a:bodyPr rtlCol="0" anchor="ctr"/>
          <a:lstStyle/>
          <a:p>
            <a:pPr algn="ctr"/>
            <a:endParaRPr lang="zh-CN" altLang="en-US">
              <a:solidFill>
                <a:srgbClr val="FFFFFF"/>
              </a:solidFill>
            </a:endParaRPr>
          </a:p>
        </p:txBody>
      </p:sp>
      <p:pic>
        <p:nvPicPr>
          <p:cNvPr id="69" name="图片 68" descr="31393935333132383b31393939333838353bb4b4d2e2"/>
          <p:cNvPicPr>
            <a:picLocks noChangeAspect="1"/>
          </p:cNvPicPr>
          <p:nvPr>
            <p:custDataLst>
              <p:tags r:id="rId16"/>
            </p:custDataLst>
          </p:nvPr>
        </p:nvPicPr>
        <p:blipFill>
          <a:blip r:embed="rId29" cstate="print"/>
          <a:stretch>
            <a:fillRect/>
          </a:stretch>
        </p:blipFill>
        <p:spPr>
          <a:xfrm>
            <a:off x="3359775" y="1609454"/>
            <a:ext cx="295265" cy="295265"/>
          </a:xfrm>
          <a:prstGeom prst="rect">
            <a:avLst/>
          </a:prstGeom>
        </p:spPr>
      </p:pic>
      <p:pic>
        <p:nvPicPr>
          <p:cNvPr id="72" name="图片 71" descr="31393935333132383b31393939333930323bc8d5b3ccbcc6bbae"/>
          <p:cNvPicPr>
            <a:picLocks noChangeAspect="1"/>
          </p:cNvPicPr>
          <p:nvPr>
            <p:custDataLst>
              <p:tags r:id="rId17"/>
            </p:custDataLst>
          </p:nvPr>
        </p:nvPicPr>
        <p:blipFill>
          <a:blip r:embed="rId30" cstate="print"/>
          <a:stretch>
            <a:fillRect/>
          </a:stretch>
        </p:blipFill>
        <p:spPr>
          <a:xfrm>
            <a:off x="3785112" y="3319258"/>
            <a:ext cx="295265" cy="295265"/>
          </a:xfrm>
          <a:prstGeom prst="rect">
            <a:avLst/>
          </a:prstGeom>
        </p:spPr>
      </p:pic>
      <p:pic>
        <p:nvPicPr>
          <p:cNvPr id="73" name="图片 72" descr="31393935333132383b31393939333930343bccd8cae2c8d5d7d3"/>
          <p:cNvPicPr>
            <a:picLocks noChangeAspect="1"/>
          </p:cNvPicPr>
          <p:nvPr>
            <p:custDataLst>
              <p:tags r:id="rId18"/>
            </p:custDataLst>
          </p:nvPr>
        </p:nvPicPr>
        <p:blipFill>
          <a:blip r:embed="rId31" cstate="print"/>
          <a:stretch>
            <a:fillRect/>
          </a:stretch>
        </p:blipFill>
        <p:spPr>
          <a:xfrm>
            <a:off x="3359775" y="5029062"/>
            <a:ext cx="295265" cy="295265"/>
          </a:xfrm>
          <a:prstGeom prst="rect">
            <a:avLst/>
          </a:prstGeom>
        </p:spPr>
      </p:pic>
      <p:sp>
        <p:nvSpPr>
          <p:cNvPr id="13" name="文本框 12"/>
          <p:cNvSpPr txBox="1"/>
          <p:nvPr>
            <p:custDataLst>
              <p:tags r:id="rId19"/>
            </p:custDataLst>
          </p:nvPr>
        </p:nvSpPr>
        <p:spPr>
          <a:xfrm>
            <a:off x="4352229" y="1576866"/>
            <a:ext cx="2025880" cy="437694"/>
          </a:xfrm>
          <a:prstGeom prst="rect">
            <a:avLst/>
          </a:prstGeom>
          <a:noFill/>
        </p:spPr>
        <p:txBody>
          <a:bodyPr wrap="square" bIns="0" rtlCol="0">
            <a:normAutofit/>
            <a:scene3d>
              <a:camera prst="orthographicFront"/>
              <a:lightRig rig="threePt" dir="t"/>
            </a:scene3d>
          </a:bodyPr>
          <a:lstStyle/>
          <a:p>
            <a:pPr algn="ctr"/>
            <a:r>
              <a:rPr lang="zh-CN" altLang="en-US" sz="2000" spc="300">
                <a:solidFill>
                  <a:srgbClr val="FFFFFF"/>
                </a:solidFill>
                <a:effectLst/>
                <a:uFillTx/>
                <a:latin typeface="思源黑体 CN Bold" panose="020B0800000000000000" charset="-122"/>
                <a:ea typeface="思源黑体 CN Bold" panose="020B0800000000000000" charset="-122"/>
              </a:rPr>
              <a:t>起源</a:t>
            </a:r>
          </a:p>
        </p:txBody>
      </p:sp>
      <p:sp>
        <p:nvSpPr>
          <p:cNvPr id="14" name="文本框 13"/>
          <p:cNvSpPr txBox="1"/>
          <p:nvPr>
            <p:custDataLst>
              <p:tags r:id="rId20"/>
            </p:custDataLst>
          </p:nvPr>
        </p:nvSpPr>
        <p:spPr>
          <a:xfrm>
            <a:off x="6992244" y="1337664"/>
            <a:ext cx="4918695" cy="899452"/>
          </a:xfrm>
          <a:prstGeom prst="rect">
            <a:avLst/>
          </a:prstGeom>
          <a:noFill/>
        </p:spPr>
        <p:txBody>
          <a:bodyPr wrap="square" rtlCol="0">
            <a:normAutofit/>
            <a:scene3d>
              <a:camera prst="orthographicFront"/>
              <a:lightRig rig="threePt" dir="t"/>
            </a:scene3d>
          </a:bodyPr>
          <a:lstStyle/>
          <a:p>
            <a:pPr algn="l" fontAlgn="auto">
              <a:lnSpc>
                <a:spcPct val="130000"/>
              </a:lnSpc>
              <a:spcAft>
                <a:spcPts val="1000"/>
              </a:spcAft>
            </a:pPr>
            <a:r>
              <a:rPr lang="zh-CN" altLang="en-US" sz="1400" dirty="0" smtClean="0">
                <a:latin typeface="微软雅黑" panose="020B0503020204020204" charset="-122"/>
                <a:ea typeface="微软雅黑" panose="020B0503020204020204" charset="-122"/>
                <a:cs typeface="微软雅黑" panose="020B0503020204020204" charset="-122"/>
                <a:sym typeface="+mn-ea"/>
              </a:rPr>
              <a:t>国内嗓音医学成立于</a:t>
            </a:r>
            <a:r>
              <a:rPr lang="en-US" sz="1400" dirty="0" smtClean="0">
                <a:latin typeface="微软雅黑" panose="020B0503020204020204" charset="-122"/>
                <a:ea typeface="微软雅黑" panose="020B0503020204020204" charset="-122"/>
                <a:cs typeface="微软雅黑" panose="020B0503020204020204" charset="-122"/>
                <a:sym typeface="+mn-ea"/>
              </a:rPr>
              <a:t>1952</a:t>
            </a:r>
            <a:r>
              <a:rPr lang="zh-CN" altLang="en-US" sz="1400" dirty="0" smtClean="0">
                <a:latin typeface="微软雅黑" panose="020B0503020204020204" charset="-122"/>
                <a:ea typeface="微软雅黑" panose="020B0503020204020204" charset="-122"/>
                <a:cs typeface="微软雅黑" panose="020B0503020204020204" charset="-122"/>
                <a:sym typeface="+mn-ea"/>
              </a:rPr>
              <a:t>年，于</a:t>
            </a:r>
            <a:r>
              <a:rPr lang="en-US" sz="1400" dirty="0" smtClean="0">
                <a:latin typeface="微软雅黑" panose="020B0503020204020204" charset="-122"/>
                <a:ea typeface="微软雅黑" panose="020B0503020204020204" charset="-122"/>
                <a:cs typeface="微软雅黑" panose="020B0503020204020204" charset="-122"/>
                <a:sym typeface="+mn-ea"/>
              </a:rPr>
              <a:t>I980</a:t>
            </a:r>
            <a:r>
              <a:rPr lang="zh-CN" altLang="en-US" sz="1400" dirty="0" smtClean="0">
                <a:latin typeface="微软雅黑" panose="020B0503020204020204" charset="-122"/>
                <a:ea typeface="微软雅黑" panose="020B0503020204020204" charset="-122"/>
                <a:cs typeface="微软雅黑" panose="020B0503020204020204" charset="-122"/>
                <a:sym typeface="+mn-ea"/>
              </a:rPr>
              <a:t>年加入国际</a:t>
            </a:r>
            <a:r>
              <a:rPr lang="en-US" sz="1400" dirty="0" smtClean="0">
                <a:latin typeface="微软雅黑" panose="020B0503020204020204" charset="-122"/>
                <a:ea typeface="微软雅黑" panose="020B0503020204020204" charset="-122"/>
                <a:cs typeface="微软雅黑" panose="020B0503020204020204" charset="-122"/>
                <a:sym typeface="+mn-ea"/>
              </a:rPr>
              <a:t>IALP</a:t>
            </a:r>
            <a:r>
              <a:rPr lang="zh-CN" altLang="en-US" sz="1400" dirty="0" smtClean="0">
                <a:latin typeface="微软雅黑" panose="020B0503020204020204" charset="-122"/>
                <a:ea typeface="微软雅黑" panose="020B0503020204020204" charset="-122"/>
                <a:cs typeface="微软雅黑" panose="020B0503020204020204" charset="-122"/>
                <a:sym typeface="+mn-ea"/>
              </a:rPr>
              <a:t>组织，国内嗓音主席杨和均</a:t>
            </a:r>
            <a:r>
              <a:rPr lang="en-US" sz="1400" dirty="0" smtClean="0">
                <a:latin typeface="微软雅黑" panose="020B0503020204020204" charset="-122"/>
                <a:ea typeface="微软雅黑" panose="020B0503020204020204" charset="-122"/>
                <a:cs typeface="微软雅黑" panose="020B0503020204020204" charset="-122"/>
                <a:sym typeface="+mn-ea"/>
              </a:rPr>
              <a:t>1957</a:t>
            </a:r>
            <a:r>
              <a:rPr lang="zh-CN" altLang="en-US" sz="1400" dirty="0" smtClean="0">
                <a:latin typeface="微软雅黑" panose="020B0503020204020204" charset="-122"/>
                <a:ea typeface="微软雅黑" panose="020B0503020204020204" charset="-122"/>
                <a:cs typeface="微软雅黑" panose="020B0503020204020204" charset="-122"/>
                <a:sym typeface="+mn-ea"/>
              </a:rPr>
              <a:t>年</a:t>
            </a:r>
            <a:r>
              <a:rPr lang="en-US" altLang="zh-CN" sz="1400" dirty="0" smtClean="0">
                <a:latin typeface="微软雅黑" panose="020B0503020204020204" charset="-122"/>
                <a:ea typeface="微软雅黑" panose="020B0503020204020204" charset="-122"/>
                <a:cs typeface="微软雅黑" panose="020B0503020204020204" charset="-122"/>
                <a:sym typeface="+mn-ea"/>
              </a:rPr>
              <a:t>《</a:t>
            </a:r>
            <a:r>
              <a:rPr lang="zh-CN" altLang="en-US" sz="1400" dirty="0" smtClean="0">
                <a:latin typeface="微软雅黑" panose="020B0503020204020204" charset="-122"/>
                <a:ea typeface="微软雅黑" panose="020B0503020204020204" charset="-122"/>
                <a:cs typeface="微软雅黑" panose="020B0503020204020204" charset="-122"/>
                <a:sym typeface="+mn-ea"/>
              </a:rPr>
              <a:t>歌唱家的卫生</a:t>
            </a:r>
            <a:r>
              <a:rPr lang="en-US" altLang="zh-CN" sz="1400" dirty="0" smtClean="0">
                <a:latin typeface="微软雅黑" panose="020B0503020204020204" charset="-122"/>
                <a:ea typeface="微软雅黑" panose="020B0503020204020204" charset="-122"/>
                <a:cs typeface="微软雅黑" panose="020B0503020204020204" charset="-122"/>
                <a:sym typeface="+mn-ea"/>
              </a:rPr>
              <a:t>》</a:t>
            </a:r>
            <a:endParaRPr lang="zh-CN" altLang="en-US" sz="1400" spc="150" dirty="0">
              <a:solidFill>
                <a:srgbClr val="000000">
                  <a:lumMod val="65000"/>
                  <a:lumOff val="35000"/>
                </a:srgbClr>
              </a:solidFill>
              <a:effectLst/>
              <a:uFillTx/>
              <a:latin typeface="微软雅黑" panose="020B0503020204020204" charset="-122"/>
              <a:ea typeface="微软雅黑" panose="020B0503020204020204" charset="-122"/>
              <a:cs typeface="微软雅黑" panose="020B0503020204020204" charset="-122"/>
            </a:endParaRPr>
          </a:p>
        </p:txBody>
      </p:sp>
      <p:sp>
        <p:nvSpPr>
          <p:cNvPr id="15" name="文本框 14"/>
          <p:cNvSpPr txBox="1"/>
          <p:nvPr>
            <p:custDataLst>
              <p:tags r:id="rId21"/>
            </p:custDataLst>
          </p:nvPr>
        </p:nvSpPr>
        <p:spPr>
          <a:xfrm>
            <a:off x="4535957" y="3292593"/>
            <a:ext cx="2025880" cy="437694"/>
          </a:xfrm>
          <a:prstGeom prst="rect">
            <a:avLst/>
          </a:prstGeom>
          <a:noFill/>
        </p:spPr>
        <p:txBody>
          <a:bodyPr wrap="square" bIns="0" rtlCol="0">
            <a:normAutofit/>
            <a:scene3d>
              <a:camera prst="orthographicFront"/>
              <a:lightRig rig="threePt" dir="t"/>
            </a:scene3d>
          </a:bodyPr>
          <a:lstStyle/>
          <a:p>
            <a:pPr algn="ctr"/>
            <a:r>
              <a:rPr lang="zh-CN" altLang="en-US" sz="2000" spc="300">
                <a:solidFill>
                  <a:srgbClr val="FFFFFF"/>
                </a:solidFill>
                <a:effectLst/>
                <a:uFillTx/>
                <a:latin typeface="思源黑体 CN Bold" panose="020B0800000000000000" charset="-122"/>
                <a:ea typeface="思源黑体 CN Bold" panose="020B0800000000000000" charset="-122"/>
              </a:rPr>
              <a:t>发展</a:t>
            </a:r>
          </a:p>
        </p:txBody>
      </p:sp>
      <p:sp>
        <p:nvSpPr>
          <p:cNvPr id="19" name="文本框 18"/>
          <p:cNvSpPr txBox="1"/>
          <p:nvPr>
            <p:custDataLst>
              <p:tags r:id="rId22"/>
            </p:custDataLst>
          </p:nvPr>
        </p:nvSpPr>
        <p:spPr>
          <a:xfrm>
            <a:off x="4348652" y="4990690"/>
            <a:ext cx="2025880" cy="437694"/>
          </a:xfrm>
          <a:prstGeom prst="rect">
            <a:avLst/>
          </a:prstGeom>
          <a:noFill/>
        </p:spPr>
        <p:txBody>
          <a:bodyPr wrap="square" bIns="0" rtlCol="0">
            <a:normAutofit/>
            <a:scene3d>
              <a:camera prst="orthographicFront"/>
              <a:lightRig rig="threePt" dir="t"/>
            </a:scene3d>
          </a:bodyPr>
          <a:lstStyle/>
          <a:p>
            <a:pPr algn="ctr"/>
            <a:r>
              <a:rPr lang="zh-CN" altLang="en-US" sz="2000" spc="300">
                <a:solidFill>
                  <a:srgbClr val="FFFFFF"/>
                </a:solidFill>
                <a:effectLst/>
                <a:uFillTx/>
                <a:latin typeface="思源黑体 CN Bold" panose="020B0800000000000000" charset="-122"/>
                <a:ea typeface="思源黑体 CN Bold" panose="020B0800000000000000" charset="-122"/>
              </a:rPr>
              <a:t>专业化</a:t>
            </a:r>
          </a:p>
        </p:txBody>
      </p:sp>
      <p:sp>
        <p:nvSpPr>
          <p:cNvPr id="20" name="文本框 19"/>
          <p:cNvSpPr txBox="1"/>
          <p:nvPr>
            <p:custDataLst>
              <p:tags r:id="rId23"/>
            </p:custDataLst>
          </p:nvPr>
        </p:nvSpPr>
        <p:spPr>
          <a:xfrm>
            <a:off x="6925519" y="2481699"/>
            <a:ext cx="5092342" cy="1299425"/>
          </a:xfrm>
          <a:prstGeom prst="rect">
            <a:avLst/>
          </a:prstGeom>
          <a:noFill/>
        </p:spPr>
        <p:txBody>
          <a:bodyPr wrap="square" rtlCol="0">
            <a:normAutofit/>
            <a:scene3d>
              <a:camera prst="orthographicFront"/>
              <a:lightRig rig="threePt" dir="t"/>
            </a:scene3d>
          </a:bodyPr>
          <a:lstStyle/>
          <a:p>
            <a:pPr algn="l" fontAlgn="auto">
              <a:lnSpc>
                <a:spcPct val="130000"/>
              </a:lnSpc>
              <a:spcAft>
                <a:spcPts val="1000"/>
              </a:spcAft>
            </a:pPr>
            <a:r>
              <a:rPr lang="en-US" altLang="zh-CN" sz="1400" dirty="0" smtClean="0">
                <a:sym typeface="+mn-ea"/>
              </a:rPr>
              <a:t>1957</a:t>
            </a:r>
            <a:r>
              <a:rPr lang="zh-CN" altLang="en-US" sz="1400" dirty="0" smtClean="0">
                <a:sym typeface="+mn-ea"/>
              </a:rPr>
              <a:t>年文化部成立上海声乐研究所所长林俊卿在意大利咽音基础上对咽音做了深入研究，创立了咽音学派，对慢性、喉炎、声带水肿、 声带小结、声带息肉、声门闭合不全者有效，可放松喉部及颈部肌肉，调节呼吸气息以改善嗓音</a:t>
            </a:r>
            <a:endParaRPr lang="zh-CN" altLang="en-US" sz="1400" spc="150" dirty="0">
              <a:solidFill>
                <a:srgbClr val="000000">
                  <a:lumMod val="65000"/>
                  <a:lumOff val="35000"/>
                </a:srgbClr>
              </a:solidFill>
              <a:effectLst/>
              <a:uFillTx/>
              <a:latin typeface="思源黑体 CN Regular" panose="020B0500000000000000" charset="-122"/>
              <a:ea typeface="思源黑体 CN Regular" panose="020B0500000000000000" charset="-122"/>
            </a:endParaRPr>
          </a:p>
        </p:txBody>
      </p:sp>
      <p:sp>
        <p:nvSpPr>
          <p:cNvPr id="24" name="文本框 23"/>
          <p:cNvSpPr txBox="1"/>
          <p:nvPr>
            <p:custDataLst>
              <p:tags r:id="rId24"/>
            </p:custDataLst>
          </p:nvPr>
        </p:nvSpPr>
        <p:spPr>
          <a:xfrm>
            <a:off x="6998007" y="4213403"/>
            <a:ext cx="4926499" cy="1195367"/>
          </a:xfrm>
          <a:prstGeom prst="rect">
            <a:avLst/>
          </a:prstGeom>
          <a:noFill/>
        </p:spPr>
        <p:txBody>
          <a:bodyPr wrap="square" rtlCol="0">
            <a:noAutofit/>
            <a:scene3d>
              <a:camera prst="orthographicFront"/>
              <a:lightRig rig="threePt" dir="t"/>
            </a:scene3d>
          </a:bodyPr>
          <a:lstStyle/>
          <a:p>
            <a:pPr algn="l" fontAlgn="auto">
              <a:lnSpc>
                <a:spcPct val="130000"/>
              </a:lnSpc>
              <a:spcAft>
                <a:spcPts val="1000"/>
              </a:spcAft>
            </a:pPr>
            <a:r>
              <a:rPr lang="en-US" altLang="zh-CN" sz="1400" dirty="0" smtClean="0">
                <a:sym typeface="+mn-ea"/>
              </a:rPr>
              <a:t>1986</a:t>
            </a:r>
            <a:r>
              <a:rPr lang="zh-CN" altLang="en-US" sz="1400" dirty="0" smtClean="0">
                <a:sym typeface="+mn-ea"/>
              </a:rPr>
              <a:t>年中央音乐学院冯葆富与中央音乐学院沈湘教授合作招收嗓音专业研究生韩丽艳。中国台湾及中国香港有美式</a:t>
            </a:r>
            <a:r>
              <a:rPr lang="en-US" sz="1400" dirty="0" smtClean="0">
                <a:sym typeface="+mn-ea"/>
              </a:rPr>
              <a:t>SLP</a:t>
            </a:r>
            <a:r>
              <a:rPr lang="zh-CN" altLang="en-US" sz="1400" dirty="0" smtClean="0">
                <a:sym typeface="+mn-ea"/>
              </a:rPr>
              <a:t>这个专业 。而我国</a:t>
            </a:r>
            <a:r>
              <a:rPr lang="en-US" altLang="zh-CN" sz="1400" dirty="0" smtClean="0">
                <a:sym typeface="+mn-ea"/>
              </a:rPr>
              <a:t>2016</a:t>
            </a:r>
            <a:r>
              <a:rPr lang="zh-CN" altLang="en-US" sz="1400" dirty="0" smtClean="0">
                <a:sym typeface="+mn-ea"/>
              </a:rPr>
              <a:t>年华东师范大学、中山大学新华学院听力言语与康复（</a:t>
            </a:r>
            <a:r>
              <a:rPr lang="en-US" sz="1400" dirty="0" smtClean="0">
                <a:sym typeface="+mn-ea"/>
              </a:rPr>
              <a:t>4</a:t>
            </a:r>
            <a:r>
              <a:rPr lang="zh-CN" altLang="en-US" sz="1400" dirty="0" smtClean="0">
                <a:sym typeface="+mn-ea"/>
              </a:rPr>
              <a:t>年本科）专业</a:t>
            </a:r>
            <a:endParaRPr lang="zh-CN" altLang="en-US" sz="1400" spc="150" dirty="0" smtClean="0">
              <a:solidFill>
                <a:srgbClr val="000000">
                  <a:lumMod val="65000"/>
                  <a:lumOff val="35000"/>
                </a:srgbClr>
              </a:solidFill>
              <a:effectLst/>
              <a:uFillTx/>
              <a:latin typeface="思源黑体 CN Regular" panose="020B0500000000000000" charset="-122"/>
              <a:ea typeface="思源黑体 CN Regular" panose="020B0500000000000000" charset="-122"/>
              <a:sym typeface="+mn-ea"/>
            </a:endParaRPr>
          </a:p>
        </p:txBody>
      </p:sp>
      <p:sp>
        <p:nvSpPr>
          <p:cNvPr id="4" name="文本框 3"/>
          <p:cNvSpPr txBox="1"/>
          <p:nvPr>
            <p:custDataLst>
              <p:tags r:id="rId25"/>
            </p:custDataLst>
          </p:nvPr>
        </p:nvSpPr>
        <p:spPr>
          <a:xfrm>
            <a:off x="640080" y="116840"/>
            <a:ext cx="3896360" cy="553085"/>
          </a:xfrm>
          <a:prstGeom prst="rect">
            <a:avLst/>
          </a:prstGeom>
          <a:noFill/>
        </p:spPr>
        <p:txBody>
          <a:bodyPr wrap="square" bIns="0" rtlCol="0">
            <a:noAutofit/>
          </a:bodyPr>
          <a:lstStyle/>
          <a:p>
            <a:pPr algn="l" fontAlgn="b"/>
            <a:r>
              <a:rPr lang="zh-CN" altLang="en-US" sz="3600" b="1" dirty="0" smtClean="0">
                <a:sym typeface="+mn-ea"/>
              </a:rPr>
              <a:t>二、国内嗓音医学</a:t>
            </a:r>
            <a:endParaRPr lang="zh-CN" altLang="en-US" sz="3600" b="1" spc="300" dirty="0" smtClean="0">
              <a:solidFill>
                <a:srgbClr val="000000">
                  <a:lumMod val="85000"/>
                  <a:lumOff val="15000"/>
                </a:srgbClr>
              </a:solidFill>
              <a:uFillTx/>
              <a:latin typeface="思源黑体 CN Bold" panose="020B0800000000000000" charset="-122"/>
              <a:ea typeface="思源黑体 CN Bold" panose="020B0800000000000000"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custDataLst>
              <p:tags r:id="rId2"/>
            </p:custDataLst>
          </p:nvPr>
        </p:nvSpPr>
        <p:spPr>
          <a:xfrm>
            <a:off x="536575" y="184150"/>
            <a:ext cx="5107305" cy="892175"/>
          </a:xfrm>
          <a:prstGeom prst="rect">
            <a:avLst/>
          </a:prstGeom>
          <a:noFill/>
        </p:spPr>
        <p:txBody>
          <a:bodyPr wrap="square" bIns="0" rtlCol="0" anchor="b" anchorCtr="0">
            <a:normAutofit fontScale="97500"/>
          </a:bodyPr>
          <a:lstStyle/>
          <a:p>
            <a:pPr algn="l"/>
            <a:r>
              <a:rPr lang="zh-CN" altLang="en-US" sz="3600" b="1" spc="300">
                <a:solidFill>
                  <a:schemeClr val="tx1"/>
                </a:solidFill>
                <a:effectLst>
                  <a:outerShdw blurRad="38100" dist="19050" dir="2700000" algn="tl" rotWithShape="0">
                    <a:schemeClr val="dk1">
                      <a:alpha val="40000"/>
                    </a:schemeClr>
                  </a:outerShdw>
                </a:effectLst>
                <a:uFillTx/>
                <a:latin typeface="微软雅黑" panose="020B0503020204020204" charset="-122"/>
                <a:ea typeface="微软雅黑" panose="020B0503020204020204" charset="-122"/>
                <a:cs typeface="思源黑体 CN Regular" panose="020B0500000000000000" charset="-122"/>
              </a:rPr>
              <a:t>三、常用发声方法介绍</a:t>
            </a:r>
          </a:p>
        </p:txBody>
      </p:sp>
      <p:sp>
        <p:nvSpPr>
          <p:cNvPr id="4" name="矩形 3"/>
          <p:cNvSpPr/>
          <p:nvPr>
            <p:custDataLst>
              <p:tags r:id="rId3"/>
            </p:custDataLst>
          </p:nvPr>
        </p:nvSpPr>
        <p:spPr>
          <a:xfrm>
            <a:off x="1060728" y="2637440"/>
            <a:ext cx="5751131" cy="2254250"/>
          </a:xfrm>
          <a:prstGeom prst="rect">
            <a:avLst/>
          </a:prstGeom>
        </p:spPr>
        <p:txBody>
          <a:bodyPr wrap="square">
            <a:normAutofit/>
          </a:bodyPr>
          <a:lstStyle/>
          <a:p>
            <a:pPr>
              <a:lnSpc>
                <a:spcPct val="200000"/>
              </a:lnSpc>
              <a:buNone/>
            </a:pPr>
            <a:r>
              <a:rPr lang="en-US" altLang="zh-CN" sz="1400" dirty="0" smtClean="0">
                <a:latin typeface="+mj-ea"/>
                <a:sym typeface="+mn-ea"/>
              </a:rPr>
              <a:t>      </a:t>
            </a:r>
            <a:r>
              <a:rPr lang="zh-CN" altLang="en-US" sz="1400" dirty="0" smtClean="0">
                <a:latin typeface="+mj-ea"/>
                <a:sym typeface="+mn-ea"/>
              </a:rPr>
              <a:t>美国</a:t>
            </a:r>
            <a:r>
              <a:rPr lang="en-US" altLang="zh-CN" sz="1400" dirty="0" smtClean="0">
                <a:latin typeface="+mj-ea"/>
                <a:sym typeface="+mn-ea"/>
              </a:rPr>
              <a:t>SLE</a:t>
            </a:r>
            <a:r>
              <a:rPr lang="zh-CN" altLang="en-US" sz="1400" dirty="0" smtClean="0">
                <a:latin typeface="+mj-ea"/>
                <a:sym typeface="+mn-ea"/>
              </a:rPr>
              <a:t>主席爱荷华大学言语科学和声音专业教授</a:t>
            </a:r>
            <a:r>
              <a:rPr lang="en-US" altLang="zh-CN" sz="1400" dirty="0" smtClean="0">
                <a:latin typeface="+mj-ea"/>
                <a:sym typeface="+mn-ea"/>
              </a:rPr>
              <a:t>Ingo R. </a:t>
            </a:r>
            <a:r>
              <a:rPr lang="en-US" altLang="zh-CN" sz="1400" dirty="0" err="1" smtClean="0">
                <a:latin typeface="+mj-ea"/>
                <a:sym typeface="+mn-ea"/>
              </a:rPr>
              <a:t>Titze</a:t>
            </a:r>
            <a:r>
              <a:rPr lang="zh-CN" altLang="en-US" sz="1400" dirty="0" smtClean="0">
                <a:latin typeface="+mj-ea"/>
                <a:sym typeface="+mn-ea"/>
              </a:rPr>
              <a:t>，他利用自身物理、声乐背景，有效地融合声学、生物力学、实验语音、数字信号处理、语音治疗和声乐教学等，开创并完善了嗓音科学的建构。</a:t>
            </a:r>
            <a:endParaRPr lang="zh-CN" altLang="en-US" sz="1400" spc="150" dirty="0">
              <a:solidFill>
                <a:srgbClr val="000000">
                  <a:lumMod val="65000"/>
                  <a:lumOff val="35000"/>
                </a:srgbClr>
              </a:solidFill>
              <a:uFillTx/>
              <a:latin typeface="思源黑体 CN Regular" panose="020B0500000000000000" charset="-122"/>
              <a:ea typeface="思源黑体 CN Regular" panose="020B0500000000000000" charset="-122"/>
              <a:cs typeface="思源黑体 CN Regular" panose="020B0500000000000000" charset="-122"/>
            </a:endParaRPr>
          </a:p>
        </p:txBody>
      </p:sp>
      <p:sp>
        <p:nvSpPr>
          <p:cNvPr id="5" name="对角圆角矩形 4"/>
          <p:cNvSpPr/>
          <p:nvPr>
            <p:custDataLst>
              <p:tags r:id="rId4"/>
            </p:custDataLst>
          </p:nvPr>
        </p:nvSpPr>
        <p:spPr>
          <a:xfrm>
            <a:off x="397510" y="1900555"/>
            <a:ext cx="327660" cy="327660"/>
          </a:xfrm>
          <a:prstGeom prst="round2DiagRect">
            <a:avLst>
              <a:gd name="adj1" fmla="val 26744"/>
              <a:gd name="adj2" fmla="val 0"/>
            </a:avLst>
          </a:prstGeom>
          <a:solidFill>
            <a:srgbClr val="007ADD">
              <a:lumMod val="60000"/>
              <a:lumOff val="40000"/>
            </a:srgbClr>
          </a:solidFill>
          <a:ln w="22225">
            <a:noFill/>
          </a:ln>
        </p:spPr>
        <p:style>
          <a:lnRef idx="2">
            <a:srgbClr val="007ADD">
              <a:shade val="50000"/>
            </a:srgbClr>
          </a:lnRef>
          <a:fillRef idx="1">
            <a:srgbClr val="007ADD"/>
          </a:fillRef>
          <a:effectRef idx="0">
            <a:srgbClr val="007ADD"/>
          </a:effectRef>
          <a:fontRef idx="minor">
            <a:srgbClr val="FFFFFF"/>
          </a:fontRef>
        </p:style>
        <p:txBody>
          <a:bodyPr rtlCol="0" anchor="ctr"/>
          <a:lstStyle/>
          <a:p>
            <a:pPr algn="ctr"/>
            <a:endParaRPr lang="zh-CN" altLang="en-US"/>
          </a:p>
        </p:txBody>
      </p:sp>
      <p:sp>
        <p:nvSpPr>
          <p:cNvPr id="7" name="文本框 31"/>
          <p:cNvSpPr txBox="1"/>
          <p:nvPr>
            <p:custDataLst>
              <p:tags r:id="rId5"/>
            </p:custDataLst>
          </p:nvPr>
        </p:nvSpPr>
        <p:spPr>
          <a:xfrm>
            <a:off x="313055" y="1900555"/>
            <a:ext cx="495935" cy="332105"/>
          </a:xfrm>
          <a:prstGeom prst="rect">
            <a:avLst/>
          </a:prstGeom>
          <a:noFill/>
        </p:spPr>
        <p:txBody>
          <a:bodyPr vert="horz" wrap="square" lIns="90170" tIns="46990" rIns="90170" bIns="46990" rtlCol="0" anchor="ctr" anchorCtr="0">
            <a:norm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fontAlgn="auto">
              <a:lnSpc>
                <a:spcPct val="130000"/>
              </a:lnSpc>
            </a:pPr>
            <a:r>
              <a:rPr lang="en-US" altLang="zh-CN" sz="1200" spc="150" dirty="0">
                <a:solidFill>
                  <a:srgbClr val="FFFFFF"/>
                </a:solidFill>
                <a:uFillTx/>
                <a:latin typeface="思源黑体 CN Bold" panose="020B0800000000000000" charset="-122"/>
                <a:ea typeface="思源黑体 CN Bold" panose="020B0800000000000000" charset="-122"/>
                <a:cs typeface="思源黑体 CN Bold" panose="020B0800000000000000" charset="-122"/>
                <a:sym typeface="+mn-ea"/>
              </a:rPr>
              <a:t>01</a:t>
            </a:r>
            <a:endParaRPr lang="en-US" altLang="zh-CN" sz="1200" b="1" spc="150" dirty="0">
              <a:solidFill>
                <a:srgbClr val="FFFFFF"/>
              </a:solidFill>
              <a:effectLst>
                <a:innerShdw blurRad="12700" dist="50800" dir="18900000">
                  <a:srgbClr val="6B4818">
                    <a:alpha val="15000"/>
                  </a:srgbClr>
                </a:innerShdw>
              </a:effectLst>
              <a:uFillTx/>
              <a:latin typeface="思源黑体 CN Bold" panose="020B0800000000000000" charset="-122"/>
              <a:ea typeface="思源黑体 CN Bold" panose="020B0800000000000000" charset="-122"/>
              <a:cs typeface="思源黑体 CN Bold" panose="020B0800000000000000" charset="-122"/>
              <a:sym typeface="+mn-ea"/>
            </a:endParaRPr>
          </a:p>
        </p:txBody>
      </p:sp>
      <p:sp>
        <p:nvSpPr>
          <p:cNvPr id="407" name="文本框 406"/>
          <p:cNvSpPr txBox="1"/>
          <p:nvPr>
            <p:custDataLst>
              <p:tags r:id="rId6"/>
            </p:custDataLst>
          </p:nvPr>
        </p:nvSpPr>
        <p:spPr>
          <a:xfrm>
            <a:off x="852169" y="1785861"/>
            <a:ext cx="6890870" cy="400110"/>
          </a:xfrm>
          <a:prstGeom prst="rect">
            <a:avLst/>
          </a:prstGeom>
          <a:noFill/>
        </p:spPr>
        <p:txBody>
          <a:bodyPr vert="horz" wrap="square" rtlCol="0" anchor="t" anchorCtr="0">
            <a:spAutoFit/>
          </a:bodyPr>
          <a:lstStyle/>
          <a:p>
            <a:pPr fontAlgn="auto">
              <a:lnSpc>
                <a:spcPct val="100000"/>
              </a:lnSpc>
            </a:pPr>
            <a:r>
              <a:rPr lang="zh-CN" altLang="en-US" sz="2000" dirty="0" smtClean="0">
                <a:latin typeface="+mj-ea"/>
                <a:sym typeface="+mn-ea"/>
              </a:rPr>
              <a:t>半封闭声道训练（</a:t>
            </a:r>
            <a:r>
              <a:rPr lang="en-US" altLang="zh-CN" sz="2000" dirty="0" smtClean="0">
                <a:latin typeface="+mj-ea"/>
                <a:sym typeface="+mn-ea"/>
              </a:rPr>
              <a:t>semi-occluded vocal tract exercises</a:t>
            </a:r>
            <a:r>
              <a:rPr lang="zh-CN" altLang="en-US" sz="2000" dirty="0" smtClean="0">
                <a:latin typeface="+mj-ea"/>
                <a:sym typeface="+mn-ea"/>
              </a:rPr>
              <a:t>）</a:t>
            </a:r>
            <a:endParaRPr lang="zh-CN" altLang="zh-CN" sz="2000" kern="0" spc="150" dirty="0">
              <a:solidFill>
                <a:srgbClr val="000000">
                  <a:lumMod val="50000"/>
                  <a:lumOff val="50000"/>
                </a:srgbClr>
              </a:solidFill>
              <a:uFillTx/>
              <a:latin typeface="MiSans" panose="00000500000000000000" charset="-122"/>
              <a:ea typeface="MiSans" panose="00000500000000000000" charset="-122"/>
              <a:cs typeface="MiSans" panose="00000500000000000000" charset="-122"/>
              <a:sym typeface="+mn-ea"/>
            </a:endParaRPr>
          </a:p>
        </p:txBody>
      </p:sp>
      <p:pic>
        <p:nvPicPr>
          <p:cNvPr id="1026" name="Picture 2"/>
          <p:cNvPicPr>
            <a:picLocks noChangeAspect="1" noChangeArrowheads="1"/>
          </p:cNvPicPr>
          <p:nvPr/>
        </p:nvPicPr>
        <p:blipFill>
          <a:blip r:embed="rId8" cstate="print"/>
          <a:srcRect t="4536" b="9662"/>
          <a:stretch>
            <a:fillRect/>
          </a:stretch>
        </p:blipFill>
        <p:spPr bwMode="auto">
          <a:xfrm>
            <a:off x="8282403" y="847288"/>
            <a:ext cx="2799455" cy="5337784"/>
          </a:xfrm>
          <a:prstGeom prst="rect">
            <a:avLst/>
          </a:prstGeom>
          <a:noFill/>
          <a:ln w="9525">
            <a:noFill/>
            <a:miter lim="800000"/>
            <a:headEnd/>
            <a:tailEnd/>
          </a:ln>
        </p:spPr>
      </p:pic>
    </p:spTree>
    <p:custDataLst>
      <p:tags r:id="rId1"/>
    </p:custDataLst>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2"/>
            </p:custDataLst>
          </p:nvPr>
        </p:nvSpPr>
        <p:spPr>
          <a:xfrm>
            <a:off x="516890" y="2642235"/>
            <a:ext cx="5739130" cy="3133725"/>
          </a:xfrm>
          <a:prstGeom prst="rect">
            <a:avLst/>
          </a:prstGeom>
        </p:spPr>
        <p:txBody>
          <a:bodyPr wrap="square">
            <a:noAutofit/>
          </a:bodyPr>
          <a:lstStyle/>
          <a:p>
            <a:pPr>
              <a:lnSpc>
                <a:spcPct val="200000"/>
              </a:lnSpc>
              <a:buNone/>
            </a:pPr>
            <a:r>
              <a:rPr lang="en-US" altLang="zh-CN" sz="1500" dirty="0" smtClean="0">
                <a:latin typeface="+mj-ea"/>
                <a:sym typeface="+mn-ea"/>
              </a:rPr>
              <a:t>     </a:t>
            </a:r>
            <a:r>
              <a:rPr lang="zh-CN" altLang="en-US" sz="1500" dirty="0" smtClean="0">
                <a:sym typeface="+mn-ea"/>
              </a:rPr>
              <a:t>美国音乐界的传奇声乐教练</a:t>
            </a:r>
            <a:r>
              <a:rPr lang="en-US" altLang="zh-CN" sz="1500" dirty="0" smtClean="0">
                <a:sym typeface="+mn-ea"/>
              </a:rPr>
              <a:t>Seth Riggs</a:t>
            </a:r>
            <a:r>
              <a:rPr lang="zh-CN" altLang="en-US" sz="1500" dirty="0" smtClean="0">
                <a:sym typeface="+mn-ea"/>
              </a:rPr>
              <a:t>自创的声乐训练法，他是迈克尔杰克逊、麦当娜、王力宏、林俊杰的声乐老师。运用</a:t>
            </a:r>
            <a:r>
              <a:rPr lang="en-US" altLang="zh-CN" sz="1500" dirty="0" smtClean="0">
                <a:sym typeface="+mn-ea"/>
              </a:rPr>
              <a:t>SOVT</a:t>
            </a:r>
            <a:r>
              <a:rPr lang="zh-CN" altLang="en-US" sz="1500" dirty="0" smtClean="0">
                <a:sym typeface="+mn-ea"/>
              </a:rPr>
              <a:t>原理通过收窄声道的方式（接近嘴唇或者舌头）帮助你制造一个对声门上方的压力 平衡掉声门下压 重点来了</a:t>
            </a:r>
            <a:r>
              <a:rPr lang="en-US" altLang="zh-CN" sz="1500" dirty="0" smtClean="0">
                <a:sym typeface="+mn-ea"/>
              </a:rPr>
              <a:t>——</a:t>
            </a:r>
            <a:r>
              <a:rPr lang="zh-CN" altLang="en-US" sz="1500" dirty="0" smtClean="0">
                <a:sym typeface="+mn-ea"/>
              </a:rPr>
              <a:t>当声门上压等于声门下压的时候 你的声带才能够自由的振动 辅助你隔绝外部肌肉的紧张 在这个情况下 你的气流是顺畅输出速度是均匀自然的 声门是闭合良好的在这个基础上 加大声带张力 可以直接实现 启动你的所谓混声 、平衡声音。</a:t>
            </a:r>
            <a:endParaRPr lang="zh-CN" altLang="en-US" sz="1100" spc="150" dirty="0" smtClean="0">
              <a:solidFill>
                <a:srgbClr val="000000">
                  <a:lumMod val="65000"/>
                  <a:lumOff val="35000"/>
                </a:srgbClr>
              </a:solidFill>
              <a:uFillTx/>
              <a:latin typeface="思源黑体 CN Regular" panose="020B0500000000000000" charset="-122"/>
              <a:ea typeface="思源黑体 CN Regular" panose="020B0500000000000000" charset="-122"/>
              <a:cs typeface="思源黑体 CN Regular" panose="020B0500000000000000" charset="-122"/>
              <a:sym typeface="+mn-ea"/>
            </a:endParaRPr>
          </a:p>
        </p:txBody>
      </p:sp>
      <p:sp>
        <p:nvSpPr>
          <p:cNvPr id="5" name="对角圆角矩形 4"/>
          <p:cNvSpPr/>
          <p:nvPr>
            <p:custDataLst>
              <p:tags r:id="rId3"/>
            </p:custDataLst>
          </p:nvPr>
        </p:nvSpPr>
        <p:spPr>
          <a:xfrm>
            <a:off x="397510" y="1900555"/>
            <a:ext cx="327660" cy="327660"/>
          </a:xfrm>
          <a:prstGeom prst="round2DiagRect">
            <a:avLst>
              <a:gd name="adj1" fmla="val 26744"/>
              <a:gd name="adj2" fmla="val 0"/>
            </a:avLst>
          </a:prstGeom>
          <a:solidFill>
            <a:srgbClr val="007ADD">
              <a:lumMod val="60000"/>
              <a:lumOff val="40000"/>
            </a:srgbClr>
          </a:solidFill>
          <a:ln w="22225">
            <a:noFill/>
          </a:ln>
        </p:spPr>
        <p:style>
          <a:lnRef idx="2">
            <a:srgbClr val="007ADD">
              <a:shade val="50000"/>
            </a:srgbClr>
          </a:lnRef>
          <a:fillRef idx="1">
            <a:srgbClr val="007ADD"/>
          </a:fillRef>
          <a:effectRef idx="0">
            <a:srgbClr val="007ADD"/>
          </a:effectRef>
          <a:fontRef idx="minor">
            <a:srgbClr val="FFFFFF"/>
          </a:fontRef>
        </p:style>
        <p:txBody>
          <a:bodyPr rtlCol="0" anchor="ctr"/>
          <a:lstStyle/>
          <a:p>
            <a:pPr algn="ctr"/>
            <a:endParaRPr lang="zh-CN" altLang="en-US"/>
          </a:p>
        </p:txBody>
      </p:sp>
      <p:sp>
        <p:nvSpPr>
          <p:cNvPr id="7" name="文本框 31"/>
          <p:cNvSpPr txBox="1"/>
          <p:nvPr>
            <p:custDataLst>
              <p:tags r:id="rId4"/>
            </p:custDataLst>
          </p:nvPr>
        </p:nvSpPr>
        <p:spPr>
          <a:xfrm>
            <a:off x="313055" y="1900555"/>
            <a:ext cx="495935" cy="332105"/>
          </a:xfrm>
          <a:prstGeom prst="rect">
            <a:avLst/>
          </a:prstGeom>
          <a:noFill/>
        </p:spPr>
        <p:txBody>
          <a:bodyPr vert="horz" wrap="square" lIns="90170" tIns="46990" rIns="90170" bIns="46990" rtlCol="0" anchor="ctr" anchorCtr="0">
            <a:norm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fontAlgn="auto">
              <a:lnSpc>
                <a:spcPct val="130000"/>
              </a:lnSpc>
            </a:pPr>
            <a:r>
              <a:rPr lang="en-US" altLang="zh-CN" sz="1200" spc="150" dirty="0">
                <a:solidFill>
                  <a:srgbClr val="FFFFFF"/>
                </a:solidFill>
                <a:uFillTx/>
                <a:latin typeface="思源黑体 CN Bold" panose="020B0800000000000000" charset="-122"/>
                <a:ea typeface="思源黑体 CN Bold" panose="020B0800000000000000" charset="-122"/>
                <a:cs typeface="思源黑体 CN Bold" panose="020B0800000000000000" charset="-122"/>
                <a:sym typeface="+mn-ea"/>
              </a:rPr>
              <a:t>02</a:t>
            </a:r>
            <a:endParaRPr lang="en-US" altLang="zh-CN" sz="1200" b="1" spc="150" dirty="0">
              <a:solidFill>
                <a:srgbClr val="FFFFFF"/>
              </a:solidFill>
              <a:effectLst>
                <a:innerShdw blurRad="12700" dist="50800" dir="18900000">
                  <a:srgbClr val="6B4818">
                    <a:alpha val="15000"/>
                  </a:srgbClr>
                </a:innerShdw>
              </a:effectLst>
              <a:uFillTx/>
              <a:latin typeface="思源黑体 CN Bold" panose="020B0800000000000000" charset="-122"/>
              <a:ea typeface="思源黑体 CN Bold" panose="020B0800000000000000" charset="-122"/>
              <a:cs typeface="思源黑体 CN Bold" panose="020B0800000000000000" charset="-122"/>
              <a:sym typeface="+mn-ea"/>
            </a:endParaRPr>
          </a:p>
        </p:txBody>
      </p:sp>
      <p:sp>
        <p:nvSpPr>
          <p:cNvPr id="407" name="文本框 406"/>
          <p:cNvSpPr txBox="1"/>
          <p:nvPr>
            <p:custDataLst>
              <p:tags r:id="rId5"/>
            </p:custDataLst>
          </p:nvPr>
        </p:nvSpPr>
        <p:spPr>
          <a:xfrm>
            <a:off x="813435" y="1948421"/>
            <a:ext cx="4679542" cy="398780"/>
          </a:xfrm>
          <a:prstGeom prst="rect">
            <a:avLst/>
          </a:prstGeom>
          <a:noFill/>
        </p:spPr>
        <p:txBody>
          <a:bodyPr vert="horz" wrap="square" rtlCol="0" anchor="t" anchorCtr="0">
            <a:spAutoFit/>
          </a:bodyPr>
          <a:lstStyle/>
          <a:p>
            <a:pPr fontAlgn="auto">
              <a:lnSpc>
                <a:spcPct val="100000"/>
              </a:lnSpc>
            </a:pPr>
            <a:r>
              <a:rPr lang="en-US" altLang="zh-CN" sz="2000" dirty="0" smtClean="0">
                <a:sym typeface="+mn-ea"/>
              </a:rPr>
              <a:t>SLS</a:t>
            </a:r>
            <a:r>
              <a:rPr lang="zh-CN" altLang="en-US" sz="2000" dirty="0"/>
              <a:t>：</a:t>
            </a:r>
            <a:r>
              <a:rPr lang="en-US" altLang="zh-CN" sz="2000" dirty="0" smtClean="0">
                <a:sym typeface="+mn-ea"/>
              </a:rPr>
              <a:t>Speech Level Singing</a:t>
            </a:r>
            <a:endParaRPr lang="zh-CN" altLang="zh-CN" sz="2000" kern="0" spc="150" dirty="0">
              <a:solidFill>
                <a:srgbClr val="000000">
                  <a:lumMod val="50000"/>
                  <a:lumOff val="50000"/>
                </a:srgbClr>
              </a:solidFill>
              <a:uFillTx/>
              <a:latin typeface="MiSans" panose="00000500000000000000" charset="-122"/>
              <a:ea typeface="MiSans" panose="00000500000000000000" charset="-122"/>
              <a:cs typeface="MiSans" panose="00000500000000000000" charset="-122"/>
              <a:sym typeface="+mn-ea"/>
            </a:endParaRPr>
          </a:p>
        </p:txBody>
      </p:sp>
      <p:pic>
        <p:nvPicPr>
          <p:cNvPr id="4098" name="Picture 2"/>
          <p:cNvPicPr>
            <a:picLocks noGrp="1" noChangeAspect="1" noChangeArrowheads="1"/>
          </p:cNvPicPr>
          <p:nvPr/>
        </p:nvPicPr>
        <p:blipFill>
          <a:blip r:embed="rId8" cstate="print"/>
          <a:srcRect/>
          <a:stretch>
            <a:fillRect/>
          </a:stretch>
        </p:blipFill>
        <p:spPr bwMode="auto">
          <a:xfrm>
            <a:off x="7155678" y="1446530"/>
            <a:ext cx="3765824" cy="4525963"/>
          </a:xfrm>
          <a:prstGeom prst="rect">
            <a:avLst/>
          </a:prstGeom>
          <a:noFill/>
          <a:ln w="9525">
            <a:noFill/>
            <a:miter lim="800000"/>
            <a:headEnd/>
            <a:tailEnd/>
          </a:ln>
          <a:effectLst/>
        </p:spPr>
      </p:pic>
      <p:sp>
        <p:nvSpPr>
          <p:cNvPr id="6" name="文本框 5"/>
          <p:cNvSpPr txBox="1"/>
          <p:nvPr>
            <p:custDataLst>
              <p:tags r:id="rId6"/>
            </p:custDataLst>
          </p:nvPr>
        </p:nvSpPr>
        <p:spPr>
          <a:xfrm>
            <a:off x="536575" y="184150"/>
            <a:ext cx="5107305" cy="892175"/>
          </a:xfrm>
          <a:prstGeom prst="rect">
            <a:avLst/>
          </a:prstGeom>
          <a:noFill/>
        </p:spPr>
        <p:txBody>
          <a:bodyPr wrap="square" bIns="0" rtlCol="0" anchor="b" anchorCtr="0">
            <a:normAutofit fontScale="97500"/>
          </a:bodyPr>
          <a:lstStyle/>
          <a:p>
            <a:pPr algn="l"/>
            <a:r>
              <a:rPr lang="zh-CN" altLang="en-US" sz="3600" b="1" spc="300">
                <a:solidFill>
                  <a:schemeClr val="tx1"/>
                </a:solidFill>
                <a:effectLst>
                  <a:outerShdw blurRad="38100" dist="19050" dir="2700000" algn="tl" rotWithShape="0">
                    <a:schemeClr val="dk1">
                      <a:alpha val="40000"/>
                    </a:schemeClr>
                  </a:outerShdw>
                </a:effectLst>
                <a:uFillTx/>
                <a:latin typeface="微软雅黑" panose="020B0503020204020204" charset="-122"/>
                <a:ea typeface="微软雅黑" panose="020B0503020204020204" charset="-122"/>
                <a:cs typeface="思源黑体 CN Regular" panose="020B0500000000000000" charset="-122"/>
              </a:rPr>
              <a:t>三、常用发声方法介绍</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2"/>
            </p:custDataLst>
          </p:nvPr>
        </p:nvSpPr>
        <p:spPr>
          <a:xfrm>
            <a:off x="516890" y="2642235"/>
            <a:ext cx="5739130" cy="3133725"/>
          </a:xfrm>
          <a:prstGeom prst="rect">
            <a:avLst/>
          </a:prstGeom>
        </p:spPr>
        <p:txBody>
          <a:bodyPr wrap="square">
            <a:noAutofit/>
          </a:bodyPr>
          <a:lstStyle/>
          <a:p>
            <a:pPr>
              <a:lnSpc>
                <a:spcPct val="200000"/>
              </a:lnSpc>
              <a:buNone/>
            </a:pPr>
            <a:r>
              <a:rPr lang="en-US" altLang="zh-CN" sz="1500" dirty="0" smtClean="0">
                <a:latin typeface="+mj-ea"/>
                <a:sym typeface="+mn-ea"/>
              </a:rPr>
              <a:t>    </a:t>
            </a:r>
            <a:r>
              <a:rPr lang="zh-CN" altLang="en-US" sz="1500" dirty="0" smtClean="0">
                <a:sym typeface="+mn-ea"/>
              </a:rPr>
              <a:t>林俊卿咽音训练基本步骤包括：①无声练习：包括抬头张口、震摇下巴、练哈蟆气三步；②张大口姿势练习：张大口的同时放松下巴及舌头， 打开咽腔， 用笑的气息发音； ③哼咽音练习：闭口的同时重复张大口姿势练习的相关步骤； ④张小口姿势练习：抬头使口微张，继续哼咽音练习。</a:t>
            </a:r>
            <a:endParaRPr lang="zh-CN" altLang="en-US" sz="1100" spc="150" dirty="0" smtClean="0">
              <a:solidFill>
                <a:srgbClr val="000000">
                  <a:lumMod val="65000"/>
                  <a:lumOff val="35000"/>
                </a:srgbClr>
              </a:solidFill>
              <a:uFillTx/>
              <a:latin typeface="思源黑体 CN Regular" panose="020B0500000000000000" charset="-122"/>
              <a:ea typeface="思源黑体 CN Regular" panose="020B0500000000000000" charset="-122"/>
              <a:cs typeface="思源黑体 CN Regular" panose="020B0500000000000000" charset="-122"/>
              <a:sym typeface="+mn-ea"/>
            </a:endParaRPr>
          </a:p>
        </p:txBody>
      </p:sp>
      <p:sp>
        <p:nvSpPr>
          <p:cNvPr id="5" name="对角圆角矩形 4"/>
          <p:cNvSpPr/>
          <p:nvPr>
            <p:custDataLst>
              <p:tags r:id="rId3"/>
            </p:custDataLst>
          </p:nvPr>
        </p:nvSpPr>
        <p:spPr>
          <a:xfrm>
            <a:off x="397510" y="1900555"/>
            <a:ext cx="327660" cy="327660"/>
          </a:xfrm>
          <a:prstGeom prst="round2DiagRect">
            <a:avLst>
              <a:gd name="adj1" fmla="val 26744"/>
              <a:gd name="adj2" fmla="val 0"/>
            </a:avLst>
          </a:prstGeom>
          <a:solidFill>
            <a:srgbClr val="007ADD">
              <a:lumMod val="60000"/>
              <a:lumOff val="40000"/>
            </a:srgbClr>
          </a:solidFill>
          <a:ln w="22225">
            <a:noFill/>
          </a:ln>
        </p:spPr>
        <p:style>
          <a:lnRef idx="2">
            <a:srgbClr val="007ADD">
              <a:shade val="50000"/>
            </a:srgbClr>
          </a:lnRef>
          <a:fillRef idx="1">
            <a:srgbClr val="007ADD"/>
          </a:fillRef>
          <a:effectRef idx="0">
            <a:srgbClr val="007ADD"/>
          </a:effectRef>
          <a:fontRef idx="minor">
            <a:srgbClr val="FFFFFF"/>
          </a:fontRef>
        </p:style>
        <p:txBody>
          <a:bodyPr rtlCol="0" anchor="ctr"/>
          <a:lstStyle/>
          <a:p>
            <a:pPr algn="ctr"/>
            <a:endParaRPr lang="zh-CN" altLang="en-US"/>
          </a:p>
        </p:txBody>
      </p:sp>
      <p:sp>
        <p:nvSpPr>
          <p:cNvPr id="7" name="文本框 31"/>
          <p:cNvSpPr txBox="1"/>
          <p:nvPr>
            <p:custDataLst>
              <p:tags r:id="rId4"/>
            </p:custDataLst>
          </p:nvPr>
        </p:nvSpPr>
        <p:spPr>
          <a:xfrm>
            <a:off x="313055" y="1900555"/>
            <a:ext cx="495935" cy="332105"/>
          </a:xfrm>
          <a:prstGeom prst="rect">
            <a:avLst/>
          </a:prstGeom>
          <a:noFill/>
        </p:spPr>
        <p:txBody>
          <a:bodyPr vert="horz" wrap="square" lIns="90170" tIns="46990" rIns="90170" bIns="46990" rtlCol="0" anchor="ctr" anchorCtr="0">
            <a:norm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fontAlgn="auto">
              <a:lnSpc>
                <a:spcPct val="130000"/>
              </a:lnSpc>
            </a:pPr>
            <a:r>
              <a:rPr lang="en-US" altLang="zh-CN" sz="1200" spc="150" dirty="0">
                <a:solidFill>
                  <a:srgbClr val="FFFFFF"/>
                </a:solidFill>
                <a:uFillTx/>
                <a:latin typeface="思源黑体 CN Bold" panose="020B0800000000000000" charset="-122"/>
                <a:ea typeface="思源黑体 CN Bold" panose="020B0800000000000000" charset="-122"/>
                <a:cs typeface="思源黑体 CN Bold" panose="020B0800000000000000" charset="-122"/>
                <a:sym typeface="+mn-ea"/>
              </a:rPr>
              <a:t>03</a:t>
            </a:r>
            <a:endParaRPr lang="en-US" altLang="zh-CN" sz="1200" b="1" spc="150" dirty="0">
              <a:solidFill>
                <a:srgbClr val="FFFFFF"/>
              </a:solidFill>
              <a:effectLst>
                <a:innerShdw blurRad="12700" dist="50800" dir="18900000">
                  <a:srgbClr val="6B4818">
                    <a:alpha val="15000"/>
                  </a:srgbClr>
                </a:innerShdw>
              </a:effectLst>
              <a:uFillTx/>
              <a:latin typeface="思源黑体 CN Bold" panose="020B0800000000000000" charset="-122"/>
              <a:ea typeface="思源黑体 CN Bold" panose="020B0800000000000000" charset="-122"/>
              <a:cs typeface="思源黑体 CN Bold" panose="020B0800000000000000" charset="-122"/>
              <a:sym typeface="+mn-ea"/>
            </a:endParaRPr>
          </a:p>
        </p:txBody>
      </p:sp>
      <p:sp>
        <p:nvSpPr>
          <p:cNvPr id="407" name="文本框 406"/>
          <p:cNvSpPr txBox="1"/>
          <p:nvPr>
            <p:custDataLst>
              <p:tags r:id="rId5"/>
            </p:custDataLst>
          </p:nvPr>
        </p:nvSpPr>
        <p:spPr>
          <a:xfrm>
            <a:off x="813435" y="1948421"/>
            <a:ext cx="4679542" cy="398780"/>
          </a:xfrm>
          <a:prstGeom prst="rect">
            <a:avLst/>
          </a:prstGeom>
          <a:noFill/>
        </p:spPr>
        <p:txBody>
          <a:bodyPr vert="horz" wrap="square" rtlCol="0" anchor="t" anchorCtr="0">
            <a:spAutoFit/>
          </a:bodyPr>
          <a:lstStyle/>
          <a:p>
            <a:pPr fontAlgn="auto">
              <a:lnSpc>
                <a:spcPct val="100000"/>
              </a:lnSpc>
            </a:pPr>
            <a:r>
              <a:rPr lang="zh-CN" altLang="en-US" sz="2000" dirty="0" smtClean="0">
                <a:sym typeface="+mn-ea"/>
              </a:rPr>
              <a:t>咽音</a:t>
            </a:r>
            <a:endParaRPr lang="zh-CN" altLang="zh-CN" sz="2000" kern="0" spc="150" dirty="0">
              <a:solidFill>
                <a:srgbClr val="000000">
                  <a:lumMod val="50000"/>
                  <a:lumOff val="50000"/>
                </a:srgbClr>
              </a:solidFill>
              <a:uFillTx/>
              <a:latin typeface="MiSans" panose="00000500000000000000" charset="-122"/>
              <a:ea typeface="MiSans" panose="00000500000000000000" charset="-122"/>
              <a:cs typeface="MiSans" panose="00000500000000000000" charset="-122"/>
              <a:sym typeface="+mn-ea"/>
            </a:endParaRPr>
          </a:p>
        </p:txBody>
      </p:sp>
      <p:grpSp>
        <p:nvGrpSpPr>
          <p:cNvPr id="22" name="组合 21"/>
          <p:cNvGrpSpPr/>
          <p:nvPr/>
        </p:nvGrpSpPr>
        <p:grpSpPr>
          <a:xfrm>
            <a:off x="6821170" y="592455"/>
            <a:ext cx="5413375" cy="6311900"/>
            <a:chOff x="10742" y="0"/>
            <a:chExt cx="8525" cy="10873"/>
          </a:xfrm>
        </p:grpSpPr>
        <p:pic>
          <p:nvPicPr>
            <p:cNvPr id="15" name="图片 14" descr="角标-04-04"/>
            <p:cNvPicPr>
              <a:picLocks noChangeAspect="1"/>
            </p:cNvPicPr>
            <p:nvPr/>
          </p:nvPicPr>
          <p:blipFill>
            <a:blip r:embed="rId8" cstate="print"/>
            <a:srcRect r="48798"/>
            <a:stretch>
              <a:fillRect/>
            </a:stretch>
          </p:blipFill>
          <p:spPr>
            <a:xfrm rot="5400000">
              <a:off x="12676" y="-34"/>
              <a:ext cx="4603" cy="8471"/>
            </a:xfrm>
            <a:prstGeom prst="rect">
              <a:avLst/>
            </a:prstGeom>
          </p:spPr>
        </p:pic>
        <p:pic>
          <p:nvPicPr>
            <p:cNvPr id="16" name="图片 15" descr="微信图片_20220412104807"/>
            <p:cNvPicPr>
              <a:picLocks noChangeAspect="1"/>
            </p:cNvPicPr>
            <p:nvPr/>
          </p:nvPicPr>
          <p:blipFill>
            <a:blip r:embed="rId9" cstate="print"/>
            <a:srcRect l="7455" t="6815" r="36294" b="1749"/>
            <a:stretch>
              <a:fillRect/>
            </a:stretch>
          </p:blipFill>
          <p:spPr>
            <a:xfrm>
              <a:off x="11781" y="0"/>
              <a:ext cx="7447" cy="8573"/>
            </a:xfrm>
            <a:prstGeom prst="rect">
              <a:avLst/>
            </a:prstGeom>
          </p:spPr>
        </p:pic>
        <p:sp>
          <p:nvSpPr>
            <p:cNvPr id="17" name="任意多边形 16"/>
            <p:cNvSpPr/>
            <p:nvPr/>
          </p:nvSpPr>
          <p:spPr>
            <a:xfrm>
              <a:off x="11745" y="6503"/>
              <a:ext cx="7522" cy="4312"/>
            </a:xfrm>
            <a:custGeom>
              <a:avLst/>
              <a:gdLst>
                <a:gd name="connsiteX0" fmla="*/ 26 w 7248"/>
                <a:gd name="connsiteY0" fmla="*/ 0 h 4312"/>
                <a:gd name="connsiteX1" fmla="*/ 7248 w 7248"/>
                <a:gd name="connsiteY1" fmla="*/ 2405 h 4312"/>
                <a:gd name="connsiteX2" fmla="*/ 7226 w 7248"/>
                <a:gd name="connsiteY2" fmla="*/ 4312 h 4312"/>
                <a:gd name="connsiteX3" fmla="*/ 0 w 7248"/>
                <a:gd name="connsiteY3" fmla="*/ 4296 h 4312"/>
                <a:gd name="connsiteX4" fmla="*/ 26 w 7248"/>
                <a:gd name="connsiteY4" fmla="*/ 0 h 4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8" h="4312">
                  <a:moveTo>
                    <a:pt x="26" y="0"/>
                  </a:moveTo>
                  <a:lnTo>
                    <a:pt x="7248" y="2405"/>
                  </a:lnTo>
                  <a:lnTo>
                    <a:pt x="7226" y="4312"/>
                  </a:lnTo>
                  <a:lnTo>
                    <a:pt x="0" y="4296"/>
                  </a:lnTo>
                  <a:lnTo>
                    <a:pt x="26" y="0"/>
                  </a:lnTo>
                  <a:close/>
                </a:path>
              </a:pathLst>
            </a:cu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pic>
          <p:nvPicPr>
            <p:cNvPr id="21" name="图片 20" descr="角标-3-04"/>
            <p:cNvPicPr>
              <a:picLocks noChangeAspect="1"/>
            </p:cNvPicPr>
            <p:nvPr/>
          </p:nvPicPr>
          <p:blipFill>
            <a:blip r:embed="rId10" cstate="print"/>
            <a:srcRect l="33557"/>
            <a:stretch>
              <a:fillRect/>
            </a:stretch>
          </p:blipFill>
          <p:spPr>
            <a:xfrm rot="5400000">
              <a:off x="12006" y="3652"/>
              <a:ext cx="5973" cy="8471"/>
            </a:xfrm>
            <a:prstGeom prst="rect">
              <a:avLst/>
            </a:prstGeom>
          </p:spPr>
        </p:pic>
      </p:grpSp>
      <p:sp>
        <p:nvSpPr>
          <p:cNvPr id="6" name="文本框 5"/>
          <p:cNvSpPr txBox="1"/>
          <p:nvPr>
            <p:custDataLst>
              <p:tags r:id="rId6"/>
            </p:custDataLst>
          </p:nvPr>
        </p:nvSpPr>
        <p:spPr>
          <a:xfrm>
            <a:off x="536575" y="184150"/>
            <a:ext cx="5107305" cy="892175"/>
          </a:xfrm>
          <a:prstGeom prst="rect">
            <a:avLst/>
          </a:prstGeom>
          <a:noFill/>
        </p:spPr>
        <p:txBody>
          <a:bodyPr wrap="square" bIns="0" rtlCol="0" anchor="b" anchorCtr="0">
            <a:normAutofit fontScale="97500"/>
          </a:bodyPr>
          <a:lstStyle/>
          <a:p>
            <a:pPr algn="l"/>
            <a:r>
              <a:rPr lang="zh-CN" altLang="en-US" sz="3600" b="1" spc="300">
                <a:solidFill>
                  <a:schemeClr val="tx1"/>
                </a:solidFill>
                <a:effectLst>
                  <a:outerShdw blurRad="38100" dist="19050" dir="2700000" algn="tl" rotWithShape="0">
                    <a:schemeClr val="dk1">
                      <a:alpha val="40000"/>
                    </a:schemeClr>
                  </a:outerShdw>
                </a:effectLst>
                <a:uFillTx/>
                <a:latin typeface="微软雅黑" panose="020B0503020204020204" charset="-122"/>
                <a:ea typeface="微软雅黑" panose="020B0503020204020204" charset="-122"/>
                <a:cs typeface="思源黑体 CN Regular" panose="020B0500000000000000" charset="-122"/>
              </a:rPr>
              <a:t>三、常用发声方法介绍</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2"/>
            </p:custDataLst>
          </p:nvPr>
        </p:nvSpPr>
        <p:spPr>
          <a:xfrm>
            <a:off x="516890" y="2642235"/>
            <a:ext cx="5739130" cy="3133725"/>
          </a:xfrm>
          <a:prstGeom prst="rect">
            <a:avLst/>
          </a:prstGeom>
        </p:spPr>
        <p:txBody>
          <a:bodyPr wrap="square">
            <a:noAutofit/>
          </a:bodyPr>
          <a:lstStyle/>
          <a:p>
            <a:pPr>
              <a:lnSpc>
                <a:spcPct val="200000"/>
              </a:lnSpc>
              <a:buNone/>
            </a:pPr>
            <a:r>
              <a:rPr lang="en-US" altLang="zh-CN" sz="1500" dirty="0" smtClean="0">
                <a:latin typeface="+mj-ea"/>
                <a:sym typeface="+mn-ea"/>
              </a:rPr>
              <a:t>   </a:t>
            </a:r>
            <a:r>
              <a:rPr lang="zh-CN" altLang="en-US" sz="1500" dirty="0" smtClean="0">
                <a:sym typeface="+mn-ea"/>
              </a:rPr>
              <a:t>中央音乐学院李维渤教授总结：</a:t>
            </a:r>
          </a:p>
          <a:p>
            <a:pPr>
              <a:lnSpc>
                <a:spcPct val="200000"/>
              </a:lnSpc>
              <a:buNone/>
            </a:pPr>
            <a:r>
              <a:rPr lang="zh-CN" altLang="en-US" sz="1500" dirty="0" smtClean="0">
                <a:sym typeface="+mn-ea"/>
              </a:rPr>
              <a:t> </a:t>
            </a:r>
            <a:r>
              <a:rPr lang="en-US" altLang="zh-CN" sz="1500" dirty="0" smtClean="0">
                <a:sym typeface="+mn-ea"/>
              </a:rPr>
              <a:t>     </a:t>
            </a:r>
            <a:r>
              <a:rPr lang="zh-CN" altLang="en-US" sz="1500" dirty="0" smtClean="0">
                <a:sym typeface="+mn-ea"/>
              </a:rPr>
              <a:t>放松</a:t>
            </a:r>
            <a:r>
              <a:rPr lang="en-US" altLang="zh-CN" sz="1500" dirty="0" smtClean="0">
                <a:sym typeface="+mn-ea"/>
              </a:rPr>
              <a:t>  Relax</a:t>
            </a:r>
            <a:endParaRPr lang="en-US" altLang="zh-CN" sz="1500" dirty="0" smtClean="0"/>
          </a:p>
          <a:p>
            <a:pPr>
              <a:lnSpc>
                <a:spcPct val="200000"/>
              </a:lnSpc>
              <a:buNone/>
            </a:pPr>
            <a:r>
              <a:rPr lang="en-US" altLang="zh-CN" sz="1500" dirty="0" smtClean="0">
                <a:sym typeface="+mn-ea"/>
              </a:rPr>
              <a:t>      </a:t>
            </a:r>
            <a:r>
              <a:rPr lang="zh-CN" altLang="en-US" sz="1500" dirty="0" smtClean="0">
                <a:sym typeface="+mn-ea"/>
              </a:rPr>
              <a:t>呼吸</a:t>
            </a:r>
            <a:r>
              <a:rPr lang="en-US" altLang="zh-CN" sz="1500" dirty="0" smtClean="0">
                <a:sym typeface="+mn-ea"/>
              </a:rPr>
              <a:t>  Respiration</a:t>
            </a:r>
            <a:endParaRPr lang="zh-CN" altLang="en-US" sz="1500" dirty="0" smtClean="0">
              <a:sym typeface="+mn-ea"/>
            </a:endParaRPr>
          </a:p>
          <a:p>
            <a:pPr>
              <a:lnSpc>
                <a:spcPct val="200000"/>
              </a:lnSpc>
              <a:buNone/>
            </a:pPr>
            <a:r>
              <a:rPr lang="en-US" altLang="zh-CN" sz="1500" dirty="0" smtClean="0">
                <a:sym typeface="+mn-ea"/>
              </a:rPr>
              <a:t>     </a:t>
            </a:r>
            <a:r>
              <a:rPr lang="zh-CN" altLang="en-US" sz="1500" dirty="0" smtClean="0">
                <a:sym typeface="+mn-ea"/>
              </a:rPr>
              <a:t>共鸣</a:t>
            </a:r>
            <a:r>
              <a:rPr lang="en-US" altLang="zh-CN" sz="1500" dirty="0" smtClean="0">
                <a:sym typeface="+mn-ea"/>
              </a:rPr>
              <a:t>   Resonance</a:t>
            </a:r>
            <a:endParaRPr lang="zh-CN" altLang="en-US" sz="1500" dirty="0" smtClean="0">
              <a:sym typeface="+mn-ea"/>
            </a:endParaRPr>
          </a:p>
          <a:p>
            <a:pPr>
              <a:lnSpc>
                <a:spcPct val="200000"/>
              </a:lnSpc>
              <a:buNone/>
            </a:pPr>
            <a:r>
              <a:rPr lang="en-US" altLang="zh-CN" sz="1500" dirty="0" smtClean="0">
                <a:sym typeface="+mn-ea"/>
              </a:rPr>
              <a:t>     </a:t>
            </a:r>
            <a:r>
              <a:rPr lang="zh-CN" altLang="en-US" sz="1500" dirty="0" smtClean="0">
                <a:sym typeface="+mn-ea"/>
              </a:rPr>
              <a:t>声区  </a:t>
            </a:r>
            <a:r>
              <a:rPr lang="en-US" altLang="zh-CN" sz="1500" dirty="0" smtClean="0">
                <a:sym typeface="+mn-ea"/>
              </a:rPr>
              <a:t> Register</a:t>
            </a:r>
            <a:r>
              <a:rPr lang="zh-CN" altLang="en-US" sz="1500" dirty="0" smtClean="0">
                <a:sym typeface="+mn-ea"/>
              </a:rPr>
              <a:t>法</a:t>
            </a:r>
            <a:endParaRPr lang="en-US" altLang="zh-CN" sz="1500" dirty="0" smtClean="0"/>
          </a:p>
          <a:p>
            <a:pPr>
              <a:lnSpc>
                <a:spcPct val="200000"/>
              </a:lnSpc>
              <a:buNone/>
            </a:pPr>
            <a:endParaRPr lang="zh-CN" altLang="en-US" sz="1100" spc="150" dirty="0" smtClean="0">
              <a:solidFill>
                <a:srgbClr val="000000">
                  <a:lumMod val="65000"/>
                  <a:lumOff val="35000"/>
                </a:srgbClr>
              </a:solidFill>
              <a:uFillTx/>
              <a:latin typeface="思源黑体 CN Regular" panose="020B0500000000000000" charset="-122"/>
              <a:ea typeface="思源黑体 CN Regular" panose="020B0500000000000000" charset="-122"/>
              <a:cs typeface="思源黑体 CN Regular" panose="020B0500000000000000" charset="-122"/>
              <a:sym typeface="+mn-ea"/>
            </a:endParaRPr>
          </a:p>
        </p:txBody>
      </p:sp>
      <p:sp>
        <p:nvSpPr>
          <p:cNvPr id="5" name="对角圆角矩形 4"/>
          <p:cNvSpPr/>
          <p:nvPr>
            <p:custDataLst>
              <p:tags r:id="rId3"/>
            </p:custDataLst>
          </p:nvPr>
        </p:nvSpPr>
        <p:spPr>
          <a:xfrm>
            <a:off x="397510" y="1900555"/>
            <a:ext cx="327660" cy="327660"/>
          </a:xfrm>
          <a:prstGeom prst="round2DiagRect">
            <a:avLst>
              <a:gd name="adj1" fmla="val 26744"/>
              <a:gd name="adj2" fmla="val 0"/>
            </a:avLst>
          </a:prstGeom>
          <a:solidFill>
            <a:srgbClr val="007ADD">
              <a:lumMod val="60000"/>
              <a:lumOff val="40000"/>
            </a:srgbClr>
          </a:solidFill>
          <a:ln w="22225">
            <a:noFill/>
          </a:ln>
        </p:spPr>
        <p:style>
          <a:lnRef idx="2">
            <a:srgbClr val="007ADD">
              <a:shade val="50000"/>
            </a:srgbClr>
          </a:lnRef>
          <a:fillRef idx="1">
            <a:srgbClr val="007ADD"/>
          </a:fillRef>
          <a:effectRef idx="0">
            <a:srgbClr val="007ADD"/>
          </a:effectRef>
          <a:fontRef idx="minor">
            <a:srgbClr val="FFFFFF"/>
          </a:fontRef>
        </p:style>
        <p:txBody>
          <a:bodyPr rtlCol="0" anchor="ctr"/>
          <a:lstStyle/>
          <a:p>
            <a:pPr algn="ctr"/>
            <a:endParaRPr lang="zh-CN" altLang="en-US"/>
          </a:p>
        </p:txBody>
      </p:sp>
      <p:sp>
        <p:nvSpPr>
          <p:cNvPr id="7" name="文本框 31"/>
          <p:cNvSpPr txBox="1"/>
          <p:nvPr>
            <p:custDataLst>
              <p:tags r:id="rId4"/>
            </p:custDataLst>
          </p:nvPr>
        </p:nvSpPr>
        <p:spPr>
          <a:xfrm>
            <a:off x="313055" y="1900555"/>
            <a:ext cx="495935" cy="332105"/>
          </a:xfrm>
          <a:prstGeom prst="rect">
            <a:avLst/>
          </a:prstGeom>
          <a:noFill/>
        </p:spPr>
        <p:txBody>
          <a:bodyPr vert="horz" wrap="square" lIns="90170" tIns="46990" rIns="90170" bIns="46990" rtlCol="0" anchor="ctr" anchorCtr="0">
            <a:norm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fontAlgn="auto">
              <a:lnSpc>
                <a:spcPct val="130000"/>
              </a:lnSpc>
            </a:pPr>
            <a:r>
              <a:rPr lang="en-US" altLang="zh-CN" sz="1200" spc="150" dirty="0">
                <a:solidFill>
                  <a:srgbClr val="FFFFFF"/>
                </a:solidFill>
                <a:uFillTx/>
                <a:latin typeface="思源黑体 CN Bold" panose="020B0800000000000000" charset="-122"/>
                <a:ea typeface="思源黑体 CN Bold" panose="020B0800000000000000" charset="-122"/>
                <a:cs typeface="思源黑体 CN Bold" panose="020B0800000000000000" charset="-122"/>
                <a:sym typeface="+mn-ea"/>
              </a:rPr>
              <a:t>04</a:t>
            </a:r>
            <a:endParaRPr lang="en-US" altLang="zh-CN" sz="1200" b="1" spc="150" dirty="0">
              <a:solidFill>
                <a:srgbClr val="FFFFFF"/>
              </a:solidFill>
              <a:effectLst>
                <a:innerShdw blurRad="12700" dist="50800" dir="18900000">
                  <a:srgbClr val="6B4818">
                    <a:alpha val="15000"/>
                  </a:srgbClr>
                </a:innerShdw>
              </a:effectLst>
              <a:uFillTx/>
              <a:latin typeface="思源黑体 CN Bold" panose="020B0800000000000000" charset="-122"/>
              <a:ea typeface="思源黑体 CN Bold" panose="020B0800000000000000" charset="-122"/>
              <a:cs typeface="思源黑体 CN Bold" panose="020B0800000000000000" charset="-122"/>
              <a:sym typeface="+mn-ea"/>
            </a:endParaRPr>
          </a:p>
        </p:txBody>
      </p:sp>
      <p:sp>
        <p:nvSpPr>
          <p:cNvPr id="407" name="文本框 406"/>
          <p:cNvSpPr txBox="1"/>
          <p:nvPr>
            <p:custDataLst>
              <p:tags r:id="rId5"/>
            </p:custDataLst>
          </p:nvPr>
        </p:nvSpPr>
        <p:spPr>
          <a:xfrm>
            <a:off x="813435" y="1948421"/>
            <a:ext cx="4679542" cy="398780"/>
          </a:xfrm>
          <a:prstGeom prst="rect">
            <a:avLst/>
          </a:prstGeom>
          <a:noFill/>
        </p:spPr>
        <p:txBody>
          <a:bodyPr vert="horz" wrap="square" rtlCol="0" anchor="t" anchorCtr="0">
            <a:spAutoFit/>
          </a:bodyPr>
          <a:lstStyle/>
          <a:p>
            <a:pPr fontAlgn="auto">
              <a:lnSpc>
                <a:spcPct val="100000"/>
              </a:lnSpc>
            </a:pPr>
            <a:r>
              <a:rPr lang="zh-CN" altLang="en-US" sz="2000" dirty="0" smtClean="0">
                <a:sym typeface="+mn-ea"/>
              </a:rPr>
              <a:t>四</a:t>
            </a:r>
            <a:r>
              <a:rPr lang="en-US" altLang="zh-CN" sz="2000" dirty="0" smtClean="0">
                <a:sym typeface="+mn-ea"/>
              </a:rPr>
              <a:t>R</a:t>
            </a:r>
            <a:r>
              <a:rPr lang="zh-CN" altLang="en-US" sz="2000" dirty="0" smtClean="0">
                <a:sym typeface="+mn-ea"/>
              </a:rPr>
              <a:t>训练法</a:t>
            </a:r>
            <a:endParaRPr lang="zh-CN" altLang="zh-CN" sz="2000" kern="0" spc="150" dirty="0">
              <a:solidFill>
                <a:srgbClr val="000000">
                  <a:lumMod val="50000"/>
                  <a:lumOff val="50000"/>
                </a:srgbClr>
              </a:solidFill>
              <a:uFillTx/>
              <a:latin typeface="MiSans" panose="00000500000000000000" charset="-122"/>
              <a:ea typeface="MiSans" panose="00000500000000000000" charset="-122"/>
              <a:cs typeface="MiSans" panose="00000500000000000000" charset="-122"/>
              <a:sym typeface="+mn-ea"/>
            </a:endParaRPr>
          </a:p>
        </p:txBody>
      </p:sp>
      <p:grpSp>
        <p:nvGrpSpPr>
          <p:cNvPr id="22" name="组合 21"/>
          <p:cNvGrpSpPr/>
          <p:nvPr/>
        </p:nvGrpSpPr>
        <p:grpSpPr>
          <a:xfrm>
            <a:off x="6778625" y="958850"/>
            <a:ext cx="5413375" cy="5899150"/>
            <a:chOff x="10742" y="0"/>
            <a:chExt cx="8525" cy="10873"/>
          </a:xfrm>
        </p:grpSpPr>
        <p:pic>
          <p:nvPicPr>
            <p:cNvPr id="15" name="图片 14" descr="角标-04-04"/>
            <p:cNvPicPr>
              <a:picLocks noChangeAspect="1"/>
            </p:cNvPicPr>
            <p:nvPr/>
          </p:nvPicPr>
          <p:blipFill>
            <a:blip r:embed="rId8" cstate="print"/>
            <a:srcRect r="48798"/>
            <a:stretch>
              <a:fillRect/>
            </a:stretch>
          </p:blipFill>
          <p:spPr>
            <a:xfrm rot="5400000">
              <a:off x="12676" y="-34"/>
              <a:ext cx="4603" cy="8471"/>
            </a:xfrm>
            <a:prstGeom prst="rect">
              <a:avLst/>
            </a:prstGeom>
          </p:spPr>
        </p:pic>
        <p:pic>
          <p:nvPicPr>
            <p:cNvPr id="16" name="图片 15" descr="微信图片_20220412104807"/>
            <p:cNvPicPr>
              <a:picLocks noChangeAspect="1"/>
            </p:cNvPicPr>
            <p:nvPr/>
          </p:nvPicPr>
          <p:blipFill>
            <a:blip r:embed="rId9" cstate="print"/>
            <a:srcRect l="7455" t="6815" r="36294" b="1749"/>
            <a:stretch>
              <a:fillRect/>
            </a:stretch>
          </p:blipFill>
          <p:spPr>
            <a:xfrm>
              <a:off x="11781" y="0"/>
              <a:ext cx="7447" cy="8573"/>
            </a:xfrm>
            <a:prstGeom prst="rect">
              <a:avLst/>
            </a:prstGeom>
          </p:spPr>
        </p:pic>
        <p:sp>
          <p:nvSpPr>
            <p:cNvPr id="17" name="任意多边形 16"/>
            <p:cNvSpPr/>
            <p:nvPr/>
          </p:nvSpPr>
          <p:spPr>
            <a:xfrm>
              <a:off x="11745" y="6503"/>
              <a:ext cx="7522" cy="4312"/>
            </a:xfrm>
            <a:custGeom>
              <a:avLst/>
              <a:gdLst>
                <a:gd name="connsiteX0" fmla="*/ 26 w 7248"/>
                <a:gd name="connsiteY0" fmla="*/ 0 h 4312"/>
                <a:gd name="connsiteX1" fmla="*/ 7248 w 7248"/>
                <a:gd name="connsiteY1" fmla="*/ 2405 h 4312"/>
                <a:gd name="connsiteX2" fmla="*/ 7226 w 7248"/>
                <a:gd name="connsiteY2" fmla="*/ 4312 h 4312"/>
                <a:gd name="connsiteX3" fmla="*/ 0 w 7248"/>
                <a:gd name="connsiteY3" fmla="*/ 4296 h 4312"/>
                <a:gd name="connsiteX4" fmla="*/ 26 w 7248"/>
                <a:gd name="connsiteY4" fmla="*/ 0 h 4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8" h="4312">
                  <a:moveTo>
                    <a:pt x="26" y="0"/>
                  </a:moveTo>
                  <a:lnTo>
                    <a:pt x="7248" y="2405"/>
                  </a:lnTo>
                  <a:lnTo>
                    <a:pt x="7226" y="4312"/>
                  </a:lnTo>
                  <a:lnTo>
                    <a:pt x="0" y="4296"/>
                  </a:lnTo>
                  <a:lnTo>
                    <a:pt x="26" y="0"/>
                  </a:lnTo>
                  <a:close/>
                </a:path>
              </a:pathLst>
            </a:cu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pic>
          <p:nvPicPr>
            <p:cNvPr id="21" name="图片 20" descr="角标-3-04"/>
            <p:cNvPicPr>
              <a:picLocks noChangeAspect="1"/>
            </p:cNvPicPr>
            <p:nvPr/>
          </p:nvPicPr>
          <p:blipFill>
            <a:blip r:embed="rId10" cstate="print"/>
            <a:srcRect l="33557"/>
            <a:stretch>
              <a:fillRect/>
            </a:stretch>
          </p:blipFill>
          <p:spPr>
            <a:xfrm rot="5400000">
              <a:off x="12006" y="3652"/>
              <a:ext cx="5973" cy="8471"/>
            </a:xfrm>
            <a:prstGeom prst="rect">
              <a:avLst/>
            </a:prstGeom>
          </p:spPr>
        </p:pic>
      </p:grpSp>
      <p:sp>
        <p:nvSpPr>
          <p:cNvPr id="6" name="文本框 5"/>
          <p:cNvSpPr txBox="1"/>
          <p:nvPr>
            <p:custDataLst>
              <p:tags r:id="rId6"/>
            </p:custDataLst>
          </p:nvPr>
        </p:nvSpPr>
        <p:spPr>
          <a:xfrm>
            <a:off x="536575" y="184150"/>
            <a:ext cx="5107305" cy="892175"/>
          </a:xfrm>
          <a:prstGeom prst="rect">
            <a:avLst/>
          </a:prstGeom>
          <a:noFill/>
        </p:spPr>
        <p:txBody>
          <a:bodyPr wrap="square" bIns="0" rtlCol="0" anchor="b" anchorCtr="0">
            <a:normAutofit fontScale="97500"/>
          </a:bodyPr>
          <a:lstStyle/>
          <a:p>
            <a:pPr algn="l"/>
            <a:r>
              <a:rPr lang="zh-CN" altLang="en-US" sz="3600" b="1" spc="300">
                <a:solidFill>
                  <a:schemeClr val="tx1"/>
                </a:solidFill>
                <a:effectLst>
                  <a:outerShdw blurRad="38100" dist="19050" dir="2700000" algn="tl" rotWithShape="0">
                    <a:schemeClr val="dk1">
                      <a:alpha val="40000"/>
                    </a:schemeClr>
                  </a:outerShdw>
                </a:effectLst>
                <a:uFillTx/>
                <a:latin typeface="微软雅黑" panose="020B0503020204020204" charset="-122"/>
                <a:ea typeface="微软雅黑" panose="020B0503020204020204" charset="-122"/>
                <a:cs typeface="思源黑体 CN Regular" panose="020B0500000000000000" charset="-122"/>
              </a:rPr>
              <a:t>三、常用发声方法介绍</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2"/>
            </p:custDataLst>
          </p:nvPr>
        </p:nvSpPr>
        <p:spPr>
          <a:xfrm>
            <a:off x="486561" y="1820411"/>
            <a:ext cx="5710736" cy="3401876"/>
          </a:xfrm>
          <a:prstGeom prst="rect">
            <a:avLst/>
          </a:prstGeom>
        </p:spPr>
        <p:txBody>
          <a:bodyPr wrap="square">
            <a:noAutofit/>
          </a:bodyPr>
          <a:lstStyle/>
          <a:p>
            <a:pPr>
              <a:lnSpc>
                <a:spcPct val="200000"/>
              </a:lnSpc>
              <a:buNone/>
            </a:pPr>
            <a:r>
              <a:rPr lang="zh-CN" altLang="en-US" sz="1500" dirty="0" smtClean="0">
                <a:sym typeface="+mn-ea"/>
              </a:rPr>
              <a:t>       腹式呼吸的基础上，通过腹部肌肉群的收缩舒张，尤其是腹腔上端横膈（肌）膜、下端盆隔（肌）膜的均衡用力对抗使胸腔气息发出不同力度和频率不同的气流，震动声带发</a:t>
            </a:r>
            <a:r>
              <a:rPr lang="zh-CN" altLang="en-US" sz="1600" dirty="0" smtClean="0"/>
              <a:t>气泡音，唇鸣音（</a:t>
            </a:r>
            <a:r>
              <a:rPr lang="en-US" altLang="zh-CN" sz="1600" dirty="0" smtClean="0"/>
              <a:t>m</a:t>
            </a:r>
            <a:r>
              <a:rPr lang="zh-CN" altLang="en-US" sz="1600" dirty="0" smtClean="0"/>
              <a:t>），卷舌音（</a:t>
            </a:r>
            <a:r>
              <a:rPr lang="en-US" altLang="zh-CN" sz="1600" dirty="0" smtClean="0"/>
              <a:t>r</a:t>
            </a:r>
            <a:r>
              <a:rPr lang="zh-CN" altLang="en-US" sz="1600" dirty="0" smtClean="0"/>
              <a:t>），齿音（</a:t>
            </a:r>
            <a:r>
              <a:rPr lang="en-US" altLang="zh-CN" sz="1600" dirty="0" smtClean="0"/>
              <a:t>z</a:t>
            </a:r>
            <a:r>
              <a:rPr lang="zh-CN" altLang="en-US" sz="1600" dirty="0" smtClean="0"/>
              <a:t>，</a:t>
            </a:r>
            <a:r>
              <a:rPr lang="en-US" altLang="zh-CN" sz="1600" dirty="0" smtClean="0"/>
              <a:t>c</a:t>
            </a:r>
            <a:r>
              <a:rPr lang="zh-CN" altLang="en-US" sz="1600" dirty="0" smtClean="0"/>
              <a:t>，</a:t>
            </a:r>
            <a:r>
              <a:rPr lang="en-US" altLang="zh-CN" sz="1600" dirty="0" smtClean="0"/>
              <a:t>s</a:t>
            </a:r>
            <a:r>
              <a:rPr lang="zh-CN" altLang="en-US" sz="1600" dirty="0" smtClean="0"/>
              <a:t>），哼鸣（</a:t>
            </a:r>
            <a:r>
              <a:rPr lang="en-US" altLang="zh-CN" sz="1600" dirty="0" smtClean="0"/>
              <a:t>n</a:t>
            </a:r>
            <a:r>
              <a:rPr lang="zh-CN" altLang="en-US" sz="1600" dirty="0" smtClean="0"/>
              <a:t>），辅助吸管（</a:t>
            </a:r>
            <a:r>
              <a:rPr lang="en-US" altLang="zh-CN" sz="1600" dirty="0" smtClean="0"/>
              <a:t>straw</a:t>
            </a:r>
            <a:r>
              <a:rPr lang="zh-CN" altLang="en-US" sz="1600" dirty="0" smtClean="0"/>
              <a:t>）让声带放松，吹响我们自己的乐器，让俩片声带像我们的上下唇一样关闭松开气流个有节奏通过振动与腹动关联</a:t>
            </a:r>
            <a:r>
              <a:rPr lang="zh-CN" altLang="en-US" sz="1500" dirty="0" smtClean="0">
                <a:sym typeface="+mn-ea"/>
              </a:rPr>
              <a:t>吹响咽、鼻咽腔、鼻腔及副鼻窦共鸣。</a:t>
            </a:r>
            <a:endParaRPr lang="zh-CN" altLang="en-US" sz="1500" dirty="0" smtClean="0"/>
          </a:p>
          <a:p>
            <a:pPr>
              <a:lnSpc>
                <a:spcPct val="200000"/>
              </a:lnSpc>
              <a:buNone/>
            </a:pPr>
            <a:r>
              <a:rPr lang="en-US" sz="1500" dirty="0" smtClean="0">
                <a:sym typeface="+mn-ea"/>
              </a:rPr>
              <a:t>                                                                           </a:t>
            </a:r>
            <a:endParaRPr lang="zh-CN" altLang="en-US" sz="1100" spc="150" dirty="0" smtClean="0">
              <a:solidFill>
                <a:srgbClr val="000000">
                  <a:lumMod val="65000"/>
                  <a:lumOff val="35000"/>
                </a:srgbClr>
              </a:solidFill>
              <a:uFillTx/>
              <a:latin typeface="思源黑体 CN Regular" panose="020B0500000000000000" charset="-122"/>
              <a:ea typeface="思源黑体 CN Regular" panose="020B0500000000000000" charset="-122"/>
              <a:cs typeface="思源黑体 CN Regular" panose="020B0500000000000000" charset="-122"/>
              <a:sym typeface="+mn-ea"/>
            </a:endParaRPr>
          </a:p>
        </p:txBody>
      </p:sp>
      <p:sp>
        <p:nvSpPr>
          <p:cNvPr id="5" name="对角圆角矩形 4"/>
          <p:cNvSpPr/>
          <p:nvPr>
            <p:custDataLst>
              <p:tags r:id="rId3"/>
            </p:custDataLst>
          </p:nvPr>
        </p:nvSpPr>
        <p:spPr>
          <a:xfrm>
            <a:off x="338787" y="1464327"/>
            <a:ext cx="327660" cy="327660"/>
          </a:xfrm>
          <a:prstGeom prst="round2DiagRect">
            <a:avLst>
              <a:gd name="adj1" fmla="val 26744"/>
              <a:gd name="adj2" fmla="val 0"/>
            </a:avLst>
          </a:prstGeom>
          <a:solidFill>
            <a:srgbClr val="007ADD">
              <a:lumMod val="60000"/>
              <a:lumOff val="40000"/>
            </a:srgbClr>
          </a:solidFill>
          <a:ln w="22225">
            <a:noFill/>
          </a:ln>
        </p:spPr>
        <p:style>
          <a:lnRef idx="2">
            <a:srgbClr val="007ADD">
              <a:shade val="50000"/>
            </a:srgbClr>
          </a:lnRef>
          <a:fillRef idx="1">
            <a:srgbClr val="007ADD"/>
          </a:fillRef>
          <a:effectRef idx="0">
            <a:srgbClr val="007ADD"/>
          </a:effectRef>
          <a:fontRef idx="minor">
            <a:srgbClr val="FFFFFF"/>
          </a:fontRef>
        </p:style>
        <p:txBody>
          <a:bodyPr rtlCol="0" anchor="ctr"/>
          <a:lstStyle/>
          <a:p>
            <a:pPr algn="ctr"/>
            <a:endParaRPr lang="zh-CN" altLang="en-US"/>
          </a:p>
        </p:txBody>
      </p:sp>
      <p:sp>
        <p:nvSpPr>
          <p:cNvPr id="7" name="文本框 31"/>
          <p:cNvSpPr txBox="1"/>
          <p:nvPr>
            <p:custDataLst>
              <p:tags r:id="rId4"/>
            </p:custDataLst>
          </p:nvPr>
        </p:nvSpPr>
        <p:spPr>
          <a:xfrm>
            <a:off x="254332" y="1455938"/>
            <a:ext cx="495935" cy="332105"/>
          </a:xfrm>
          <a:prstGeom prst="rect">
            <a:avLst/>
          </a:prstGeom>
          <a:noFill/>
        </p:spPr>
        <p:txBody>
          <a:bodyPr vert="horz" wrap="square" lIns="90170" tIns="46990" rIns="90170" bIns="46990" rtlCol="0" anchor="ctr" anchorCtr="0">
            <a:norm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fontAlgn="auto">
              <a:lnSpc>
                <a:spcPct val="130000"/>
              </a:lnSpc>
            </a:pPr>
            <a:r>
              <a:rPr lang="en-US" altLang="zh-CN" sz="1200" spc="150" dirty="0">
                <a:solidFill>
                  <a:srgbClr val="FFFFFF"/>
                </a:solidFill>
                <a:uFillTx/>
                <a:latin typeface="思源黑体 CN Bold" panose="020B0800000000000000" charset="-122"/>
                <a:ea typeface="思源黑体 CN Bold" panose="020B0800000000000000" charset="-122"/>
                <a:cs typeface="思源黑体 CN Bold" panose="020B0800000000000000" charset="-122"/>
                <a:sym typeface="+mn-ea"/>
              </a:rPr>
              <a:t>05</a:t>
            </a:r>
            <a:endParaRPr lang="en-US" altLang="zh-CN" sz="1200" b="1" spc="150" dirty="0">
              <a:solidFill>
                <a:srgbClr val="FFFFFF"/>
              </a:solidFill>
              <a:effectLst>
                <a:innerShdw blurRad="12700" dist="50800" dir="18900000">
                  <a:srgbClr val="6B4818">
                    <a:alpha val="15000"/>
                  </a:srgbClr>
                </a:innerShdw>
              </a:effectLst>
              <a:uFillTx/>
              <a:latin typeface="思源黑体 CN Bold" panose="020B0800000000000000" charset="-122"/>
              <a:ea typeface="思源黑体 CN Bold" panose="020B0800000000000000" charset="-122"/>
              <a:cs typeface="思源黑体 CN Bold" panose="020B0800000000000000" charset="-122"/>
              <a:sym typeface="+mn-ea"/>
            </a:endParaRPr>
          </a:p>
        </p:txBody>
      </p:sp>
      <p:sp>
        <p:nvSpPr>
          <p:cNvPr id="407" name="文本框 406"/>
          <p:cNvSpPr txBox="1"/>
          <p:nvPr>
            <p:custDataLst>
              <p:tags r:id="rId5"/>
            </p:custDataLst>
          </p:nvPr>
        </p:nvSpPr>
        <p:spPr>
          <a:xfrm>
            <a:off x="754712" y="1394747"/>
            <a:ext cx="4679542" cy="398780"/>
          </a:xfrm>
          <a:prstGeom prst="rect">
            <a:avLst/>
          </a:prstGeom>
          <a:noFill/>
        </p:spPr>
        <p:txBody>
          <a:bodyPr vert="horz" wrap="square" rtlCol="0" anchor="t" anchorCtr="0">
            <a:spAutoFit/>
          </a:bodyPr>
          <a:lstStyle/>
          <a:p>
            <a:pPr fontAlgn="auto">
              <a:lnSpc>
                <a:spcPct val="100000"/>
              </a:lnSpc>
            </a:pPr>
            <a:r>
              <a:rPr lang="zh-CN" altLang="en-US" sz="2000" dirty="0" smtClean="0">
                <a:sym typeface="+mn-ea"/>
              </a:rPr>
              <a:t>腹音发声训练法</a:t>
            </a:r>
            <a:endParaRPr lang="zh-CN" altLang="zh-CN" sz="2000" kern="0" spc="150" dirty="0">
              <a:solidFill>
                <a:srgbClr val="000000">
                  <a:lumMod val="50000"/>
                  <a:lumOff val="50000"/>
                </a:srgbClr>
              </a:solidFill>
              <a:uFillTx/>
              <a:latin typeface="MiSans" panose="00000500000000000000" charset="-122"/>
              <a:ea typeface="MiSans" panose="00000500000000000000" charset="-122"/>
              <a:cs typeface="MiSans" panose="00000500000000000000" charset="-122"/>
              <a:sym typeface="+mn-ea"/>
            </a:endParaRPr>
          </a:p>
        </p:txBody>
      </p:sp>
      <p:sp>
        <p:nvSpPr>
          <p:cNvPr id="6" name="文本框 5"/>
          <p:cNvSpPr txBox="1"/>
          <p:nvPr>
            <p:custDataLst>
              <p:tags r:id="rId6"/>
            </p:custDataLst>
          </p:nvPr>
        </p:nvSpPr>
        <p:spPr>
          <a:xfrm>
            <a:off x="536575" y="184150"/>
            <a:ext cx="5107305" cy="892175"/>
          </a:xfrm>
          <a:prstGeom prst="rect">
            <a:avLst/>
          </a:prstGeom>
          <a:noFill/>
        </p:spPr>
        <p:txBody>
          <a:bodyPr wrap="square" bIns="0" rtlCol="0" anchor="b" anchorCtr="0">
            <a:normAutofit fontScale="97500"/>
          </a:bodyPr>
          <a:lstStyle/>
          <a:p>
            <a:pPr algn="l"/>
            <a:r>
              <a:rPr lang="zh-CN" altLang="en-US" sz="3600" b="1" spc="300">
                <a:solidFill>
                  <a:schemeClr val="tx1"/>
                </a:solidFill>
                <a:effectLst>
                  <a:outerShdw blurRad="38100" dist="19050" dir="2700000" algn="tl" rotWithShape="0">
                    <a:schemeClr val="dk1">
                      <a:alpha val="40000"/>
                    </a:schemeClr>
                  </a:outerShdw>
                </a:effectLst>
                <a:uFillTx/>
                <a:latin typeface="微软雅黑" panose="020B0503020204020204" charset="-122"/>
                <a:ea typeface="微软雅黑" panose="020B0503020204020204" charset="-122"/>
                <a:cs typeface="思源黑体 CN Regular" panose="020B0500000000000000" charset="-122"/>
              </a:rPr>
              <a:t>三、常用发声方法介绍</a:t>
            </a:r>
          </a:p>
        </p:txBody>
      </p:sp>
      <p:pic>
        <p:nvPicPr>
          <p:cNvPr id="2051" name="Picture 3"/>
          <p:cNvPicPr>
            <a:picLocks noChangeAspect="1" noChangeArrowheads="1"/>
          </p:cNvPicPr>
          <p:nvPr/>
        </p:nvPicPr>
        <p:blipFill>
          <a:blip r:embed="rId8" cstate="print"/>
          <a:srcRect t="10206" b="16276"/>
          <a:stretch>
            <a:fillRect/>
          </a:stretch>
        </p:blipFill>
        <p:spPr bwMode="auto">
          <a:xfrm>
            <a:off x="6331827" y="1342238"/>
            <a:ext cx="2397978" cy="3917657"/>
          </a:xfrm>
          <a:prstGeom prst="rect">
            <a:avLst/>
          </a:prstGeom>
          <a:noFill/>
          <a:ln w="9525">
            <a:noFill/>
            <a:miter lim="800000"/>
            <a:headEnd/>
            <a:tailEnd/>
          </a:ln>
        </p:spPr>
      </p:pic>
      <p:pic>
        <p:nvPicPr>
          <p:cNvPr id="2053" name="Picture 5"/>
          <p:cNvPicPr>
            <a:picLocks noChangeAspect="1" noChangeArrowheads="1"/>
          </p:cNvPicPr>
          <p:nvPr/>
        </p:nvPicPr>
        <p:blipFill>
          <a:blip r:embed="rId9" cstate="print"/>
          <a:srcRect l="48638" t="1297" r="18808"/>
          <a:stretch>
            <a:fillRect/>
          </a:stretch>
        </p:blipFill>
        <p:spPr bwMode="auto">
          <a:xfrm>
            <a:off x="8898895" y="1354398"/>
            <a:ext cx="2862470" cy="3905500"/>
          </a:xfrm>
          <a:prstGeom prst="rect">
            <a:avLst/>
          </a:prstGeom>
          <a:noFill/>
          <a:ln w="9525">
            <a:noFill/>
            <a:miter lim="800000"/>
            <a:headEnd/>
            <a:tailEnd/>
          </a:ln>
        </p:spPr>
      </p:pic>
      <p:sp>
        <p:nvSpPr>
          <p:cNvPr id="19" name="任意多边形 18"/>
          <p:cNvSpPr/>
          <p:nvPr/>
        </p:nvSpPr>
        <p:spPr>
          <a:xfrm>
            <a:off x="10444295" y="3187817"/>
            <a:ext cx="687896" cy="67111"/>
          </a:xfrm>
          <a:custGeom>
            <a:avLst/>
            <a:gdLst>
              <a:gd name="connsiteX0" fmla="*/ 0 w 543886"/>
              <a:gd name="connsiteY0" fmla="*/ 67111 h 75500"/>
              <a:gd name="connsiteX1" fmla="*/ 352337 w 543886"/>
              <a:gd name="connsiteY1" fmla="*/ 0 h 75500"/>
              <a:gd name="connsiteX2" fmla="*/ 520117 w 543886"/>
              <a:gd name="connsiteY2" fmla="*/ 67111 h 75500"/>
              <a:gd name="connsiteX3" fmla="*/ 494950 w 543886"/>
              <a:gd name="connsiteY3" fmla="*/ 41944 h 75500"/>
              <a:gd name="connsiteX4" fmla="*/ 494950 w 543886"/>
              <a:gd name="connsiteY4" fmla="*/ 75500 h 7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886" h="75500">
                <a:moveTo>
                  <a:pt x="0" y="67111"/>
                </a:moveTo>
                <a:cubicBezTo>
                  <a:pt x="132825" y="33555"/>
                  <a:pt x="265651" y="0"/>
                  <a:pt x="352337" y="0"/>
                </a:cubicBezTo>
                <a:cubicBezTo>
                  <a:pt x="439023" y="0"/>
                  <a:pt x="496348" y="60120"/>
                  <a:pt x="520117" y="67111"/>
                </a:cubicBezTo>
                <a:cubicBezTo>
                  <a:pt x="543886" y="74102"/>
                  <a:pt x="499144" y="40546"/>
                  <a:pt x="494950" y="41944"/>
                </a:cubicBezTo>
                <a:cubicBezTo>
                  <a:pt x="490756" y="43342"/>
                  <a:pt x="492853" y="59421"/>
                  <a:pt x="494950" y="75500"/>
                </a:cubicBezTo>
              </a:path>
            </a:pathLst>
          </a:custGeom>
          <a:solidFill>
            <a:srgbClr val="FF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任意多边形 25"/>
          <p:cNvSpPr/>
          <p:nvPr/>
        </p:nvSpPr>
        <p:spPr>
          <a:xfrm>
            <a:off x="10553350" y="3649211"/>
            <a:ext cx="497747" cy="163586"/>
          </a:xfrm>
          <a:custGeom>
            <a:avLst/>
            <a:gdLst>
              <a:gd name="connsiteX0" fmla="*/ 0 w 439024"/>
              <a:gd name="connsiteY0" fmla="*/ 0 h 146808"/>
              <a:gd name="connsiteX1" fmla="*/ 226503 w 439024"/>
              <a:gd name="connsiteY1" fmla="*/ 142613 h 146808"/>
              <a:gd name="connsiteX2" fmla="*/ 402672 w 439024"/>
              <a:gd name="connsiteY2" fmla="*/ 25167 h 146808"/>
              <a:gd name="connsiteX3" fmla="*/ 402672 w 439024"/>
              <a:gd name="connsiteY3" fmla="*/ 8389 h 146808"/>
              <a:gd name="connsiteX4" fmla="*/ 436228 w 439024"/>
              <a:gd name="connsiteY4" fmla="*/ 8389 h 146808"/>
              <a:gd name="connsiteX5" fmla="*/ 419450 w 439024"/>
              <a:gd name="connsiteY5" fmla="*/ 50334 h 14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24" h="146808">
                <a:moveTo>
                  <a:pt x="0" y="0"/>
                </a:moveTo>
                <a:cubicBezTo>
                  <a:pt x="79695" y="69209"/>
                  <a:pt x="159391" y="138418"/>
                  <a:pt x="226503" y="142613"/>
                </a:cubicBezTo>
                <a:cubicBezTo>
                  <a:pt x="293615" y="146808"/>
                  <a:pt x="373311" y="47538"/>
                  <a:pt x="402672" y="25167"/>
                </a:cubicBezTo>
                <a:cubicBezTo>
                  <a:pt x="432033" y="2796"/>
                  <a:pt x="397079" y="11185"/>
                  <a:pt x="402672" y="8389"/>
                </a:cubicBezTo>
                <a:cubicBezTo>
                  <a:pt x="408265" y="5593"/>
                  <a:pt x="433432" y="1398"/>
                  <a:pt x="436228" y="8389"/>
                </a:cubicBezTo>
                <a:cubicBezTo>
                  <a:pt x="439024" y="15380"/>
                  <a:pt x="429237" y="32857"/>
                  <a:pt x="419450" y="50334"/>
                </a:cubicBezTo>
              </a:path>
            </a:pathLst>
          </a:custGeom>
          <a:ln w="28575">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cxnSp>
        <p:nvCxnSpPr>
          <p:cNvPr id="28" name="直接箭头连接符 27"/>
          <p:cNvCxnSpPr/>
          <p:nvPr/>
        </p:nvCxnSpPr>
        <p:spPr>
          <a:xfrm flipH="1">
            <a:off x="10997967" y="2860646"/>
            <a:ext cx="343949" cy="327171"/>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V="1">
            <a:off x="10175846" y="3716323"/>
            <a:ext cx="486561" cy="327171"/>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298884" y="3196206"/>
            <a:ext cx="1118532" cy="253916"/>
          </a:xfrm>
          <a:prstGeom prst="rect">
            <a:avLst/>
          </a:prstGeom>
          <a:noFill/>
        </p:spPr>
        <p:txBody>
          <a:bodyPr wrap="square" rtlCol="0">
            <a:spAutoFit/>
          </a:bodyPr>
          <a:lstStyle/>
          <a:p>
            <a:r>
              <a:rPr lang="zh-CN" altLang="en-US" sz="1050" b="1" dirty="0" smtClean="0">
                <a:solidFill>
                  <a:srgbClr val="FFFF00"/>
                </a:solidFill>
              </a:rPr>
              <a:t>上丹田横膈膜</a:t>
            </a:r>
            <a:endParaRPr lang="zh-CN" altLang="en-US" sz="1050" b="1" dirty="0">
              <a:solidFill>
                <a:srgbClr val="FFFF00"/>
              </a:solidFill>
            </a:endParaRPr>
          </a:p>
        </p:txBody>
      </p:sp>
      <p:sp>
        <p:nvSpPr>
          <p:cNvPr id="32" name="TextBox 31"/>
          <p:cNvSpPr txBox="1"/>
          <p:nvPr/>
        </p:nvSpPr>
        <p:spPr>
          <a:xfrm>
            <a:off x="10342226" y="3784834"/>
            <a:ext cx="1118532" cy="253916"/>
          </a:xfrm>
          <a:prstGeom prst="rect">
            <a:avLst/>
          </a:prstGeom>
          <a:noFill/>
        </p:spPr>
        <p:txBody>
          <a:bodyPr wrap="square" rtlCol="0">
            <a:spAutoFit/>
          </a:bodyPr>
          <a:lstStyle/>
          <a:p>
            <a:r>
              <a:rPr lang="zh-CN" altLang="en-US" sz="1050" b="1" dirty="0" smtClean="0">
                <a:solidFill>
                  <a:srgbClr val="FFFF00"/>
                </a:solidFill>
              </a:rPr>
              <a:t>下丹田盆膈膜</a:t>
            </a:r>
            <a:endParaRPr lang="zh-CN" altLang="en-US" sz="1050" b="1" dirty="0">
              <a:solidFill>
                <a:srgbClr val="FFFF00"/>
              </a:solidFill>
            </a:endParaRP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28076_2*l_h_i*1_2_1"/>
  <p:tag name="KSO_WM_TEMPLATE_CATEGORY" val="diagram"/>
  <p:tag name="KSO_WM_TEMPLATE_INDEX" val="20228076"/>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076_2*l_h_f*1_1_1"/>
  <p:tag name="KSO_WM_TEMPLATE_CATEGORY" val="diagram"/>
  <p:tag name="KSO_WM_TEMPLATE_INDEX" val="20228076"/>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8076_2*l_h_a*1_2_1"/>
  <p:tag name="KSO_WM_TEMPLATE_CATEGORY" val="diagram"/>
  <p:tag name="KSO_WM_TEMPLATE_INDEX" val="20228076"/>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076_2*l_h_f*1_2_1"/>
  <p:tag name="KSO_WM_TEMPLATE_CATEGORY" val="diagram"/>
  <p:tag name="KSO_WM_TEMPLATE_INDEX" val="20228076"/>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28076_2*l_h_i*1_2_4"/>
  <p:tag name="KSO_WM_TEMPLATE_CATEGORY" val="diagram"/>
  <p:tag name="KSO_WM_TEMPLATE_INDEX" val="20228076"/>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8076_2*l_h_i*1_1_4"/>
  <p:tag name="KSO_WM_TEMPLATE_CATEGORY" val="diagram"/>
  <p:tag name="KSO_WM_TEMPLATE_INDEX" val="20228076"/>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大标题内容"/>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28076_2*a*1"/>
  <p:tag name="KSO_WM_TEMPLATE_CATEGORY" val="diagram"/>
  <p:tag name="KSO_WM_TEMPLATE_INDEX" val="20228076"/>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diagram20228076_2*i*5"/>
  <p:tag name="KSO_WM_TEMPLATE_CATEGORY" val="diagram"/>
  <p:tag name="KSO_WM_TEMPLATE_INDEX" val="20228076"/>
  <p:tag name="KSO_WM_UNIT_LAYERLEVEL" val="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6"/>
  <p:tag name="KSO_WM_UNIT_ID" val="diagram20228076_2*i*6"/>
  <p:tag name="KSO_WM_TEMPLATE_CATEGORY" val="diagram"/>
  <p:tag name="KSO_WM_TEMPLATE_INDEX" val="20228076"/>
  <p:tag name="KSO_WM_UNIT_LAYERLEVEL" val="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8076_2*l_h_a*1_2_1"/>
  <p:tag name="KSO_WM_TEMPLATE_CATEGORY" val="diagram"/>
  <p:tag name="KSO_WM_TEMPLATE_INDEX" val="20228076"/>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28076_2"/>
  <p:tag name="KSO_WM_TEMPLATE_SUBCATEGORY" val="0"/>
  <p:tag name="KSO_WM_TEMPLATE_MASTER_TYPE" val="1"/>
  <p:tag name="KSO_WM_TEMPLATE_COLOR_TYPE" val="0"/>
  <p:tag name="KSO_WM_SLIDE_ITEM_CNT" val="2"/>
  <p:tag name="KSO_WM_SLIDE_INDEX" val="2"/>
  <p:tag name="KSO_WM_TAG_VERSION" val="1.0"/>
  <p:tag name="KSO_WM_BEAUTIFY_FLAG" val="#wm#"/>
  <p:tag name="KSO_WM_TEMPLATE_CATEGORY" val="diagram"/>
  <p:tag name="KSO_WM_TEMPLATE_INDEX" val="20228076"/>
  <p:tag name="KSO_WM_SLIDE_TYPE" val="text"/>
  <p:tag name="KSO_WM_SLIDE_SUBTYPE" val="diag"/>
  <p:tag name="KSO_WM_SLIDE_SIZE" val="420.05*291.2"/>
  <p:tag name="KSO_WM_SLIDE_POSITION" val="279.75*147.65"/>
  <p:tag name="KSO_WM_DIAGRAM_GROUP_CODE" val="l1-1"/>
  <p:tag name="KSO_WM_SLIDE_DIAGTYPE" val="l"/>
  <p:tag name="KSO_WM_SLIDE_LAYOUT" val="a_l"/>
  <p:tag name="KSO_WM_SLIDE_LAYOUT_CNT" val="1_1"/>
</p:tagLst>
</file>

<file path=ppt/tags/tag2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219,&quot;width&quot;:6771}"/>
</p:tagLst>
</file>

<file path=ppt/tags/tag21.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27964_3"/>
  <p:tag name="KSO_WM_TEMPLATE_SUBCATEGORY" val="0"/>
  <p:tag name="KSO_WM_TEMPLATE_MASTER_TYPE" val="1"/>
  <p:tag name="KSO_WM_TEMPLATE_COLOR_TYPE" val="0"/>
  <p:tag name="KSO_WM_SLIDE_INDEX" val="3"/>
  <p:tag name="KSO_WM_TAG_VERSION" val="1.0"/>
  <p:tag name="KSO_WM_BEAUTIFY_FLAG" val="#wm#"/>
  <p:tag name="KSO_WM_TEMPLATE_CATEGORY" val="diagram"/>
  <p:tag name="KSO_WM_TEMPLATE_INDEX" val="20227964"/>
  <p:tag name="KSO_WM_SLIDE_TYPE" val="text"/>
  <p:tag name="KSO_WM_SLIDE_SUBTYPE" val="diag"/>
  <p:tag name="KSO_WM_SLIDE_ITEM_CNT" val="3"/>
  <p:tag name="KSO_WM_SLIDE_SIZE" val="913.55*403"/>
  <p:tag name="KSO_WM_SLIDE_POSITION" val="0*66.25"/>
  <p:tag name="KSO_WM_DIAGRAM_GROUP_CODE" val="l1-1"/>
  <p:tag name="KSO_WM_SLIDE_DIAGTYPE" val="l"/>
  <p:tag name="KSO_WM_SLIDE_LAYOUT" val="l"/>
  <p:tag name="KSO_WM_SLIDE_LAYOUT_CNT" val="1"/>
</p:tagLst>
</file>

<file path=ppt/tags/tag2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27964_3*l_i*1_1"/>
  <p:tag name="KSO_WM_TEMPLATE_CATEGORY" val="diagram"/>
  <p:tag name="KSO_WM_TEMPLATE_INDEX" val="20227964"/>
  <p:tag name="KSO_WM_UNIT_LAYERLEVEL" val="1_1"/>
  <p:tag name="KSO_WM_TAG_VERSION" val="1.0"/>
  <p:tag name="KSO_WM_BEAUTIFY_FLAG" val="#wm#"/>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27964_3*l_i*1_2"/>
  <p:tag name="KSO_WM_TEMPLATE_CATEGORY" val="diagram"/>
  <p:tag name="KSO_WM_TEMPLATE_INDEX" val="20227964"/>
  <p:tag name="KSO_WM_UNIT_LAYERLEVEL" val="1_1"/>
  <p:tag name="KSO_WM_TAG_VERSION" val="1.0"/>
  <p:tag name="KSO_WM_BEAUTIFY_FLAG" val="#wm#"/>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6"/>
  <p:tag name="KSO_WM_UNIT_LINE_FILL_TYPE" val="2"/>
  <p:tag name="KSO_WM_UNIT_SHADOW_SCHEMECOLOR_INDEX_BRIGHTNESS" val="-0.35"/>
  <p:tag name="KSO_WM_UNIT_SHADOW_SCHEMECOLOR_INDEX" val="14"/>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27964_3*l_i*1_3"/>
  <p:tag name="KSO_WM_TEMPLATE_CATEGORY" val="diagram"/>
  <p:tag name="KSO_WM_TEMPLATE_INDEX" val="20227964"/>
  <p:tag name="KSO_WM_UNIT_LAYERLEVEL" val="1_1"/>
  <p:tag name="KSO_WM_TAG_VERSION" val="1.0"/>
  <p:tag name="KSO_WM_BEAUTIFY_FLAG" val="#wm#"/>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UNIT_VALUE" val="214*214"/>
  <p:tag name="KSO_WM_UNIT_HIGHLIGHT" val="0"/>
  <p:tag name="KSO_WM_UNIT_COMPATIBLE" val="0"/>
  <p:tag name="KSO_WM_UNIT_DIAGRAM_ISNUMVISUAL" val="0"/>
  <p:tag name="KSO_WM_UNIT_DIAGRAM_ISREFERUNIT" val="0"/>
  <p:tag name="KSO_WM_DIAGRAM_GROUP_CODE" val="l1-1"/>
  <p:tag name="KSO_WM_UNIT_TYPE" val="l_x"/>
  <p:tag name="KSO_WM_UNIT_INDEX" val="1_1"/>
  <p:tag name="KSO_WM_UNIT_ID" val="diagram20227964_3*l_x*1_1"/>
  <p:tag name="KSO_WM_TEMPLATE_CATEGORY" val="diagram"/>
  <p:tag name="KSO_WM_TEMPLATE_INDEX" val="20227964"/>
  <p:tag name="KSO_WM_UNIT_LAYERLEVEL" val="1_1"/>
  <p:tag name="KSO_WM_TAG_VERSION" val="1.0"/>
  <p:tag name="KSO_WM_BEAUTIFY_FLAG" val="#wm#"/>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227964_3*l_i*1_4"/>
  <p:tag name="KSO_WM_TEMPLATE_CATEGORY" val="diagram"/>
  <p:tag name="KSO_WM_TEMPLATE_INDEX" val="20227964"/>
  <p:tag name="KSO_WM_UNIT_LAYERLEVEL" val="1_1"/>
  <p:tag name="KSO_WM_TAG_VERSION" val="1.0"/>
  <p:tag name="KSO_WM_BEAUTIFY_FLAG" val="#wm#"/>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6"/>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7964_3*l_h_i*1_2_3"/>
  <p:tag name="KSO_WM_TEMPLATE_CATEGORY" val="diagram"/>
  <p:tag name="KSO_WM_TEMPLATE_INDEX" val="20227964"/>
  <p:tag name="KSO_WM_UNIT_LAYERLEVEL" val="1_1_1"/>
  <p:tag name="KSO_WM_TAG_VERSION" val="1.0"/>
  <p:tag name="KSO_WM_BEAUTIFY_FLAG" val="#wm#"/>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7964_3*l_h_i*1_1_3"/>
  <p:tag name="KSO_WM_TEMPLATE_CATEGORY" val="diagram"/>
  <p:tag name="KSO_WM_TEMPLATE_INDEX" val="20227964"/>
  <p:tag name="KSO_WM_UNIT_LAYERLEVEL" val="1_1_1"/>
  <p:tag name="KSO_WM_TAG_VERSION" val="1.0"/>
  <p:tag name="KSO_WM_BEAUTIFY_FLAG" val="#wm#"/>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6"/>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7964_3*l_h_i*1_3_3"/>
  <p:tag name="KSO_WM_TEMPLATE_CATEGORY" val="diagram"/>
  <p:tag name="KSO_WM_TEMPLATE_INDEX" val="20227964"/>
  <p:tag name="KSO_WM_UNIT_LAYERLEVEL" val="1_1_1"/>
  <p:tag name="KSO_WM_TAG_VERSION" val="1.0"/>
  <p:tag name="KSO_WM_BEAUTIFY_FLAG" val="#wm#"/>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76_2*l_h_i*1_1_1"/>
  <p:tag name="KSO_WM_TEMPLATE_CATEGORY" val="diagram"/>
  <p:tag name="KSO_WM_TEMPLATE_INDEX" val="20228076"/>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30.xml><?xml version="1.0" encoding="utf-8"?>
<p:tagLst xmlns:a="http://schemas.openxmlformats.org/drawingml/2006/main" xmlns:r="http://schemas.openxmlformats.org/officeDocument/2006/relationships" xmlns:p="http://schemas.openxmlformats.org/presentationml/2006/main">
  <p:tag name="KSO_WM_UNIT_SHADOW_SCHEMECOLOR_INDEX_BRIGHTNESS" val="-0.25"/>
  <p:tag name="KSO_WM_UNIT_SHADOW_SCHEMECOLOR_INDEX" val="14"/>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7964_3*l_h_i*1_2_2"/>
  <p:tag name="KSO_WM_TEMPLATE_CATEGORY" val="diagram"/>
  <p:tag name="KSO_WM_TEMPLATE_INDEX" val="20227964"/>
  <p:tag name="KSO_WM_UNIT_LAYERLEVEL" val="1_1_1"/>
  <p:tag name="KSO_WM_TAG_VERSION" val="1.0"/>
  <p:tag name="KSO_WM_BEAUTIFY_FLAG" val="#wm#"/>
  <p:tag name="KSO_WM_UNIT_FILL_FORE_SCHEMECOLOR_INDEX" val="5"/>
  <p:tag name="KSO_WM_UNIT_FILL_TYPE" val="1"/>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UNIT_SHADOW_SCHEMECOLOR_INDEX_BRIGHTNESS" val="-0.25"/>
  <p:tag name="KSO_WM_UNIT_SHADOW_SCHEMECOLOR_INDEX" val="14"/>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7964_3*l_h_i*1_3_2"/>
  <p:tag name="KSO_WM_TEMPLATE_CATEGORY" val="diagram"/>
  <p:tag name="KSO_WM_TEMPLATE_INDEX" val="20227964"/>
  <p:tag name="KSO_WM_UNIT_LAYERLEVEL" val="1_1_1"/>
  <p:tag name="KSO_WM_TAG_VERSION" val="1.0"/>
  <p:tag name="KSO_WM_BEAUTIFY_FLAG" val="#wm#"/>
  <p:tag name="KSO_WM_UNIT_FILL_FORE_SCHEMECOLOR_INDEX" val="6"/>
  <p:tag name="KSO_WM_UNIT_FILL_TYPE" val="1"/>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UNIT_SHADOW_SCHEMECOLOR_INDEX_BRIGHTNESS" val="-0.25"/>
  <p:tag name="KSO_WM_UNIT_SHADOW_SCHEMECOLOR_INDEX" val="14"/>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7964_3*l_h_i*1_1_2"/>
  <p:tag name="KSO_WM_TEMPLATE_CATEGORY" val="diagram"/>
  <p:tag name="KSO_WM_TEMPLATE_INDEX" val="20227964"/>
  <p:tag name="KSO_WM_UNIT_LAYERLEVEL" val="1_1_1"/>
  <p:tag name="KSO_WM_TAG_VERSION" val="1.0"/>
  <p:tag name="KSO_WM_BEAUTIFY_FLAG" val="#wm#"/>
  <p:tag name="KSO_WM_UNIT_FILL_FORE_SCHEMECOLOR_INDEX" val="7"/>
  <p:tag name="KSO_WM_UNIT_FILL_TYPE" val="1"/>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UNIT_FILL_FORE_SCHEMECOLOR_INDEX_BRIGHTNESS" val="0.8"/>
  <p:tag name="KSO_WM_UNIT_FILL_FORE_SCHEMECOLOR_INDEX" val="6"/>
  <p:tag name="KSO_WM_UNIT_FILL_TYPE" val="1"/>
  <p:tag name="KSO_WM_UNIT_SHADOW_SCHEMECOLOR_INDEX_BRIGHTNESS" val="-0.25"/>
  <p:tag name="KSO_WM_UNIT_SHADOW_SCHEMECOLOR_INDEX" val="14"/>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7964_3*l_h_i*1_2_1"/>
  <p:tag name="KSO_WM_TEMPLATE_CATEGORY" val="diagram"/>
  <p:tag name="KSO_WM_TEMPLATE_INDEX" val="20227964"/>
  <p:tag name="KSO_WM_UNIT_LAYERLEVEL" val="1_1_1"/>
  <p:tag name="KSO_WM_TAG_VERSION" val="1.0"/>
  <p:tag name="KSO_WM_BEAUTIFY_FLAG" val="#wm#"/>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UNIT_FILL_FORE_SCHEMECOLOR_INDEX_BRIGHTNESS" val="0.4"/>
  <p:tag name="KSO_WM_UNIT_FILL_FORE_SCHEMECOLOR_INDEX" val="6"/>
  <p:tag name="KSO_WM_UNIT_FILL_TYPE" val="1"/>
  <p:tag name="KSO_WM_UNIT_SHADOW_SCHEMECOLOR_INDEX_BRIGHTNESS" val="-0.25"/>
  <p:tag name="KSO_WM_UNIT_SHADOW_SCHEMECOLOR_INDEX" val="14"/>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7964_3*l_h_i*1_3_1"/>
  <p:tag name="KSO_WM_TEMPLATE_CATEGORY" val="diagram"/>
  <p:tag name="KSO_WM_TEMPLATE_INDEX" val="20227964"/>
  <p:tag name="KSO_WM_UNIT_LAYERLEVEL" val="1_1_1"/>
  <p:tag name="KSO_WM_TAG_VERSION" val="1.0"/>
  <p:tag name="KSO_WM_BEAUTIFY_FLAG" val="#wm#"/>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KSO_WM_UNIT_FILL_FORE_SCHEMECOLOR_INDEX_BRIGHTNESS" val="0.8"/>
  <p:tag name="KSO_WM_UNIT_FILL_FORE_SCHEMECOLOR_INDEX" val="5"/>
  <p:tag name="KSO_WM_UNIT_FILL_TYPE" val="1"/>
  <p:tag name="KSO_WM_UNIT_SHADOW_SCHEMECOLOR_INDEX_BRIGHTNESS" val="-0.25"/>
  <p:tag name="KSO_WM_UNIT_SHADOW_SCHEMECOLOR_INDEX" val="14"/>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7964_3*l_h_i*1_1_1"/>
  <p:tag name="KSO_WM_TEMPLATE_CATEGORY" val="diagram"/>
  <p:tag name="KSO_WM_TEMPLATE_INDEX" val="20227964"/>
  <p:tag name="KSO_WM_UNIT_LAYERLEVEL" val="1_1_1"/>
  <p:tag name="KSO_WM_TAG_VERSION" val="1.0"/>
  <p:tag name="KSO_WM_BEAUTIFY_FLAG" val="#wm#"/>
  <p:tag name="KSO_WM_UNIT_USESOURCEFORMAT_APPLY" val="1"/>
</p:tagLst>
</file>

<file path=ppt/tags/tag36.xml><?xml version="1.0" encoding="utf-8"?>
<p:tagLst xmlns:a="http://schemas.openxmlformats.org/drawingml/2006/main" xmlns:r="http://schemas.openxmlformats.org/officeDocument/2006/relationships"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7964_3*l_h_x*1_1_1"/>
  <p:tag name="KSO_WM_TEMPLATE_CATEGORY" val="diagram"/>
  <p:tag name="KSO_WM_TEMPLATE_INDEX" val="20227964"/>
  <p:tag name="KSO_WM_UNIT_LAYERLEVEL" val="1_1_1"/>
  <p:tag name="KSO_WM_TAG_VERSION" val="1.0"/>
  <p:tag name="KSO_WM_BEAUTIFY_FLAG" val="#wm#"/>
  <p:tag name="KSO_WM_UNIT_USESOURCEFORMAT_APPLY" val="1"/>
</p:tagLst>
</file>

<file path=ppt/tags/tag37.xml><?xml version="1.0" encoding="utf-8"?>
<p:tagLst xmlns:a="http://schemas.openxmlformats.org/drawingml/2006/main" xmlns:r="http://schemas.openxmlformats.org/officeDocument/2006/relationships"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7964_3*l_h_x*1_2_1"/>
  <p:tag name="KSO_WM_TEMPLATE_CATEGORY" val="diagram"/>
  <p:tag name="KSO_WM_TEMPLATE_INDEX" val="20227964"/>
  <p:tag name="KSO_WM_UNIT_LAYERLEVEL" val="1_1_1"/>
  <p:tag name="KSO_WM_TAG_VERSION" val="1.0"/>
  <p:tag name="KSO_WM_BEAUTIFY_FLAG" val="#wm#"/>
  <p:tag name="KSO_WM_UNIT_USESOURCEFORMAT_APPLY" val="1"/>
</p:tagLst>
</file>

<file path=ppt/tags/tag38.xml><?xml version="1.0" encoding="utf-8"?>
<p:tagLst xmlns:a="http://schemas.openxmlformats.org/drawingml/2006/main" xmlns:r="http://schemas.openxmlformats.org/officeDocument/2006/relationships"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7964_3*l_h_x*1_3_1"/>
  <p:tag name="KSO_WM_TEMPLATE_CATEGORY" val="diagram"/>
  <p:tag name="KSO_WM_TEMPLATE_INDEX" val="20227964"/>
  <p:tag name="KSO_WM_UNIT_LAYERLEVEL" val="1_1_1"/>
  <p:tag name="KSO_WM_TAG_VERSION" val="1.0"/>
  <p:tag name="KSO_WM_BEAUTIFY_FLAG" val="#wm#"/>
  <p:tag name="KSO_WM_UNIT_USESOURCEFORMAT_APPLY" val="1"/>
</p:tagLst>
</file>

<file path=ppt/tags/tag3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 name="KSO_WM_UNIT_ISCONTENTSTITLE" val="0"/>
  <p:tag name="KSO_WM_UNIT_ISNUMDGMTITLE" val="0"/>
  <p:tag name="KSO_WM_UNIT_PRESET_TEXT" val="请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7964_3*l_h_a*1_1_1"/>
  <p:tag name="KSO_WM_TEMPLATE_CATEGORY" val="diagram"/>
  <p:tag name="KSO_WM_TEMPLATE_INDEX" val="20227964"/>
  <p:tag name="KSO_WM_UNIT_LAYERLEVEL" val="1_1_1"/>
  <p:tag name="KSO_WM_TAG_VERSION" val="1.0"/>
  <p:tag name="KSO_WM_BEAUTIFY_FLAG" val="#wm#"/>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76_2*l_h_i*1_1_2"/>
  <p:tag name="KSO_WM_TEMPLATE_CATEGORY" val="diagram"/>
  <p:tag name="KSO_WM_TEMPLATE_INDEX" val="20228076"/>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 name="KSO_WM_UNIT_SUBTYPE" val="a"/>
  <p:tag name="KSO_WM_UNIT_PRESET_TEXT" val="单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7964_3*l_h_f*1_1_1"/>
  <p:tag name="KSO_WM_TEMPLATE_CATEGORY" val="diagram"/>
  <p:tag name="KSO_WM_TEMPLATE_INDEX" val="20227964"/>
  <p:tag name="KSO_WM_UNIT_LAYERLEVEL" val="1_1_1"/>
  <p:tag name="KSO_WM_TAG_VERSION" val="1.0"/>
  <p:tag name="KSO_WM_BEAUTIFY_FLAG" val="#wm#"/>
  <p:tag name="KSO_WM_UNIT_USESOURCEFORMAT_APPLY" val="1"/>
</p:tagLst>
</file>

<file path=ppt/tags/tag4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 name="KSO_WM_UNIT_ISCONTENTSTITLE" val="0"/>
  <p:tag name="KSO_WM_UNIT_ISNUMDGMTITLE" val="0"/>
  <p:tag name="KSO_WM_UNIT_PRESET_TEXT" val="请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7964_3*l_h_a*1_2_1"/>
  <p:tag name="KSO_WM_TEMPLATE_CATEGORY" val="diagram"/>
  <p:tag name="KSO_WM_TEMPLATE_INDEX" val="20227964"/>
  <p:tag name="KSO_WM_UNIT_LAYERLEVEL" val="1_1_1"/>
  <p:tag name="KSO_WM_TAG_VERSION" val="1.0"/>
  <p:tag name="KSO_WM_BEAUTIFY_FLAG" val="#wm#"/>
  <p:tag name="KSO_WM_UNIT_USESOURCEFORMAT_APPLY" val="1"/>
</p:tagLst>
</file>

<file path=ppt/tags/tag4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 name="KSO_WM_UNIT_ISCONTENTSTITLE" val="0"/>
  <p:tag name="KSO_WM_UNIT_ISNUMDGMTITLE" val="0"/>
  <p:tag name="KSO_WM_UNIT_PRESET_TEXT" val="请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7964_3*l_h_a*1_3_1"/>
  <p:tag name="KSO_WM_TEMPLATE_CATEGORY" val="diagram"/>
  <p:tag name="KSO_WM_TEMPLATE_INDEX" val="20227964"/>
  <p:tag name="KSO_WM_UNIT_LAYERLEVEL" val="1_1_1"/>
  <p:tag name="KSO_WM_TAG_VERSION" val="1.0"/>
  <p:tag name="KSO_WM_BEAUTIFY_FLAG" val="#wm#"/>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 name="KSO_WM_UNIT_SUBTYPE" val="a"/>
  <p:tag name="KSO_WM_UNIT_PRESET_TEXT" val="单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7964_3*l_h_f*1_2_1"/>
  <p:tag name="KSO_WM_TEMPLATE_CATEGORY" val="diagram"/>
  <p:tag name="KSO_WM_TEMPLATE_INDEX" val="20227964"/>
  <p:tag name="KSO_WM_UNIT_LAYERLEVEL" val="1_1_1"/>
  <p:tag name="KSO_WM_TAG_VERSION" val="1.0"/>
  <p:tag name="KSO_WM_BEAUTIFY_FLAG" val="#wm#"/>
  <p:tag name="KSO_WM_UNIT_USESOURCEFORMAT_APPLY" val="1"/>
</p:tagLst>
</file>

<file path=ppt/tags/tag4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 name="KSO_WM_UNIT_SUBTYPE" val="a"/>
  <p:tag name="KSO_WM_UNIT_PRESET_TEXT" val="单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7964_3*l_h_f*1_3_1"/>
  <p:tag name="KSO_WM_TEMPLATE_CATEGORY" val="diagram"/>
  <p:tag name="KSO_WM_TEMPLATE_INDEX" val="20227964"/>
  <p:tag name="KSO_WM_UNIT_LAYERLEVEL" val="1_1_1"/>
  <p:tag name="KSO_WM_TAG_VERSION" val="1.0"/>
  <p:tag name="KSO_WM_BEAUTIFY_FLAG" val="#wm#"/>
  <p:tag name="KSO_WM_UNIT_USESOURCEFORMAT_APPLY" val="1"/>
</p:tagLst>
</file>

<file path=ppt/tags/tag4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大标题内容"/>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28076_2*a*1"/>
  <p:tag name="KSO_WM_TEMPLATE_CATEGORY" val="diagram"/>
  <p:tag name="KSO_WM_TEMPLATE_INDEX" val="20228076"/>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46.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285560_1"/>
  <p:tag name="KSO_WM_TEMPLATE_SUBCATEGORY" val="0"/>
  <p:tag name="KSO_WM_TEMPLATE_MASTER_TYPE" val="1"/>
  <p:tag name="KSO_WM_TEMPLATE_COLOR_TYPE" val="0"/>
  <p:tag name="KSO_WM_SLIDE_TYPE" val="text"/>
  <p:tag name="KSO_WM_SLIDE_SUBTYPE" val="picTxt"/>
  <p:tag name="KSO_WM_SLIDE_ITEM_CNT" val="0"/>
  <p:tag name="KSO_WM_SLIDE_INDEX" val="1"/>
  <p:tag name="KSO_WM_SLIDE_SIZE" val="363.65*185.7"/>
  <p:tag name="KSO_WM_SLIDE_POSITION" val="79.2*305.35"/>
  <p:tag name="KSO_WM_TAG_VERSION" val="1.0"/>
  <p:tag name="KSO_WM_BEAUTIFY_FLAG" val="#wm#"/>
  <p:tag name="KSO_WM_TEMPLATE_CATEGORY" val="diagram"/>
  <p:tag name="KSO_WM_TEMPLATE_INDEX" val="202285560"/>
  <p:tag name="KSO_WM_SLIDE_LAYOUT" val="a_b_d_h"/>
  <p:tag name="KSO_WM_SLIDE_LAYOUT_CNT" val="2_1_1_2"/>
</p:tagLst>
</file>

<file path=ppt/tags/tag4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10;添加大标题"/>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285560_1*a*1"/>
  <p:tag name="KSO_WM_TEMPLATE_CATEGORY" val="diagram"/>
  <p:tag name="KSO_WM_TEMPLATE_INDEX" val="202285560"/>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285560_1*h_f*1_1"/>
  <p:tag name="KSO_WM_TEMPLATE_CATEGORY" val="diagram"/>
  <p:tag name="KSO_WM_TEMPLATE_INDEX" val="202285560"/>
  <p:tag name="KSO_WM_UNIT_LAYERLEVEL" val="1_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285560_1*h_i*1_2"/>
  <p:tag name="KSO_WM_TEMPLATE_CATEGORY" val="diagram"/>
  <p:tag name="KSO_WM_TEMPLATE_INDEX" val="202285560"/>
  <p:tag name="KSO_WM_UNIT_LAYERLEVEL" val="1_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76_2*l_h_i*1_1_3"/>
  <p:tag name="KSO_WM_TEMPLATE_CATEGORY" val="diagram"/>
  <p:tag name="KSO_WM_TEMPLATE_INDEX" val="20228076"/>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285560_1*h_i*1_1"/>
  <p:tag name="KSO_WM_TEMPLATE_CATEGORY" val="diagram"/>
  <p:tag name="KSO_WM_TEMPLATE_INDEX" val="202285560"/>
  <p:tag name="KSO_WM_UNIT_LAYERLEVEL" val="1_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28678_3*n_h_h_f*1_2_1_1"/>
  <p:tag name="KSO_WM_TEMPLATE_CATEGORY" val="diagram"/>
  <p:tag name="KSO_WM_TEMPLATE_INDEX" val="20228678"/>
  <p:tag name="KSO_WM_UNIT_LAYERLEVEL" val="1_1_1_1"/>
  <p:tag name="KSO_WM_TAG_VERSION" val="1.0"/>
  <p:tag name="KSO_WM_BEAUTIFY_FLAG" val="#wm#"/>
  <p:tag name="KSO_WM_UNIT_TEXT_FILL_FORE_SCHEMECOLOR_INDEX" val="13"/>
  <p:tag name="KSO_WM_UNIT_TEXT_FILL_TYPE" val="1"/>
  <p:tag name="KSO_WM_UNIT_USESOURCEFORMAT_APPLY" val="1"/>
</p:tagLst>
</file>

<file path=ppt/tags/tag52.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285560_1"/>
  <p:tag name="KSO_WM_TEMPLATE_SUBCATEGORY" val="0"/>
  <p:tag name="KSO_WM_TEMPLATE_MASTER_TYPE" val="1"/>
  <p:tag name="KSO_WM_TEMPLATE_COLOR_TYPE" val="0"/>
  <p:tag name="KSO_WM_SLIDE_TYPE" val="text"/>
  <p:tag name="KSO_WM_SLIDE_SUBTYPE" val="picTxt"/>
  <p:tag name="KSO_WM_SLIDE_ITEM_CNT" val="0"/>
  <p:tag name="KSO_WM_SLIDE_INDEX" val="1"/>
  <p:tag name="KSO_WM_SLIDE_SIZE" val="363.65*185.7"/>
  <p:tag name="KSO_WM_SLIDE_POSITION" val="79.2*305.35"/>
  <p:tag name="KSO_WM_TAG_VERSION" val="1.0"/>
  <p:tag name="KSO_WM_BEAUTIFY_FLAG" val="#wm#"/>
  <p:tag name="KSO_WM_TEMPLATE_CATEGORY" val="diagram"/>
  <p:tag name="KSO_WM_TEMPLATE_INDEX" val="202285560"/>
  <p:tag name="KSO_WM_SLIDE_LAYOUT" val="a_b_d_h"/>
  <p:tag name="KSO_WM_SLIDE_LAYOUT_CNT" val="2_1_1_2"/>
</p:tagLst>
</file>

<file path=ppt/tags/tag5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285560_1*h_f*1_1"/>
  <p:tag name="KSO_WM_TEMPLATE_CATEGORY" val="diagram"/>
  <p:tag name="KSO_WM_TEMPLATE_INDEX" val="202285560"/>
  <p:tag name="KSO_WM_UNIT_LAYERLEVEL" val="1_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285560_1*h_i*1_2"/>
  <p:tag name="KSO_WM_TEMPLATE_CATEGORY" val="diagram"/>
  <p:tag name="KSO_WM_TEMPLATE_INDEX" val="202285560"/>
  <p:tag name="KSO_WM_UNIT_LAYERLEVEL" val="1_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285560_1*h_i*1_1"/>
  <p:tag name="KSO_WM_TEMPLATE_CATEGORY" val="diagram"/>
  <p:tag name="KSO_WM_TEMPLATE_INDEX" val="202285560"/>
  <p:tag name="KSO_WM_UNIT_LAYERLEVEL" val="1_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28678_3*n_h_h_f*1_2_1_1"/>
  <p:tag name="KSO_WM_TEMPLATE_CATEGORY" val="diagram"/>
  <p:tag name="KSO_WM_TEMPLATE_INDEX" val="20228678"/>
  <p:tag name="KSO_WM_UNIT_LAYERLEVEL" val="1_1_1_1"/>
  <p:tag name="KSO_WM_TAG_VERSION" val="1.0"/>
  <p:tag name="KSO_WM_BEAUTIFY_FLAG" val="#wm#"/>
  <p:tag name="KSO_WM_UNIT_TEXT_FILL_FORE_SCHEMECOLOR_INDEX" val="13"/>
  <p:tag name="KSO_WM_UNIT_TEXT_FILL_TYPE" val="1"/>
  <p:tag name="KSO_WM_UNIT_USESOURCEFORMAT_APPLY" val="1"/>
</p:tagLst>
</file>

<file path=ppt/tags/tag5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10;添加大标题"/>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285560_1*a*1"/>
  <p:tag name="KSO_WM_TEMPLATE_CATEGORY" val="diagram"/>
  <p:tag name="KSO_WM_TEMPLATE_INDEX" val="20228556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285560_1"/>
  <p:tag name="KSO_WM_TEMPLATE_SUBCATEGORY" val="0"/>
  <p:tag name="KSO_WM_TEMPLATE_MASTER_TYPE" val="1"/>
  <p:tag name="KSO_WM_TEMPLATE_COLOR_TYPE" val="0"/>
  <p:tag name="KSO_WM_SLIDE_TYPE" val="text"/>
  <p:tag name="KSO_WM_SLIDE_SUBTYPE" val="picTxt"/>
  <p:tag name="KSO_WM_SLIDE_ITEM_CNT" val="0"/>
  <p:tag name="KSO_WM_SLIDE_INDEX" val="1"/>
  <p:tag name="KSO_WM_SLIDE_SIZE" val="363.65*185.7"/>
  <p:tag name="KSO_WM_SLIDE_POSITION" val="79.2*305.35"/>
  <p:tag name="KSO_WM_TAG_VERSION" val="1.0"/>
  <p:tag name="KSO_WM_BEAUTIFY_FLAG" val="#wm#"/>
  <p:tag name="KSO_WM_TEMPLATE_CATEGORY" val="diagram"/>
  <p:tag name="KSO_WM_TEMPLATE_INDEX" val="202285560"/>
  <p:tag name="KSO_WM_SLIDE_LAYOUT" val="a_b_d_h"/>
  <p:tag name="KSO_WM_SLIDE_LAYOUT_CNT" val="2_1_1_2"/>
</p:tagLst>
</file>

<file path=ppt/tags/tag5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285560_1*h_f*1_1"/>
  <p:tag name="KSO_WM_TEMPLATE_CATEGORY" val="diagram"/>
  <p:tag name="KSO_WM_TEMPLATE_INDEX" val="202285560"/>
  <p:tag name="KSO_WM_UNIT_LAYERLEVEL" val="1_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076_2*l_h_i*1_2_1"/>
  <p:tag name="KSO_WM_TEMPLATE_CATEGORY" val="diagram"/>
  <p:tag name="KSO_WM_TEMPLATE_INDEX" val="20228076"/>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285560_1*h_i*1_2"/>
  <p:tag name="KSO_WM_TEMPLATE_CATEGORY" val="diagram"/>
  <p:tag name="KSO_WM_TEMPLATE_INDEX" val="202285560"/>
  <p:tag name="KSO_WM_UNIT_LAYERLEVEL" val="1_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285560_1*h_i*1_1"/>
  <p:tag name="KSO_WM_TEMPLATE_CATEGORY" val="diagram"/>
  <p:tag name="KSO_WM_TEMPLATE_INDEX" val="202285560"/>
  <p:tag name="KSO_WM_UNIT_LAYERLEVEL" val="1_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28678_3*n_h_h_f*1_2_1_1"/>
  <p:tag name="KSO_WM_TEMPLATE_CATEGORY" val="diagram"/>
  <p:tag name="KSO_WM_TEMPLATE_INDEX" val="20228678"/>
  <p:tag name="KSO_WM_UNIT_LAYERLEVEL" val="1_1_1_1"/>
  <p:tag name="KSO_WM_TAG_VERSION" val="1.0"/>
  <p:tag name="KSO_WM_BEAUTIFY_FLAG" val="#wm#"/>
  <p:tag name="KSO_WM_UNIT_TEXT_FILL_FORE_SCHEMECOLOR_INDEX" val="13"/>
  <p:tag name="KSO_WM_UNIT_TEXT_FILL_TYPE" val="1"/>
  <p:tag name="KSO_WM_UNIT_USESOURCEFORMAT_APPLY" val="1"/>
</p:tagLst>
</file>

<file path=ppt/tags/tag6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10;添加大标题"/>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285560_1*a*1"/>
  <p:tag name="KSO_WM_TEMPLATE_CATEGORY" val="diagram"/>
  <p:tag name="KSO_WM_TEMPLATE_INDEX" val="20228556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285560_1"/>
  <p:tag name="KSO_WM_TEMPLATE_SUBCATEGORY" val="0"/>
  <p:tag name="KSO_WM_TEMPLATE_MASTER_TYPE" val="1"/>
  <p:tag name="KSO_WM_TEMPLATE_COLOR_TYPE" val="0"/>
  <p:tag name="KSO_WM_SLIDE_TYPE" val="text"/>
  <p:tag name="KSO_WM_SLIDE_SUBTYPE" val="picTxt"/>
  <p:tag name="KSO_WM_SLIDE_ITEM_CNT" val="0"/>
  <p:tag name="KSO_WM_SLIDE_INDEX" val="1"/>
  <p:tag name="KSO_WM_SLIDE_SIZE" val="363.65*185.7"/>
  <p:tag name="KSO_WM_SLIDE_POSITION" val="79.2*305.35"/>
  <p:tag name="KSO_WM_TAG_VERSION" val="1.0"/>
  <p:tag name="KSO_WM_BEAUTIFY_FLAG" val="#wm#"/>
  <p:tag name="KSO_WM_TEMPLATE_CATEGORY" val="diagram"/>
  <p:tag name="KSO_WM_TEMPLATE_INDEX" val="202285560"/>
  <p:tag name="KSO_WM_SLIDE_LAYOUT" val="a_b_d_h"/>
  <p:tag name="KSO_WM_SLIDE_LAYOUT_CNT" val="2_1_1_2"/>
</p:tagLst>
</file>

<file path=ppt/tags/tag6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285560_1*h_f*1_1"/>
  <p:tag name="KSO_WM_TEMPLATE_CATEGORY" val="diagram"/>
  <p:tag name="KSO_WM_TEMPLATE_INDEX" val="202285560"/>
  <p:tag name="KSO_WM_UNIT_LAYERLEVEL" val="1_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285560_1*h_i*1_2"/>
  <p:tag name="KSO_WM_TEMPLATE_CATEGORY" val="diagram"/>
  <p:tag name="KSO_WM_TEMPLATE_INDEX" val="202285560"/>
  <p:tag name="KSO_WM_UNIT_LAYERLEVEL" val="1_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285560_1*h_i*1_1"/>
  <p:tag name="KSO_WM_TEMPLATE_CATEGORY" val="diagram"/>
  <p:tag name="KSO_WM_TEMPLATE_INDEX" val="202285560"/>
  <p:tag name="KSO_WM_UNIT_LAYERLEVEL" val="1_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28678_3*n_h_h_f*1_2_1_1"/>
  <p:tag name="KSO_WM_TEMPLATE_CATEGORY" val="diagram"/>
  <p:tag name="KSO_WM_TEMPLATE_INDEX" val="20228678"/>
  <p:tag name="KSO_WM_UNIT_LAYERLEVEL" val="1_1_1_1"/>
  <p:tag name="KSO_WM_TAG_VERSION" val="1.0"/>
  <p:tag name="KSO_WM_BEAUTIFY_FLAG" val="#wm#"/>
  <p:tag name="KSO_WM_UNIT_TEXT_FILL_FORE_SCHEMECOLOR_INDEX" val="13"/>
  <p:tag name="KSO_WM_UNIT_TEXT_FILL_TYPE" val="1"/>
  <p:tag name="KSO_WM_UNIT_USESOURCEFORMAT_APPLY" val="1"/>
</p:tagLst>
</file>

<file path=ppt/tags/tag6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10;添加大标题"/>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285560_1*a*1"/>
  <p:tag name="KSO_WM_TEMPLATE_CATEGORY" val="diagram"/>
  <p:tag name="KSO_WM_TEMPLATE_INDEX" val="20228556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076_2*l_h_i*1_2_2"/>
  <p:tag name="KSO_WM_TEMPLATE_CATEGORY" val="diagram"/>
  <p:tag name="KSO_WM_TEMPLATE_INDEX" val="20228076"/>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70.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285560_1"/>
  <p:tag name="KSO_WM_TEMPLATE_SUBCATEGORY" val="0"/>
  <p:tag name="KSO_WM_TEMPLATE_MASTER_TYPE" val="1"/>
  <p:tag name="KSO_WM_TEMPLATE_COLOR_TYPE" val="0"/>
  <p:tag name="KSO_WM_SLIDE_TYPE" val="text"/>
  <p:tag name="KSO_WM_SLIDE_SUBTYPE" val="picTxt"/>
  <p:tag name="KSO_WM_SLIDE_ITEM_CNT" val="0"/>
  <p:tag name="KSO_WM_SLIDE_INDEX" val="1"/>
  <p:tag name="KSO_WM_SLIDE_SIZE" val="363.65*185.7"/>
  <p:tag name="KSO_WM_SLIDE_POSITION" val="79.2*305.35"/>
  <p:tag name="KSO_WM_TAG_VERSION" val="1.0"/>
  <p:tag name="KSO_WM_BEAUTIFY_FLAG" val="#wm#"/>
  <p:tag name="KSO_WM_TEMPLATE_CATEGORY" val="diagram"/>
  <p:tag name="KSO_WM_TEMPLATE_INDEX" val="202285560"/>
  <p:tag name="KSO_WM_SLIDE_LAYOUT" val="a_b_d_h"/>
  <p:tag name="KSO_WM_SLIDE_LAYOUT_CNT" val="2_1_1_2"/>
</p:tagLst>
</file>

<file path=ppt/tags/tag7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285560_1*h_f*1_1"/>
  <p:tag name="KSO_WM_TEMPLATE_CATEGORY" val="diagram"/>
  <p:tag name="KSO_WM_TEMPLATE_INDEX" val="202285560"/>
  <p:tag name="KSO_WM_UNIT_LAYERLEVEL" val="1_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285560_1*h_i*1_2"/>
  <p:tag name="KSO_WM_TEMPLATE_CATEGORY" val="diagram"/>
  <p:tag name="KSO_WM_TEMPLATE_INDEX" val="202285560"/>
  <p:tag name="KSO_WM_UNIT_LAYERLEVEL" val="1_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285560_1*h_i*1_1"/>
  <p:tag name="KSO_WM_TEMPLATE_CATEGORY" val="diagram"/>
  <p:tag name="KSO_WM_TEMPLATE_INDEX" val="202285560"/>
  <p:tag name="KSO_WM_UNIT_LAYERLEVEL" val="1_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28678_3*n_h_h_f*1_2_1_1"/>
  <p:tag name="KSO_WM_TEMPLATE_CATEGORY" val="diagram"/>
  <p:tag name="KSO_WM_TEMPLATE_INDEX" val="20228678"/>
  <p:tag name="KSO_WM_UNIT_LAYERLEVEL" val="1_1_1_1"/>
  <p:tag name="KSO_WM_TAG_VERSION" val="1.0"/>
  <p:tag name="KSO_WM_BEAUTIFY_FLAG" val="#wm#"/>
  <p:tag name="KSO_WM_UNIT_TEXT_FILL_FORE_SCHEMECOLOR_INDEX" val="13"/>
  <p:tag name="KSO_WM_UNIT_TEXT_FILL_TYPE" val="1"/>
  <p:tag name="KSO_WM_UNIT_USESOURCEFORMAT_APPLY" val="1"/>
</p:tagLst>
</file>

<file path=ppt/tags/tag7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10;添加大标题"/>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285560_1*a*1"/>
  <p:tag name="KSO_WM_TEMPLATE_CATEGORY" val="diagram"/>
  <p:tag name="KSO_WM_TEMPLATE_INDEX" val="20228556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8076_2*l_h_i*1_2_3"/>
  <p:tag name="KSO_WM_TEMPLATE_CATEGORY" val="diagram"/>
  <p:tag name="KSO_WM_TEMPLATE_INDEX" val="20228076"/>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28076_2*l_h_i*1_1_1"/>
  <p:tag name="KSO_WM_TEMPLATE_CATEGORY" val="diagram"/>
  <p:tag name="KSO_WM_TEMPLATE_INDEX" val="20228076"/>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TotalTime>
  <Words>1862</Words>
  <Application>Microsoft Office PowerPoint</Application>
  <PresentationFormat>自定义</PresentationFormat>
  <Paragraphs>100</Paragraphs>
  <Slides>22</Slides>
  <Notes>3</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呼吸（气流）与共鸣</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skrmyy</dc:creator>
  <cp:lastModifiedBy>skrmyy</cp:lastModifiedBy>
  <cp:revision>226</cp:revision>
  <dcterms:created xsi:type="dcterms:W3CDTF">2019-06-19T02:08:00Z</dcterms:created>
  <dcterms:modified xsi:type="dcterms:W3CDTF">2023-02-08T09:23:30Z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2052-11.8.2.8053</vt:lpwstr>
  </property>
  <property fmtid="{D5CDD505-2E9C-101B-9397-08002B2CF9AE}" pid="3" name="ICV">
    <vt:lpwstr>3EA28B2CF40C410D97BB4196025387B5</vt:lpwstr>
  </property>
</Properties>
</file>